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7" r:id="rId2"/>
    <p:sldId id="261" r:id="rId3"/>
    <p:sldId id="262" r:id="rId4"/>
    <p:sldId id="263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45593" autoAdjust="0"/>
  </p:normalViewPr>
  <p:slideViewPr>
    <p:cSldViewPr snapToGrid="0">
      <p:cViewPr varScale="1">
        <p:scale>
          <a:sx n="52" d="100"/>
          <a:sy n="52" d="100"/>
        </p:scale>
        <p:origin x="28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B55059-61FA-41BC-A00D-26A3A2C5D9E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351757-D130-4CCB-9629-6D0B5A4D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0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351757-D130-4CCB-9629-6D0B5A4DB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18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351757-D130-4CCB-9629-6D0B5A4DB2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66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343A-0DD5-4F85-BDBB-45DA613F1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EDA33-852E-4FE1-A366-6A9646AA2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66F71-84EA-4535-B49C-2E5FBD767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44594-0280-4924-8BCC-2121AF66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B6912-C108-4143-A58B-B103D6D0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1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AEC2F-2FCC-4CAA-A065-0D23B695D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98C69-87EB-40A1-A28E-327EF7A76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13DBD-2058-4655-B1C4-05696490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7F1FD-9BBE-440C-B734-DA5EC048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C023B-0ABD-4E81-BF33-548B2F7B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9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14DC3A-0177-40BD-95F2-39B11D0DB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F3163-AFC8-474C-85DC-3E0D89208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E8D32-7206-4C8F-BFFD-E136B9A3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0B56A-11DC-4AFC-95EB-44E8CE3A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48519-4488-477D-A4D9-B5765411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9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FECE7-306F-484A-97A9-9EDEFE6B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DB658-8217-4EA9-9EA9-BB4B75B43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3772F-AA25-40F3-981A-313B4A009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74C36-26DE-4350-9FBB-17BCE6F70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C8917-B533-4236-9080-5B302738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D862-A700-4444-95C1-69960B23F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8124F-6475-40CC-B254-AD83C981E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28633-B287-4C13-B53F-9B984959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638DC-A881-4A7D-A194-736DC230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7C057-6C0C-4A64-ABF9-EFF728BF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6881-FC1D-47A2-80DF-06D0D5879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84C2C-34F2-479E-967B-3FA07AA01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804BB-047F-469F-AEC8-DD97E1368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2B249-0888-4858-8B43-8BE24E47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303F4-A155-45CC-9140-16F041F32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89142-4425-4B5B-89D1-1F467DC4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F3CB-E13A-4722-B774-1AE9E02C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11507-F0CB-4003-ACC8-526D2936B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49FF5-3A75-4A3C-8DAA-2B8D2BE4F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B2849-0F49-438D-9F96-6C34099E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D3158-8D5A-4E28-ABAA-452B7028A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1F63E2-E767-4526-9B54-6BBE6B2A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C4174-1440-41D0-8D96-6F03790E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AED95B-4FBC-4D41-AC8A-70A887DC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7EA69-395D-4394-B140-7E2051E32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D44D26-FF71-4864-8185-7766F794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123B3-E941-4E24-BEEC-E63E821B1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CDDE3-BD0E-4A14-819A-B5474D4D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6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B78A5-3BBE-4BF0-B955-F591767E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55141B-1A93-4EAD-97AF-64E7AC0D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E9F9E-768C-40D7-BD39-E46F6062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5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8825-4124-459E-8377-4F4B53C3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39AEE-FD1E-4B8D-9B40-42B54D6BB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DC091-3F68-4E9C-BC8D-928C212DA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3A318-ABD8-462A-85E9-F0496A8DB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ADFC9-506E-4395-8121-8549914F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32EEC-A69F-4D08-AA11-04380F217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2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FEA4D-374C-40E8-AD76-C0B86CA8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821935-BE8E-4A99-8CA2-C9AE0E1BF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AEE12-7E75-4B8E-8697-739D408B7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9544B-165C-49F9-85F8-7695151B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E1DF-18DE-4C24-A2CF-1CE2BC34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FD5A3-D57C-4137-9334-79DE530C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C87F9-F06E-4D06-B786-516EBF7FF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149C7-5C9E-432C-8CBE-36ED83245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495D8-949E-4C9A-B0E1-D16ABFD85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B0A4-E8E7-45BA-91A7-3A0A72B3EAE0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6ED1F-C790-4D2C-9997-5F401A60B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1D2A2-F669-4C9E-8887-A4E5BC401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61AA2-D4FC-43EE-AA9A-77FDD23B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7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6A34-B8D2-4177-A10D-0BE0DA58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2683"/>
            <a:ext cx="10515600" cy="16906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EV Schedule Recommendation from Election Commission 4-0:</a:t>
            </a:r>
            <a:br>
              <a:rPr lang="en-US" dirty="0"/>
            </a:br>
            <a:r>
              <a:rPr lang="en-US" dirty="0"/>
              <a:t>September Primary</a:t>
            </a:r>
            <a:br>
              <a:rPr lang="en-US" dirty="0"/>
            </a:br>
            <a:r>
              <a:rPr lang="en-US" i="1" dirty="0"/>
              <a:t>#231-23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42F70-B20D-4068-80AA-06DCE95E8D74}"/>
              </a:ext>
            </a:extLst>
          </p:cNvPr>
          <p:cNvSpPr txBox="1"/>
          <p:nvPr/>
        </p:nvSpPr>
        <p:spPr>
          <a:xfrm>
            <a:off x="3938082" y="2794496"/>
            <a:ext cx="4315836" cy="30008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Voting Schedule: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Tuesday 9/5 8:30a-5:00p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Wednesday 9/6 9:00a-8:00p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1400" i="1" dirty="0"/>
              <a:t>*Early Voting will take place at City Hall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B745B-6BF8-4530-BE3C-00DCA405A6DA}"/>
              </a:ext>
            </a:extLst>
          </p:cNvPr>
          <p:cNvSpPr txBox="1"/>
          <p:nvPr/>
        </p:nvSpPr>
        <p:spPr>
          <a:xfrm>
            <a:off x="2393879" y="5810944"/>
            <a:ext cx="8075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Early Voting must occur no sooner than 17 days before the election and end not later than 2 business days preceding election.</a:t>
            </a:r>
          </a:p>
        </p:txBody>
      </p:sp>
    </p:spTree>
    <p:extLst>
      <p:ext uri="{BB962C8B-B14F-4D97-AF65-F5344CB8AC3E}">
        <p14:creationId xmlns:p14="http://schemas.microsoft.com/office/powerpoint/2010/main" val="417852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6A34-B8D2-4177-A10D-0BE0DA58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7045"/>
            <a:ext cx="10515600" cy="16906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EV Schedule Recommendation from Election Commission 4-0:</a:t>
            </a:r>
            <a:br>
              <a:rPr lang="en-US" dirty="0"/>
            </a:br>
            <a:r>
              <a:rPr lang="en-US" dirty="0"/>
              <a:t>November Municipal</a:t>
            </a:r>
            <a:br>
              <a:rPr lang="en-US" dirty="0"/>
            </a:br>
            <a:r>
              <a:rPr lang="en-US" i="1" dirty="0"/>
              <a:t>#232-23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42F70-B20D-4068-80AA-06DCE95E8D74}"/>
              </a:ext>
            </a:extLst>
          </p:cNvPr>
          <p:cNvSpPr txBox="1"/>
          <p:nvPr/>
        </p:nvSpPr>
        <p:spPr>
          <a:xfrm>
            <a:off x="3938082" y="2335697"/>
            <a:ext cx="4315836" cy="347524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Early Voting Schedule: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Saturday 10/28 11:00a-5:00p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Sunday 10/29 11:00a-5:00p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Monday 10/30 8:30a-5:00p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Tuesday 10/31 9:00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a-8:00p</a:t>
            </a:r>
            <a:endParaRPr 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algn="ctr"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Wednesday  11/1 8:30a-5:00p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*Early Voting will take place at City Hall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B745B-6BF8-4530-BE3C-00DCA405A6DA}"/>
              </a:ext>
            </a:extLst>
          </p:cNvPr>
          <p:cNvSpPr txBox="1"/>
          <p:nvPr/>
        </p:nvSpPr>
        <p:spPr>
          <a:xfrm>
            <a:off x="2393879" y="5810944"/>
            <a:ext cx="8075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Early Voting must occur no sooner than 17 days before the election and end not later than 2 business days preceding election.</a:t>
            </a:r>
          </a:p>
        </p:txBody>
      </p:sp>
    </p:spTree>
    <p:extLst>
      <p:ext uri="{BB962C8B-B14F-4D97-AF65-F5344CB8AC3E}">
        <p14:creationId xmlns:p14="http://schemas.microsoft.com/office/powerpoint/2010/main" val="130920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4BC00B3-9C20-E8E2-99DD-24BCE4B1A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123211"/>
              </p:ext>
            </p:extLst>
          </p:nvPr>
        </p:nvGraphicFramePr>
        <p:xfrm>
          <a:off x="1474237" y="0"/>
          <a:ext cx="9517224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8408">
                  <a:extLst>
                    <a:ext uri="{9D8B030D-6E8A-4147-A177-3AD203B41FA5}">
                      <a16:colId xmlns:a16="http://schemas.microsoft.com/office/drawing/2014/main" val="769402488"/>
                    </a:ext>
                  </a:extLst>
                </a:gridCol>
                <a:gridCol w="1199020">
                  <a:extLst>
                    <a:ext uri="{9D8B030D-6E8A-4147-A177-3AD203B41FA5}">
                      <a16:colId xmlns:a16="http://schemas.microsoft.com/office/drawing/2014/main" val="178035389"/>
                    </a:ext>
                  </a:extLst>
                </a:gridCol>
                <a:gridCol w="1199020">
                  <a:extLst>
                    <a:ext uri="{9D8B030D-6E8A-4147-A177-3AD203B41FA5}">
                      <a16:colId xmlns:a16="http://schemas.microsoft.com/office/drawing/2014/main" val="29990420"/>
                    </a:ext>
                  </a:extLst>
                </a:gridCol>
                <a:gridCol w="3597062">
                  <a:extLst>
                    <a:ext uri="{9D8B030D-6E8A-4147-A177-3AD203B41FA5}">
                      <a16:colId xmlns:a16="http://schemas.microsoft.com/office/drawing/2014/main" val="4005035372"/>
                    </a:ext>
                  </a:extLst>
                </a:gridCol>
                <a:gridCol w="1573714">
                  <a:extLst>
                    <a:ext uri="{9D8B030D-6E8A-4147-A177-3AD203B41FA5}">
                      <a16:colId xmlns:a16="http://schemas.microsoft.com/office/drawing/2014/main" val="3263539773"/>
                    </a:ext>
                  </a:extLst>
                </a:gridCol>
              </a:tblGrid>
              <a:tr h="2468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DATE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TIME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DESCRIPTION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LEGAL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1312904024"/>
                  </a:ext>
                </a:extLst>
              </a:tr>
              <a:tr h="7712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May 1,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Monday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8:30am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Nomination Papers available.  Mayor, Councilor-at-Large, Ward Councilor, and School Committee Member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605773808"/>
                  </a:ext>
                </a:extLst>
              </a:tr>
              <a:tr h="509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July 25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Deadline to submit Nomination Papers to the Election Commission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53 § 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3290953805"/>
                  </a:ext>
                </a:extLst>
              </a:tr>
              <a:tr h="509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August 8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Deadline for the Election Commission to certify signatures on Nomination Papers with City Clerk.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53 § 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999175321"/>
                  </a:ext>
                </a:extLst>
              </a:tr>
              <a:tr h="5947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August 10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Thursday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Last hour and day for Objections to and/or Withdrawal of Nomination Papers. 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55B § 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2119043160"/>
                  </a:ext>
                </a:extLst>
              </a:tr>
              <a:tr h="7712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August 10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Thursday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5:15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Drawing for Ballot Positions for the City Preliminary Election.  Drawing to be held in the City Clerk’s Office. 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Charter 8-3(c)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363828242"/>
                  </a:ext>
                </a:extLst>
              </a:tr>
              <a:tr h="607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**September 2</a:t>
                      </a:r>
                      <a:r>
                        <a:rPr lang="en-US" sz="900" baseline="30000">
                          <a:effectLst/>
                        </a:rPr>
                        <a:t>nd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Saturday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Last hour and day to register to vote for the September 12, 2023 City Preliminary Election. 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51 § 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1068122495"/>
                  </a:ext>
                </a:extLst>
              </a:tr>
              <a:tr h="607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**September 5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Last hour and day to post the Notice for the September 12, 2023 City Preliminary Election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39 § 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2473664236"/>
                  </a:ext>
                </a:extLst>
              </a:tr>
              <a:tr h="7712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**September 5</a:t>
                      </a:r>
                      <a:r>
                        <a:rPr lang="en-US" sz="900" baseline="30000">
                          <a:effectLst/>
                        </a:rPr>
                        <a:t>th</a:t>
                      </a:r>
                      <a:r>
                        <a:rPr lang="en-US" sz="900">
                          <a:effectLst/>
                        </a:rPr>
                        <a:t>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Tuesday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Last hour and day to apply for a vote by mail ballot for the September 12, 2023 City Preliminary Election.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54 §§ 25b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1179760415"/>
                  </a:ext>
                </a:extLst>
              </a:tr>
              <a:tr h="7712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**September 11,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Monday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Last hour and day to make an appointment for an over-the-counter Absentee Ballot for the September 12, 2023 City Preliminary Election. 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MGL Ch. 54 § 89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2778231667"/>
                  </a:ext>
                </a:extLst>
              </a:tr>
              <a:tr h="69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highlight>
                            <a:srgbClr val="D3D3D3"/>
                          </a:highlight>
                        </a:rPr>
                        <a:t>**September 12,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highlight>
                            <a:srgbClr val="D3D3D3"/>
                          </a:highlight>
                        </a:rPr>
                        <a:t>Tuesday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highlight>
                            <a:srgbClr val="D3D3D3"/>
                          </a:highlight>
                        </a:rPr>
                        <a:t>7:00 AM  – 8:00 PM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D3D3D3"/>
                          </a:highlight>
                        </a:rPr>
                        <a:t>CITY PRELIMINARY ELECTION  </a:t>
                      </a:r>
                      <a:endParaRPr lang="en-US" sz="100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04" marR="65104" marT="0" marB="0"/>
                </a:tc>
                <a:extLst>
                  <a:ext uri="{0D108BD9-81ED-4DB2-BD59-A6C34878D82A}">
                    <a16:rowId xmlns:a16="http://schemas.microsoft.com/office/drawing/2014/main" val="3056801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50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BAA4DE-A2C0-96CF-F74C-E7712B4D2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53501"/>
              </p:ext>
            </p:extLst>
          </p:nvPr>
        </p:nvGraphicFramePr>
        <p:xfrm>
          <a:off x="2466975" y="0"/>
          <a:ext cx="725805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8914647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321755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949314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85537797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425732501"/>
                    </a:ext>
                  </a:extLst>
                </a:gridCol>
              </a:tblGrid>
              <a:tr h="994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**September 18,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Last day and hour for filing withdrawals of or objections to nominations made at the preliminary.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MGL Ch. 43 § 44F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796567"/>
                  </a:ext>
                </a:extLst>
              </a:tr>
              <a:tr h="994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**September 18,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5:15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Drawing for Ballot Positions for the Municipal Election.  Drawing to be held in the City Clerk’s Office.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Charter 8-3(c)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9720555"/>
                  </a:ext>
                </a:extLst>
              </a:tr>
              <a:tr h="7829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October 28</a:t>
                      </a:r>
                      <a:r>
                        <a:rPr lang="en-US" sz="1000" baseline="30000">
                          <a:effectLst/>
                        </a:rPr>
                        <a:t>th</a:t>
                      </a:r>
                      <a:r>
                        <a:rPr lang="en-US" sz="1000">
                          <a:effectLst/>
                        </a:rPr>
                        <a:t>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Saturday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Last hour and day to register to vote for the November 7</a:t>
                      </a:r>
                      <a:r>
                        <a:rPr lang="en-US" sz="1000" baseline="30000">
                          <a:effectLst/>
                        </a:rPr>
                        <a:t>th</a:t>
                      </a:r>
                      <a:r>
                        <a:rPr lang="en-US" sz="1000">
                          <a:effectLst/>
                        </a:rPr>
                        <a:t>, 2023 Municipal Election.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MGL Ch. 51 § 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801101"/>
                  </a:ext>
                </a:extLst>
              </a:tr>
              <a:tr h="994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October 31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Tuesday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Last hour and day to apply for a vote by mail ballot for the November 7</a:t>
                      </a:r>
                      <a:r>
                        <a:rPr lang="en-US" sz="1000" baseline="30000">
                          <a:effectLst/>
                        </a:rPr>
                        <a:t>th</a:t>
                      </a:r>
                      <a:r>
                        <a:rPr lang="en-US" sz="1000">
                          <a:effectLst/>
                        </a:rPr>
                        <a:t>, 2023 Municipal Election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MGL Ch. 54 §§ 25b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1843328"/>
                  </a:ext>
                </a:extLst>
              </a:tr>
              <a:tr h="7829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** October 31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Tuesday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Last hour and day to post the Notice for the  November 7</a:t>
                      </a:r>
                      <a:r>
                        <a:rPr lang="en-US" sz="1000" baseline="30000">
                          <a:effectLst/>
                        </a:rPr>
                        <a:t>th</a:t>
                      </a:r>
                      <a:r>
                        <a:rPr lang="en-US" sz="1000">
                          <a:effectLst/>
                        </a:rPr>
                        <a:t>, 2023 Municipal Election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MGL Ch. 39 § 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1480306"/>
                  </a:ext>
                </a:extLst>
              </a:tr>
              <a:tr h="994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November 6,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Last hour and day to make an appointment for an over-the-counter Absentee Ballot for the November 7</a:t>
                      </a:r>
                      <a:r>
                        <a:rPr lang="en-US" sz="1000" baseline="30000">
                          <a:effectLst/>
                        </a:rPr>
                        <a:t>th</a:t>
                      </a:r>
                      <a:r>
                        <a:rPr lang="en-US" sz="1000">
                          <a:effectLst/>
                        </a:rPr>
                        <a:t>, 2023 Municipal Election.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MGL Ch. 54 § 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022514"/>
                  </a:ext>
                </a:extLst>
              </a:tr>
              <a:tr h="6565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November 7,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Tuesday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7:00 AM – 8:00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MUNICIPAL ELECTION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783195"/>
                  </a:ext>
                </a:extLst>
              </a:tr>
              <a:tr h="6565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January 20,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Monday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Deadline to file year end Campaign &amp; Political Finance Forms.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829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66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638</Words>
  <Application>Microsoft Office PowerPoint</Application>
  <PresentationFormat>Widescreen</PresentationFormat>
  <Paragraphs>117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EV Schedule Recommendation from Election Commission 4-0: September Primary #231-23  </vt:lpstr>
      <vt:lpstr>EV Schedule Recommendation from Election Commission 4-0: November Municipal #232-23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Voting Hours Recommendation</dc:title>
  <dc:creator>John Doyle</dc:creator>
  <cp:lastModifiedBy>John Doyle</cp:lastModifiedBy>
  <cp:revision>28</cp:revision>
  <cp:lastPrinted>2023-06-20T17:07:46Z</cp:lastPrinted>
  <dcterms:created xsi:type="dcterms:W3CDTF">2023-01-06T19:27:58Z</dcterms:created>
  <dcterms:modified xsi:type="dcterms:W3CDTF">2023-06-21T13:17:13Z</dcterms:modified>
</cp:coreProperties>
</file>