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Lst>
  <p:notesMasterIdLst>
    <p:notesMasterId r:id="rId9"/>
  </p:notesMasterIdLst>
  <p:sldIdLst>
    <p:sldId id="256" r:id="rId3"/>
    <p:sldId id="257" r:id="rId4"/>
    <p:sldId id="259" r:id="rId5"/>
    <p:sldId id="260" r:id="rId6"/>
    <p:sldId id="261" r:id="rId7"/>
    <p:sldId id="258"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CC6A7-FB02-499A-B599-69FC598CD042}" type="datetimeFigureOut">
              <a:rPr lang="en-US" smtClean="0"/>
              <a:t>6/21/2023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A503A7-32E9-45DD-870D-66FE508CDB48}" type="slidenum">
              <a:rPr lang="en-US" smtClean="0"/>
              <a:t>‹#›</a:t>
            </a:fld>
            <a:endParaRPr lang="en-US"/>
          </a:p>
        </p:txBody>
      </p:sp>
    </p:spTree>
    <p:extLst>
      <p:ext uri="{BB962C8B-B14F-4D97-AF65-F5344CB8AC3E}">
        <p14:creationId xmlns:p14="http://schemas.microsoft.com/office/powerpoint/2010/main" val="23625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Chairman, and the members of the committing for having us at tonight’s meeting. I will now talk about (say docket number) the temporary polling location change for W2P3</a:t>
            </a:r>
          </a:p>
        </p:txBody>
      </p:sp>
      <p:sp>
        <p:nvSpPr>
          <p:cNvPr id="4" name="Slide Number Placeholder 3"/>
          <p:cNvSpPr>
            <a:spLocks noGrp="1"/>
          </p:cNvSpPr>
          <p:nvPr>
            <p:ph type="sldNum" sz="quarter" idx="5"/>
          </p:nvPr>
        </p:nvSpPr>
        <p:spPr/>
        <p:txBody>
          <a:bodyPr/>
          <a:lstStyle/>
          <a:p>
            <a:fld id="{F0A503A7-32E9-45DD-870D-66FE508CDB48}" type="slidenum">
              <a:rPr lang="en-US" smtClean="0"/>
              <a:t>1</a:t>
            </a:fld>
            <a:endParaRPr lang="en-US"/>
          </a:p>
        </p:txBody>
      </p:sp>
    </p:spTree>
    <p:extLst>
      <p:ext uri="{BB962C8B-B14F-4D97-AF65-F5344CB8AC3E}">
        <p14:creationId xmlns:p14="http://schemas.microsoft.com/office/powerpoint/2010/main" val="92569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Senior Center will be under construction until Summer/Fall 2024</a:t>
            </a:r>
          </a:p>
          <a:p>
            <a:pPr marL="171450" indent="-171450">
              <a:buFont typeface="Arial" panose="020B0604020202020204" pitchFamily="34" charset="0"/>
              <a:buChar char="•"/>
            </a:pPr>
            <a:r>
              <a:rPr lang="en-US" dirty="0"/>
              <a:t>We propose that that W2P3 temporarily vote in the Gymnasium of Cabot elementary as Cabot has enough space, and resources (tables, chairs, outlets) to accommodate two precincts </a:t>
            </a:r>
          </a:p>
          <a:p>
            <a:endParaRPr lang="en-US" dirty="0"/>
          </a:p>
        </p:txBody>
      </p:sp>
      <p:sp>
        <p:nvSpPr>
          <p:cNvPr id="4" name="Slide Number Placeholder 3"/>
          <p:cNvSpPr>
            <a:spLocks noGrp="1"/>
          </p:cNvSpPr>
          <p:nvPr>
            <p:ph type="sldNum" sz="quarter" idx="5"/>
          </p:nvPr>
        </p:nvSpPr>
        <p:spPr/>
        <p:txBody>
          <a:bodyPr/>
          <a:lstStyle/>
          <a:p>
            <a:fld id="{F0A503A7-32E9-45DD-870D-66FE508CDB48}" type="slidenum">
              <a:rPr lang="en-US" smtClean="0"/>
              <a:t>2</a:t>
            </a:fld>
            <a:endParaRPr lang="en-US"/>
          </a:p>
        </p:txBody>
      </p:sp>
    </p:spTree>
    <p:extLst>
      <p:ext uri="{BB962C8B-B14F-4D97-AF65-F5344CB8AC3E}">
        <p14:creationId xmlns:p14="http://schemas.microsoft.com/office/powerpoint/2010/main" val="334308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drive to voting, it is an additional 3-5 minute ride (.6 miles)</a:t>
            </a:r>
          </a:p>
          <a:p>
            <a:pPr marL="171450" indent="-171450">
              <a:buFont typeface="Arial" panose="020B0604020202020204" pitchFamily="34" charset="0"/>
              <a:buChar char="•"/>
            </a:pPr>
            <a:r>
              <a:rPr lang="en-US" dirty="0"/>
              <a:t>If you walk it is an additional 10 minute walk at most (.4 miles)</a:t>
            </a:r>
          </a:p>
          <a:p>
            <a:pPr marL="171450" indent="-171450">
              <a:buFont typeface="Arial" panose="020B0604020202020204" pitchFamily="34" charset="0"/>
              <a:buChar char="•"/>
            </a:pPr>
            <a:r>
              <a:rPr lang="en-US" dirty="0"/>
              <a:t>If you take the 59 bus you still can get off at the Senior Center stop, and then you just have that additional 10 minute walk as well. But it does not chance what transportation you need to take </a:t>
            </a:r>
          </a:p>
        </p:txBody>
      </p:sp>
      <p:sp>
        <p:nvSpPr>
          <p:cNvPr id="4" name="Slide Number Placeholder 3"/>
          <p:cNvSpPr>
            <a:spLocks noGrp="1"/>
          </p:cNvSpPr>
          <p:nvPr>
            <p:ph type="sldNum" sz="quarter" idx="5"/>
          </p:nvPr>
        </p:nvSpPr>
        <p:spPr/>
        <p:txBody>
          <a:bodyPr/>
          <a:lstStyle/>
          <a:p>
            <a:fld id="{F0A503A7-32E9-45DD-870D-66FE508CDB48}" type="slidenum">
              <a:rPr lang="en-US" smtClean="0"/>
              <a:t>3</a:t>
            </a:fld>
            <a:endParaRPr lang="en-US"/>
          </a:p>
        </p:txBody>
      </p:sp>
    </p:spTree>
    <p:extLst>
      <p:ext uri="{BB962C8B-B14F-4D97-AF65-F5344CB8AC3E}">
        <p14:creationId xmlns:p14="http://schemas.microsoft.com/office/powerpoint/2010/main" val="281690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Senior Center will be under construction until Summer/Fall 2024</a:t>
            </a:r>
          </a:p>
          <a:p>
            <a:pPr marL="171450" indent="-171450">
              <a:buFont typeface="Arial" panose="020B0604020202020204" pitchFamily="34" charset="0"/>
              <a:buChar char="•"/>
            </a:pPr>
            <a:r>
              <a:rPr lang="en-US" dirty="0"/>
              <a:t>We propose that that W2P3 temporarily vote in the Gymnasium of Cabot elementary as Cabot has enough space, and resources (tables, chairs, outlets) to accommodate two precincts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A503A7-32E9-45DD-870D-66FE508CD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44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Senior Center will be under construction until Summer/Fall 2024</a:t>
            </a:r>
          </a:p>
          <a:p>
            <a:pPr marL="171450" indent="-171450">
              <a:buFont typeface="Arial" panose="020B0604020202020204" pitchFamily="34" charset="0"/>
              <a:buChar char="•"/>
            </a:pPr>
            <a:r>
              <a:rPr lang="en-US" dirty="0"/>
              <a:t>We propose that that W2P3 temporarily vote in the Gymnasium of Cabot elementary as Cabot has enough space, and resources (tables, chairs, outlets) to accommodate two precincts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A503A7-32E9-45DD-870D-66FE508CD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5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it can, the gym is quite spacious and offers enough resources </a:t>
            </a:r>
          </a:p>
        </p:txBody>
      </p:sp>
      <p:sp>
        <p:nvSpPr>
          <p:cNvPr id="4" name="Slide Number Placeholder 3"/>
          <p:cNvSpPr>
            <a:spLocks noGrp="1"/>
          </p:cNvSpPr>
          <p:nvPr>
            <p:ph type="sldNum" sz="quarter" idx="5"/>
          </p:nvPr>
        </p:nvSpPr>
        <p:spPr/>
        <p:txBody>
          <a:bodyPr/>
          <a:lstStyle/>
          <a:p>
            <a:fld id="{F0A503A7-32E9-45DD-870D-66FE508CDB48}" type="slidenum">
              <a:rPr lang="en-US" smtClean="0"/>
              <a:t>6</a:t>
            </a:fld>
            <a:endParaRPr lang="en-US"/>
          </a:p>
        </p:txBody>
      </p:sp>
    </p:spTree>
    <p:extLst>
      <p:ext uri="{BB962C8B-B14F-4D97-AF65-F5344CB8AC3E}">
        <p14:creationId xmlns:p14="http://schemas.microsoft.com/office/powerpoint/2010/main" val="227010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77288E-E0CB-4450-AD69-9AD0AA0A640A}" type="datetimeFigureOut">
              <a:rPr lang="en-US" smtClean="0"/>
              <a:t>6/21/2023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20950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620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143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414511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417719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47618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297853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7288E-E0CB-4450-AD69-9AD0AA0A640A}"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099038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7288E-E0CB-4450-AD69-9AD0AA0A640A}"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9317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7288E-E0CB-4450-AD69-9AD0AA0A640A}"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11133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93673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807836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776580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97646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73201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55468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620314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77288E-E0CB-4450-AD69-9AD0AA0A640A}"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680712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77288E-E0CB-4450-AD69-9AD0AA0A640A}"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74124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864914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05031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7288E-E0CB-4450-AD69-9AD0AA0A640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48965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95456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7288E-E0CB-4450-AD69-9AD0AA0A640A}"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68638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7288E-E0CB-4450-AD69-9AD0AA0A640A}"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65591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7288E-E0CB-4450-AD69-9AD0AA0A640A}"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02851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15371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477288E-E0CB-4450-AD69-9AD0AA0A640A}" type="datetimeFigureOut">
              <a:rPr lang="en-US" smtClean="0"/>
              <a:t>6/21/2023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21367774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477288E-E0CB-4450-AD69-9AD0AA0A640A}" type="datetimeFigureOut">
              <a:rPr lang="en-US" smtClean="0"/>
              <a:t>6/21/2023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3377769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77288E-E0CB-4450-AD69-9AD0AA0A640A}" type="datetimeFigureOut">
              <a:rPr lang="en-US" smtClean="0"/>
              <a:t>6/21/2023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145584467"/>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64A0-E92E-46F1-965F-B940669E3540}"/>
              </a:ext>
            </a:extLst>
          </p:cNvPr>
          <p:cNvSpPr>
            <a:spLocks noGrp="1"/>
          </p:cNvSpPr>
          <p:nvPr>
            <p:ph type="ctrTitle"/>
          </p:nvPr>
        </p:nvSpPr>
        <p:spPr/>
        <p:txBody>
          <a:bodyPr/>
          <a:lstStyle/>
          <a:p>
            <a:pPr algn="ctr"/>
            <a:r>
              <a:rPr lang="en-US" dirty="0"/>
              <a:t>Polling Location Change for Ward 2 Precinct 1</a:t>
            </a:r>
            <a:br>
              <a:rPr lang="en-US" dirty="0"/>
            </a:br>
            <a:r>
              <a:rPr lang="en-US" sz="2800" dirty="0"/>
              <a:t>#234-23</a:t>
            </a:r>
            <a:endParaRPr lang="en-US" dirty="0"/>
          </a:p>
        </p:txBody>
      </p:sp>
      <p:sp>
        <p:nvSpPr>
          <p:cNvPr id="3" name="Subtitle 2">
            <a:extLst>
              <a:ext uri="{FF2B5EF4-FFF2-40B4-BE49-F238E27FC236}">
                <a16:creationId xmlns:a16="http://schemas.microsoft.com/office/drawing/2014/main" id="{9D6C84B8-31E0-47EA-A9F1-803CC6F973A1}"/>
              </a:ext>
            </a:extLst>
          </p:cNvPr>
          <p:cNvSpPr>
            <a:spLocks noGrp="1"/>
          </p:cNvSpPr>
          <p:nvPr>
            <p:ph type="subTitle" idx="1"/>
          </p:nvPr>
        </p:nvSpPr>
        <p:spPr>
          <a:xfrm>
            <a:off x="1481899" y="4281521"/>
            <a:ext cx="9228201" cy="1645920"/>
          </a:xfrm>
        </p:spPr>
        <p:txBody>
          <a:bodyPr>
            <a:normAutofit fontScale="25000" lnSpcReduction="20000"/>
          </a:bodyPr>
          <a:lstStyle/>
          <a:p>
            <a:pPr algn="ctr"/>
            <a:r>
              <a:rPr lang="en-US" sz="11200" dirty="0"/>
              <a:t>From</a:t>
            </a:r>
          </a:p>
          <a:p>
            <a:pPr algn="ctr"/>
            <a:r>
              <a:rPr lang="en-US" sz="11200" b="1" i="1" dirty="0"/>
              <a:t>Albemarle Field House</a:t>
            </a:r>
          </a:p>
          <a:p>
            <a:pPr algn="ctr"/>
            <a:r>
              <a:rPr lang="en-US" sz="11200" dirty="0"/>
              <a:t>To</a:t>
            </a:r>
          </a:p>
          <a:p>
            <a:pPr algn="ctr"/>
            <a:r>
              <a:rPr lang="en-US" sz="11200" b="1" i="1" dirty="0"/>
              <a:t>Scandinavian Living Center</a:t>
            </a:r>
          </a:p>
          <a:p>
            <a:pPr algn="ctr"/>
            <a:endParaRPr lang="en-US" sz="11200" b="1" i="1" dirty="0"/>
          </a:p>
          <a:p>
            <a:endParaRPr lang="en-US" dirty="0"/>
          </a:p>
        </p:txBody>
      </p:sp>
    </p:spTree>
    <p:extLst>
      <p:ext uri="{BB962C8B-B14F-4D97-AF65-F5344CB8AC3E}">
        <p14:creationId xmlns:p14="http://schemas.microsoft.com/office/powerpoint/2010/main" val="5252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3B65E0-2733-4861-AC4C-37E089E851C8}"/>
              </a:ext>
            </a:extLst>
          </p:cNvPr>
          <p:cNvSpPr>
            <a:spLocks noGrp="1"/>
          </p:cNvSpPr>
          <p:nvPr>
            <p:ph idx="1"/>
          </p:nvPr>
        </p:nvSpPr>
        <p:spPr>
          <a:xfrm>
            <a:off x="719137" y="284404"/>
            <a:ext cx="10753725" cy="3766185"/>
          </a:xfrm>
        </p:spPr>
        <p: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MS PGothic" panose="020B0600070205080204" pitchFamily="34" charset="-128"/>
              </a:rPr>
              <a:t>#234-23   Request to move Ward 2, Precinct 1 Polling Location </a:t>
            </a:r>
            <a:endParaRPr lang="en-US" sz="2400" dirty="0">
              <a:solidFill>
                <a:schemeClr val="bg1"/>
              </a:solidFill>
              <a:effectLst/>
              <a:latin typeface="Calibri" panose="020F0502020204030204" pitchFamily="34" charset="0"/>
              <a:ea typeface="MS PGothic" panose="020B0600070205080204" pitchFamily="34" charset="-128"/>
            </a:endParaRPr>
          </a:p>
          <a:p>
            <a:pPr marL="0" marR="0">
              <a:spcBef>
                <a:spcPts val="0"/>
              </a:spcBef>
              <a:spcAft>
                <a:spcPts val="0"/>
              </a:spcAft>
            </a:pPr>
            <a:r>
              <a:rPr lang="en-US" sz="2400" dirty="0">
                <a:solidFill>
                  <a:schemeClr val="bg1"/>
                </a:solidFill>
                <a:effectLst/>
                <a:latin typeface="Calibri" panose="020F0502020204030204" pitchFamily="34" charset="0"/>
                <a:ea typeface="MS PGothic" panose="020B0600070205080204" pitchFamily="34" charset="-128"/>
              </a:rPr>
              <a:t> </a:t>
            </a:r>
          </a:p>
          <a:p>
            <a:pPr algn="ctr"/>
            <a:r>
              <a:rPr lang="en-US" sz="2400" dirty="0">
                <a:solidFill>
                  <a:schemeClr val="bg1"/>
                </a:solidFill>
                <a:effectLst/>
                <a:latin typeface="Calibri" panose="020F0502020204030204" pitchFamily="34" charset="0"/>
                <a:ea typeface="MS PGothic" panose="020B0600070205080204" pitchFamily="34" charset="-128"/>
              </a:rPr>
              <a:t>THE CITY CLERK is requesting that the Ward 2, Precinct 1 polling location, currently located at </a:t>
            </a:r>
            <a:r>
              <a:rPr lang="en-US" dirty="0">
                <a:solidFill>
                  <a:schemeClr val="bg1"/>
                </a:solidFill>
                <a:latin typeface="Calibri" panose="020F0502020204030204" pitchFamily="34" charset="0"/>
                <a:ea typeface="MS PGothic" panose="020B0600070205080204" pitchFamily="34" charset="-128"/>
              </a:rPr>
              <a:t>Albemarle Field House </a:t>
            </a:r>
            <a:r>
              <a:rPr lang="en-US" sz="2400" dirty="0">
                <a:solidFill>
                  <a:schemeClr val="bg1"/>
                </a:solidFill>
                <a:effectLst/>
                <a:latin typeface="Calibri" panose="020F0502020204030204" pitchFamily="34" charset="0"/>
                <a:ea typeface="MS PGothic" panose="020B0600070205080204" pitchFamily="34" charset="-128"/>
              </a:rPr>
              <a:t>at 250 Albemarle Road, be temporarily relocated to Scandinavian Living Center at 206 Waltham Street, as </a:t>
            </a:r>
            <a:r>
              <a:rPr lang="en-US" dirty="0">
                <a:solidFill>
                  <a:schemeClr val="bg1"/>
                </a:solidFill>
                <a:latin typeface="Calibri" panose="020F0502020204030204" pitchFamily="34" charset="0"/>
                <a:ea typeface="MS PGothic" panose="020B0600070205080204" pitchFamily="34" charset="-128"/>
              </a:rPr>
              <a:t>Albemarle </a:t>
            </a:r>
            <a:r>
              <a:rPr lang="en-US" sz="2400" dirty="0">
                <a:solidFill>
                  <a:schemeClr val="bg1"/>
                </a:solidFill>
                <a:effectLst/>
                <a:latin typeface="Calibri" panose="020F0502020204030204" pitchFamily="34" charset="0"/>
                <a:ea typeface="MS PGothic" panose="020B0600070205080204" pitchFamily="34" charset="-128"/>
              </a:rPr>
              <a:t>is under construction.  </a:t>
            </a:r>
          </a:p>
          <a:p>
            <a:pPr algn="ctr"/>
            <a:endParaRPr lang="en-US" dirty="0">
              <a:solidFill>
                <a:schemeClr val="bg1"/>
              </a:solidFill>
              <a:latin typeface="Calibri" panose="020F0502020204030204" pitchFamily="34" charset="0"/>
              <a:ea typeface="MS PGothic" panose="020B0600070205080204" pitchFamily="34" charset="-128"/>
            </a:endParaRPr>
          </a:p>
          <a:p>
            <a:pPr algn="ctr"/>
            <a:r>
              <a:rPr lang="en-US" dirty="0">
                <a:solidFill>
                  <a:schemeClr val="bg1"/>
                </a:solidFill>
                <a:latin typeface="Calibri" panose="020F0502020204030204" pitchFamily="34" charset="0"/>
                <a:ea typeface="MS PGothic" panose="020B0600070205080204" pitchFamily="34" charset="-128"/>
              </a:rPr>
              <a:t>The Election Commission Voted 4-0 to recommend this change.</a:t>
            </a:r>
            <a:endParaRPr lang="en-US" dirty="0">
              <a:solidFill>
                <a:schemeClr val="bg1"/>
              </a:solidFill>
            </a:endParaRPr>
          </a:p>
          <a:p>
            <a:pPr marL="0" marR="0" algn="ctr">
              <a:spcBef>
                <a:spcPts val="0"/>
              </a:spcBef>
              <a:spcAft>
                <a:spcPts val="0"/>
              </a:spcAft>
            </a:pPr>
            <a:endParaRPr lang="en-US" dirty="0">
              <a:solidFill>
                <a:schemeClr val="bg1"/>
              </a:solidFill>
            </a:endParaRPr>
          </a:p>
        </p:txBody>
      </p:sp>
    </p:spTree>
    <p:extLst>
      <p:ext uri="{BB962C8B-B14F-4D97-AF65-F5344CB8AC3E}">
        <p14:creationId xmlns:p14="http://schemas.microsoft.com/office/powerpoint/2010/main" val="96031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AA17-570E-43D7-B61B-0BDDC6CB3189}"/>
              </a:ext>
            </a:extLst>
          </p:cNvPr>
          <p:cNvSpPr>
            <a:spLocks noGrp="1"/>
          </p:cNvSpPr>
          <p:nvPr>
            <p:ph type="title"/>
          </p:nvPr>
        </p:nvSpPr>
        <p:spPr>
          <a:xfrm>
            <a:off x="1640156" y="0"/>
            <a:ext cx="8911687" cy="1280890"/>
          </a:xfrm>
        </p:spPr>
        <p:txBody>
          <a:bodyPr/>
          <a:lstStyle/>
          <a:p>
            <a:pPr algn="ctr"/>
            <a:r>
              <a:rPr lang="en-US" dirty="0">
                <a:solidFill>
                  <a:schemeClr val="tx1"/>
                </a:solidFill>
              </a:rPr>
              <a:t>Location</a:t>
            </a:r>
          </a:p>
        </p:txBody>
      </p:sp>
      <p:pic>
        <p:nvPicPr>
          <p:cNvPr id="8" name="Content Placeholder 7">
            <a:extLst>
              <a:ext uri="{FF2B5EF4-FFF2-40B4-BE49-F238E27FC236}">
                <a16:creationId xmlns:a16="http://schemas.microsoft.com/office/drawing/2014/main" id="{E7E8F898-04A8-125B-B196-404ACBE9917A}"/>
              </a:ext>
            </a:extLst>
          </p:cNvPr>
          <p:cNvPicPr>
            <a:picLocks noGrp="1" noChangeAspect="1"/>
          </p:cNvPicPr>
          <p:nvPr>
            <p:ph idx="1"/>
          </p:nvPr>
        </p:nvPicPr>
        <p:blipFill>
          <a:blip r:embed="rId3"/>
          <a:stretch>
            <a:fillRect/>
          </a:stretch>
        </p:blipFill>
        <p:spPr>
          <a:xfrm>
            <a:off x="22370" y="2687216"/>
            <a:ext cx="5167267" cy="4170784"/>
          </a:xfrm>
        </p:spPr>
      </p:pic>
      <p:pic>
        <p:nvPicPr>
          <p:cNvPr id="10" name="Picture 9">
            <a:extLst>
              <a:ext uri="{FF2B5EF4-FFF2-40B4-BE49-F238E27FC236}">
                <a16:creationId xmlns:a16="http://schemas.microsoft.com/office/drawing/2014/main" id="{04E073CD-80B4-D117-0F7B-2DF0B22A750F}"/>
              </a:ext>
            </a:extLst>
          </p:cNvPr>
          <p:cNvPicPr>
            <a:picLocks noChangeAspect="1"/>
          </p:cNvPicPr>
          <p:nvPr/>
        </p:nvPicPr>
        <p:blipFill>
          <a:blip r:embed="rId4"/>
          <a:stretch>
            <a:fillRect/>
          </a:stretch>
        </p:blipFill>
        <p:spPr>
          <a:xfrm>
            <a:off x="7002362" y="2687216"/>
            <a:ext cx="5167268" cy="4170784"/>
          </a:xfrm>
          <a:prstGeom prst="rect">
            <a:avLst/>
          </a:prstGeom>
        </p:spPr>
      </p:pic>
    </p:spTree>
    <p:extLst>
      <p:ext uri="{BB962C8B-B14F-4D97-AF65-F5344CB8AC3E}">
        <p14:creationId xmlns:p14="http://schemas.microsoft.com/office/powerpoint/2010/main" val="39293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3B65E0-2733-4861-AC4C-37E089E851C8}"/>
              </a:ext>
            </a:extLst>
          </p:cNvPr>
          <p:cNvSpPr>
            <a:spLocks noGrp="1"/>
          </p:cNvSpPr>
          <p:nvPr>
            <p:ph idx="1"/>
          </p:nvPr>
        </p:nvSpPr>
        <p:spPr>
          <a:xfrm>
            <a:off x="719137" y="284404"/>
            <a:ext cx="10753725" cy="3766185"/>
          </a:xfrm>
        </p:spPr>
        <p:txBody>
          <a:bodyPr/>
          <a:lstStyle/>
          <a:p>
            <a:pPr marL="0" marR="0" algn="ctr">
              <a:spcBef>
                <a:spcPts val="0"/>
              </a:spcBef>
              <a:spcAft>
                <a:spcPts val="0"/>
              </a:spcAft>
            </a:pPr>
            <a:r>
              <a:rPr lang="en-US" sz="2400" b="1" u="sng" dirty="0">
                <a:solidFill>
                  <a:schemeClr val="bg1"/>
                </a:solidFill>
                <a:effectLst/>
                <a:latin typeface="Calibri" panose="020F0502020204030204" pitchFamily="34" charset="0"/>
                <a:ea typeface="MS PGothic" panose="020B0600070205080204" pitchFamily="34" charset="-128"/>
              </a:rPr>
              <a:t>Construction Happening at Albemarle</a:t>
            </a:r>
          </a:p>
          <a:p>
            <a:pPr marL="0" marR="0" algn="ctr">
              <a:spcBef>
                <a:spcPts val="0"/>
              </a:spcBef>
              <a:spcAft>
                <a:spcPts val="0"/>
              </a:spcAft>
            </a:pPr>
            <a:endParaRPr lang="en-US" b="1" dirty="0">
              <a:solidFill>
                <a:schemeClr val="bg1"/>
              </a:solidFill>
              <a:latin typeface="Calibri" panose="020F0502020204030204" pitchFamily="34" charset="0"/>
              <a:ea typeface="MS PGothic" panose="020B0600070205080204" pitchFamily="34" charset="-128"/>
            </a:endParaRPr>
          </a:p>
          <a:p>
            <a:pPr marL="0" marR="0" algn="ctr">
              <a:spcBef>
                <a:spcPts val="0"/>
              </a:spcBef>
              <a:spcAft>
                <a:spcPts val="0"/>
              </a:spcAft>
            </a:pPr>
            <a:endParaRPr lang="en-US" dirty="0">
              <a:solidFill>
                <a:schemeClr val="bg1"/>
              </a:solidFill>
            </a:endParaRPr>
          </a:p>
          <a:p>
            <a:pPr marL="0" marR="0" algn="ctr">
              <a:spcBef>
                <a:spcPts val="0"/>
              </a:spcBef>
              <a:spcAft>
                <a:spcPts val="0"/>
              </a:spcAft>
            </a:pPr>
            <a:r>
              <a:rPr lang="en-US" dirty="0">
                <a:solidFill>
                  <a:schemeClr val="bg1"/>
                </a:solidFill>
              </a:rPr>
              <a:t>According to the Planning Department, construction is slated to begin in August, but there is a potential that the project is delayed into September. </a:t>
            </a:r>
          </a:p>
          <a:p>
            <a:pPr marL="0" marR="0" algn="ctr">
              <a:spcBef>
                <a:spcPts val="0"/>
              </a:spcBef>
              <a:spcAft>
                <a:spcPts val="0"/>
              </a:spcAft>
            </a:pPr>
            <a:endParaRPr lang="en-US" dirty="0">
              <a:solidFill>
                <a:schemeClr val="bg1"/>
              </a:solidFill>
            </a:endParaRPr>
          </a:p>
          <a:p>
            <a:pPr marL="0" marR="0" algn="ctr">
              <a:spcBef>
                <a:spcPts val="0"/>
              </a:spcBef>
              <a:spcAft>
                <a:spcPts val="0"/>
              </a:spcAft>
            </a:pPr>
            <a:r>
              <a:rPr lang="en-US" dirty="0">
                <a:solidFill>
                  <a:schemeClr val="bg1"/>
                </a:solidFill>
              </a:rPr>
              <a:t>Parking spots will be limited (as can be seen in the picture below). And during construction there will be temporary street closures.</a:t>
            </a:r>
          </a:p>
        </p:txBody>
      </p:sp>
      <p:pic>
        <p:nvPicPr>
          <p:cNvPr id="1026" name="Picture 1">
            <a:extLst>
              <a:ext uri="{FF2B5EF4-FFF2-40B4-BE49-F238E27FC236}">
                <a16:creationId xmlns:a16="http://schemas.microsoft.com/office/drawing/2014/main" id="{77CFDE75-0A15-193A-7F19-1F040EBB1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78" y="3297950"/>
            <a:ext cx="10753724" cy="327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49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3B65E0-2733-4861-AC4C-37E089E851C8}"/>
              </a:ext>
            </a:extLst>
          </p:cNvPr>
          <p:cNvSpPr>
            <a:spLocks noGrp="1"/>
          </p:cNvSpPr>
          <p:nvPr>
            <p:ph idx="1"/>
          </p:nvPr>
        </p:nvSpPr>
        <p:spPr>
          <a:xfrm>
            <a:off x="719137" y="284404"/>
            <a:ext cx="10753725" cy="3766185"/>
          </a:xfrm>
        </p:spPr>
        <p:txBody>
          <a:bodyPr/>
          <a:lstStyle/>
          <a:p>
            <a:pPr marL="0" algn="ctr">
              <a:spcBef>
                <a:spcPts val="0"/>
              </a:spcBef>
            </a:pPr>
            <a:r>
              <a:rPr lang="en-US" sz="2400" b="1" u="sng" dirty="0">
                <a:solidFill>
                  <a:schemeClr val="bg1"/>
                </a:solidFill>
                <a:effectLst/>
                <a:latin typeface="Calibri" panose="020F0502020204030204" pitchFamily="34" charset="0"/>
                <a:ea typeface="MS PGothic" panose="020B0600070205080204" pitchFamily="34" charset="-128"/>
              </a:rPr>
              <a:t>Construction Happening at Albemarle (</a:t>
            </a:r>
            <a:r>
              <a:rPr lang="en-US" sz="2400" b="1" u="sng" dirty="0" err="1">
                <a:solidFill>
                  <a:schemeClr val="bg1"/>
                </a:solidFill>
                <a:effectLst/>
                <a:latin typeface="Calibri" panose="020F0502020204030204" pitchFamily="34" charset="0"/>
                <a:ea typeface="MS PGothic" panose="020B0600070205080204" pitchFamily="34" charset="-128"/>
              </a:rPr>
              <a:t>ctd</a:t>
            </a:r>
            <a:r>
              <a:rPr lang="en-US" sz="2400" b="1" u="sng" dirty="0">
                <a:solidFill>
                  <a:schemeClr val="bg1"/>
                </a:solidFill>
                <a:effectLst/>
                <a:latin typeface="Calibri" panose="020F0502020204030204" pitchFamily="34" charset="0"/>
                <a:ea typeface="MS PGothic" panose="020B0600070205080204" pitchFamily="34" charset="-128"/>
              </a:rPr>
              <a:t>)</a:t>
            </a:r>
          </a:p>
          <a:p>
            <a:pPr marL="0" algn="ctr">
              <a:spcBef>
                <a:spcPts val="0"/>
              </a:spcBef>
            </a:pPr>
            <a:endParaRPr lang="en-US" b="1" u="sng" dirty="0">
              <a:solidFill>
                <a:schemeClr val="bg1"/>
              </a:solidFill>
              <a:latin typeface="Calibri" panose="020F0502020204030204" pitchFamily="34" charset="0"/>
              <a:ea typeface="MS PGothic" panose="020B0600070205080204" pitchFamily="34" charset="-128"/>
            </a:endParaRPr>
          </a:p>
          <a:p>
            <a:pPr marL="0" algn="ctr">
              <a:spcBef>
                <a:spcPts val="0"/>
              </a:spcBef>
            </a:pPr>
            <a:r>
              <a:rPr lang="en-US" b="1" dirty="0">
                <a:solidFill>
                  <a:schemeClr val="bg1"/>
                </a:solidFill>
                <a:latin typeface="Calibri" panose="020F0502020204030204" pitchFamily="34" charset="0"/>
                <a:ea typeface="MS PGothic" panose="020B0600070205080204" pitchFamily="34" charset="-128"/>
              </a:rPr>
              <a:t>Due to the potential for conflict with construction occurring on Election day, and with the potential of limited parking, it is suggested that 2-1 be moved to Scandinavian Living Center </a:t>
            </a:r>
            <a:r>
              <a:rPr lang="en-US" b="1" i="1" dirty="0">
                <a:solidFill>
                  <a:schemeClr val="bg1"/>
                </a:solidFill>
                <a:latin typeface="Calibri" panose="020F0502020204030204" pitchFamily="34" charset="0"/>
                <a:ea typeface="MS PGothic" panose="020B0600070205080204" pitchFamily="34" charset="-128"/>
              </a:rPr>
              <a:t>just for the September and November Elections this year</a:t>
            </a:r>
            <a:r>
              <a:rPr lang="en-US" b="1" dirty="0">
                <a:solidFill>
                  <a:schemeClr val="bg1"/>
                </a:solidFill>
                <a:latin typeface="Calibri" panose="020F0502020204030204" pitchFamily="34" charset="0"/>
                <a:ea typeface="MS PGothic" panose="020B0600070205080204" pitchFamily="34" charset="-128"/>
              </a:rPr>
              <a:t>. </a:t>
            </a:r>
            <a:endParaRPr lang="en-US" sz="2400" b="1" i="1" dirty="0">
              <a:solidFill>
                <a:schemeClr val="bg1"/>
              </a:solidFill>
              <a:effectLst/>
              <a:latin typeface="Calibri" panose="020F0502020204030204" pitchFamily="34" charset="0"/>
              <a:ea typeface="MS PGothic" panose="020B0600070205080204" pitchFamily="34" charset="-128"/>
            </a:endParaRPr>
          </a:p>
          <a:p>
            <a:pPr marL="0" marR="0" algn="ctr">
              <a:spcBef>
                <a:spcPts val="0"/>
              </a:spcBef>
              <a:spcAft>
                <a:spcPts val="0"/>
              </a:spcAft>
            </a:pPr>
            <a:endParaRPr lang="en-US" dirty="0">
              <a:solidFill>
                <a:schemeClr val="bg1"/>
              </a:solidFill>
            </a:endParaRPr>
          </a:p>
          <a:p>
            <a:pPr marL="0" marR="0" algn="ctr">
              <a:spcBef>
                <a:spcPts val="0"/>
              </a:spcBef>
              <a:spcAft>
                <a:spcPts val="0"/>
              </a:spcAft>
            </a:pPr>
            <a:endParaRPr lang="en-US" dirty="0">
              <a:solidFill>
                <a:schemeClr val="bg1"/>
              </a:solidFill>
            </a:endParaRPr>
          </a:p>
        </p:txBody>
      </p:sp>
    </p:spTree>
    <p:extLst>
      <p:ext uri="{BB962C8B-B14F-4D97-AF65-F5344CB8AC3E}">
        <p14:creationId xmlns:p14="http://schemas.microsoft.com/office/powerpoint/2010/main" val="236326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5E7C4-241F-4371-A098-8199C247AC10}"/>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8800" dirty="0">
                <a:solidFill>
                  <a:srgbClr val="FFFFFF"/>
                </a:solidFill>
              </a:rPr>
              <a:t>Any Questions?</a:t>
            </a:r>
          </a:p>
        </p:txBody>
      </p:sp>
      <p:sp>
        <p:nvSpPr>
          <p:cNvPr id="27" name="Rectangle 26">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6448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1294</TotalTime>
  <Words>454</Words>
  <Application>Microsoft Office PowerPoint</Application>
  <PresentationFormat>Widescreen</PresentationFormat>
  <Paragraphs>38</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Tw Cen MT</vt:lpstr>
      <vt:lpstr>Metropolitan</vt:lpstr>
      <vt:lpstr>Circuit</vt:lpstr>
      <vt:lpstr>Polling Location Change for Ward 2 Precinct 1 #234-23</vt:lpstr>
      <vt:lpstr>PowerPoint Presentation</vt:lpstr>
      <vt:lpstr>Location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Polling Location Change for Ward 2 precinct 3</dc:title>
  <dc:creator>John Doyle</dc:creator>
  <cp:lastModifiedBy>John Doyle</cp:lastModifiedBy>
  <cp:revision>43</cp:revision>
  <cp:lastPrinted>2023-01-18T16:08:08Z</cp:lastPrinted>
  <dcterms:created xsi:type="dcterms:W3CDTF">2023-01-03T17:35:57Z</dcterms:created>
  <dcterms:modified xsi:type="dcterms:W3CDTF">2023-06-21T13:51:31Z</dcterms:modified>
</cp:coreProperties>
</file>