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65" r:id="rId3"/>
    <p:sldMasterId id="2147483691" r:id="rId4"/>
  </p:sldMasterIdLst>
  <p:notesMasterIdLst>
    <p:notesMasterId r:id="rId28"/>
  </p:notesMasterIdLst>
  <p:handoutMasterIdLst>
    <p:handoutMasterId r:id="rId29"/>
  </p:handoutMasterIdLst>
  <p:sldIdLst>
    <p:sldId id="334" r:id="rId5"/>
    <p:sldId id="473" r:id="rId6"/>
    <p:sldId id="477" r:id="rId7"/>
    <p:sldId id="478" r:id="rId8"/>
    <p:sldId id="479" r:id="rId9"/>
    <p:sldId id="514" r:id="rId10"/>
    <p:sldId id="542" r:id="rId11"/>
    <p:sldId id="541" r:id="rId12"/>
    <p:sldId id="469" r:id="rId13"/>
    <p:sldId id="526" r:id="rId14"/>
    <p:sldId id="510" r:id="rId15"/>
    <p:sldId id="511" r:id="rId16"/>
    <p:sldId id="543" r:id="rId17"/>
    <p:sldId id="533" r:id="rId18"/>
    <p:sldId id="534" r:id="rId19"/>
    <p:sldId id="546" r:id="rId20"/>
    <p:sldId id="547" r:id="rId21"/>
    <p:sldId id="554" r:id="rId22"/>
    <p:sldId id="553" r:id="rId23"/>
    <p:sldId id="548" r:id="rId24"/>
    <p:sldId id="544" r:id="rId25"/>
    <p:sldId id="539" r:id="rId26"/>
    <p:sldId id="550" r:id="rId27"/>
  </p:sldIdLst>
  <p:sldSz cx="9144000" cy="5143500" type="screen16x9"/>
  <p:notesSz cx="68580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223301-511A-584B-680E-F560FB4D97B5}" name="Stephanie Kaiser" initials="SK" userId="S::skaiser@woodardcurran.com::570607b7-1648-4f13-a489-2a959fe47e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B8"/>
    <a:srgbClr val="002C6C"/>
    <a:srgbClr val="DA7B4D"/>
    <a:srgbClr val="00693E"/>
    <a:srgbClr val="336600"/>
    <a:srgbClr val="052E4C"/>
    <a:srgbClr val="000066"/>
    <a:srgbClr val="000000"/>
    <a:srgbClr val="0280BB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88054" autoAdjust="0"/>
  </p:normalViewPr>
  <p:slideViewPr>
    <p:cSldViewPr>
      <p:cViewPr varScale="1">
        <p:scale>
          <a:sx n="143" d="100"/>
          <a:sy n="143" d="100"/>
        </p:scale>
        <p:origin x="40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10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92587-AB00-4B12-A909-55846C3B20E2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F99D18B-3D23-4814-80E0-C9B1D5C12439}">
      <dgm:prSet phldrT="[Text]" custT="1"/>
      <dgm:spPr>
        <a:solidFill>
          <a:srgbClr val="DA7B4D"/>
        </a:solidFill>
      </dgm:spPr>
      <dgm:t>
        <a:bodyPr/>
        <a:lstStyle/>
        <a:p>
          <a:pPr algn="ctr"/>
          <a:r>
            <a:rPr lang="en-US" sz="1400" b="1" dirty="0">
              <a:latin typeface="Segoe UI" panose="020B0502040204020203" pitchFamily="34" charset="0"/>
              <a:cs typeface="Segoe UI" panose="020B0502040204020203" pitchFamily="34" charset="0"/>
            </a:rPr>
            <a:t>Year 5 (2023)</a:t>
          </a:r>
        </a:p>
      </dgm:t>
    </dgm:pt>
    <dgm:pt modelId="{D6C31F70-CD76-42F2-9B07-E1B59B4809AF}" type="parTrans" cxnId="{1CCB17B3-889A-4814-8E0A-C9B2BF4F252E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3ACC7EF-4198-46B2-96D3-90F4937E6764}" type="sibTrans" cxnId="{1CCB17B3-889A-4814-8E0A-C9B2BF4F252E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29F1B23-8568-4282-886B-A0D6BDD05C12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n-US" sz="11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Description of Phase 1 Planned Controls</a:t>
          </a:r>
        </a:p>
      </dgm:t>
    </dgm:pt>
    <dgm:pt modelId="{A09A6233-7798-470A-8C36-229FFEE5AD1B}" type="parTrans" cxnId="{ED53C5E0-1F90-4641-A4B5-C94D968B7F35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EB5A511-F427-4AEB-AFB3-61C867927D04}" type="sibTrans" cxnId="{ED53C5E0-1F90-4641-A4B5-C94D968B7F35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D11503-01CE-4B72-8F0E-140DD6332D3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n-US" sz="11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Implementation Schedule &amp; Cost</a:t>
          </a:r>
        </a:p>
      </dgm:t>
    </dgm:pt>
    <dgm:pt modelId="{890279EA-3776-45AC-8E60-0F558A8962BC}" type="parTrans" cxnId="{A4EAB219-FB75-4A4B-AD74-D003F534D559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42CC022-8FB4-41E8-9A27-944C089ABCDE}" type="sibTrans" cxnId="{A4EAB219-FB75-4A4B-AD74-D003F534D559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EB049A6-5E52-42D8-8709-2B6A7C66C7BD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n-US" sz="11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Description of Structural Control O&amp;M Program</a:t>
          </a:r>
        </a:p>
      </dgm:t>
    </dgm:pt>
    <dgm:pt modelId="{0B499780-C00B-4661-A910-79EDAFCEBFAB}" type="parTrans" cxnId="{500897D3-AEDC-46E8-90F7-0BB8DE7BBA5F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15FCD3-47E0-4F59-AA7A-A37FD492943A}" type="sibTrans" cxnId="{500897D3-AEDC-46E8-90F7-0BB8DE7BBA5F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06AFC77-6D6F-4813-851A-A335816D0E70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n-US" sz="11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Written Phase 1 PCP </a:t>
          </a:r>
        </a:p>
      </dgm:t>
    </dgm:pt>
    <dgm:pt modelId="{8ED356EA-CF9B-44D4-B547-8D87E457807D}" type="parTrans" cxnId="{50257C2D-C415-471C-B945-17AAE938F011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5BE9B51-C92D-48EE-AF5A-5100806AFC1C}" type="sibTrans" cxnId="{50257C2D-C415-471C-B945-17AAE938F011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6C18FE7-542D-4262-950C-BECD0849B6D0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1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Full Implementation of Non-Structural</a:t>
          </a:r>
        </a:p>
      </dgm:t>
    </dgm:pt>
    <dgm:pt modelId="{7D6D8C08-FCF6-41EC-9BA5-0C356ACDE337}" type="parTrans" cxnId="{DBBA3C62-81DC-46CB-A850-D385670F25DD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18A85B-73DE-4FF1-85C4-E6A4984E3FF3}" type="sibTrans" cxnId="{DBBA3C62-81DC-46CB-A850-D385670F25DD}">
      <dgm:prSet/>
      <dgm:spPr/>
      <dgm:t>
        <a:bodyPr/>
        <a:lstStyle/>
        <a:p>
          <a:endParaRPr lang="en-US" sz="9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C11EE29-99CE-4D2E-924E-46148ACD0C4B}" type="pres">
      <dgm:prSet presAssocID="{3BA92587-AB00-4B12-A909-55846C3B20E2}" presName="Name0" presStyleCnt="0">
        <dgm:presLayoutVars>
          <dgm:dir/>
          <dgm:animLvl val="lvl"/>
          <dgm:resizeHandles val="exact"/>
        </dgm:presLayoutVars>
      </dgm:prSet>
      <dgm:spPr/>
    </dgm:pt>
    <dgm:pt modelId="{9E42852F-D6A7-4B2D-9094-6A942F411068}" type="pres">
      <dgm:prSet presAssocID="{6F99D18B-3D23-4814-80E0-C9B1D5C12439}" presName="vertFlow" presStyleCnt="0"/>
      <dgm:spPr/>
    </dgm:pt>
    <dgm:pt modelId="{BEDB9CE7-0663-4DB9-8E02-FA841C104D2B}" type="pres">
      <dgm:prSet presAssocID="{6F99D18B-3D23-4814-80E0-C9B1D5C12439}" presName="header" presStyleLbl="node1" presStyleIdx="0" presStyleCnt="1" custScaleY="129228"/>
      <dgm:spPr/>
    </dgm:pt>
    <dgm:pt modelId="{246EA52F-BD22-47F0-B7CC-AE5A2DC0D303}" type="pres">
      <dgm:prSet presAssocID="{A09A6233-7798-470A-8C36-229FFEE5AD1B}" presName="parTrans" presStyleLbl="sibTrans2D1" presStyleIdx="0" presStyleCnt="5"/>
      <dgm:spPr/>
    </dgm:pt>
    <dgm:pt modelId="{2413543C-AF9E-4500-9E95-2B659BD93B06}" type="pres">
      <dgm:prSet presAssocID="{129F1B23-8568-4282-886B-A0D6BDD05C12}" presName="child" presStyleLbl="alignAccFollowNode1" presStyleIdx="0" presStyleCnt="5" custScaleY="129218">
        <dgm:presLayoutVars>
          <dgm:chMax val="0"/>
          <dgm:bulletEnabled val="1"/>
        </dgm:presLayoutVars>
      </dgm:prSet>
      <dgm:spPr/>
    </dgm:pt>
    <dgm:pt modelId="{0096B3E7-AC11-4810-AA03-B4661C66DD34}" type="pres">
      <dgm:prSet presAssocID="{0EB5A511-F427-4AEB-AFB3-61C867927D04}" presName="sibTrans" presStyleLbl="sibTrans2D1" presStyleIdx="1" presStyleCnt="5"/>
      <dgm:spPr/>
    </dgm:pt>
    <dgm:pt modelId="{E1AA9E12-B3BA-4113-B29C-EBC67B1EAC44}" type="pres">
      <dgm:prSet presAssocID="{0EB049A6-5E52-42D8-8709-2B6A7C66C7BD}" presName="child" presStyleLbl="alignAccFollowNode1" presStyleIdx="1" presStyleCnt="5" custScaleY="129218">
        <dgm:presLayoutVars>
          <dgm:chMax val="0"/>
          <dgm:bulletEnabled val="1"/>
        </dgm:presLayoutVars>
      </dgm:prSet>
      <dgm:spPr/>
    </dgm:pt>
    <dgm:pt modelId="{9251E5E8-3AD2-48B5-A4E4-592BEB28F7E9}" type="pres">
      <dgm:prSet presAssocID="{7F15FCD3-47E0-4F59-AA7A-A37FD492943A}" presName="sibTrans" presStyleLbl="sibTrans2D1" presStyleIdx="2" presStyleCnt="5"/>
      <dgm:spPr/>
    </dgm:pt>
    <dgm:pt modelId="{1A3113E2-EA65-4100-A8EB-247DEE0109D8}" type="pres">
      <dgm:prSet presAssocID="{EDD11503-01CE-4B72-8F0E-140DD6332D39}" presName="child" presStyleLbl="alignAccFollowNode1" presStyleIdx="2" presStyleCnt="5" custScaleY="129218">
        <dgm:presLayoutVars>
          <dgm:chMax val="0"/>
          <dgm:bulletEnabled val="1"/>
        </dgm:presLayoutVars>
      </dgm:prSet>
      <dgm:spPr/>
    </dgm:pt>
    <dgm:pt modelId="{DBD4B344-D983-474E-A375-7C9EBDD4ECF3}" type="pres">
      <dgm:prSet presAssocID="{D42CC022-8FB4-41E8-9A27-944C089ABCDE}" presName="sibTrans" presStyleLbl="sibTrans2D1" presStyleIdx="3" presStyleCnt="5"/>
      <dgm:spPr/>
    </dgm:pt>
    <dgm:pt modelId="{182D2B7A-AE2A-46DA-AB6A-90DC34CBE12C}" type="pres">
      <dgm:prSet presAssocID="{106AFC77-6D6F-4813-851A-A335816D0E70}" presName="child" presStyleLbl="alignAccFollowNode1" presStyleIdx="3" presStyleCnt="5" custScaleY="129218">
        <dgm:presLayoutVars>
          <dgm:chMax val="0"/>
          <dgm:bulletEnabled val="1"/>
        </dgm:presLayoutVars>
      </dgm:prSet>
      <dgm:spPr/>
    </dgm:pt>
    <dgm:pt modelId="{D172A0EA-430A-4AC2-B5C0-1434EBDCB4E5}" type="pres">
      <dgm:prSet presAssocID="{C5BE9B51-C92D-48EE-AF5A-5100806AFC1C}" presName="sibTrans" presStyleLbl="sibTrans2D1" presStyleIdx="4" presStyleCnt="5"/>
      <dgm:spPr/>
    </dgm:pt>
    <dgm:pt modelId="{802A9BD1-1486-4AA4-8793-2C1B0A5E424A}" type="pres">
      <dgm:prSet presAssocID="{66C18FE7-542D-4262-950C-BECD0849B6D0}" presName="child" presStyleLbl="alignAccFollowNode1" presStyleIdx="4" presStyleCnt="5" custScaleY="129210">
        <dgm:presLayoutVars>
          <dgm:chMax val="0"/>
          <dgm:bulletEnabled val="1"/>
        </dgm:presLayoutVars>
      </dgm:prSet>
      <dgm:spPr/>
    </dgm:pt>
  </dgm:ptLst>
  <dgm:cxnLst>
    <dgm:cxn modelId="{84F56613-1F9D-410E-9933-A3D8193DD924}" type="presOf" srcId="{A09A6233-7798-470A-8C36-229FFEE5AD1B}" destId="{246EA52F-BD22-47F0-B7CC-AE5A2DC0D303}" srcOrd="0" destOrd="0" presId="urn:microsoft.com/office/officeart/2005/8/layout/lProcess1"/>
    <dgm:cxn modelId="{A4EAB219-FB75-4A4B-AD74-D003F534D559}" srcId="{6F99D18B-3D23-4814-80E0-C9B1D5C12439}" destId="{EDD11503-01CE-4B72-8F0E-140DD6332D39}" srcOrd="2" destOrd="0" parTransId="{890279EA-3776-45AC-8E60-0F558A8962BC}" sibTransId="{D42CC022-8FB4-41E8-9A27-944C089ABCDE}"/>
    <dgm:cxn modelId="{BFFFBF28-F7DC-41AB-A17B-A16B10C380BF}" type="presOf" srcId="{0EB5A511-F427-4AEB-AFB3-61C867927D04}" destId="{0096B3E7-AC11-4810-AA03-B4661C66DD34}" srcOrd="0" destOrd="0" presId="urn:microsoft.com/office/officeart/2005/8/layout/lProcess1"/>
    <dgm:cxn modelId="{50257C2D-C415-471C-B945-17AAE938F011}" srcId="{6F99D18B-3D23-4814-80E0-C9B1D5C12439}" destId="{106AFC77-6D6F-4813-851A-A335816D0E70}" srcOrd="3" destOrd="0" parTransId="{8ED356EA-CF9B-44D4-B547-8D87E457807D}" sibTransId="{C5BE9B51-C92D-48EE-AF5A-5100806AFC1C}"/>
    <dgm:cxn modelId="{5BEB4936-58FF-463F-9A8B-D1D84AF70F7E}" type="presOf" srcId="{3BA92587-AB00-4B12-A909-55846C3B20E2}" destId="{3C11EE29-99CE-4D2E-924E-46148ACD0C4B}" srcOrd="0" destOrd="0" presId="urn:microsoft.com/office/officeart/2005/8/layout/lProcess1"/>
    <dgm:cxn modelId="{A1CD063A-1C7F-449B-871E-042E2CD1C03F}" type="presOf" srcId="{129F1B23-8568-4282-886B-A0D6BDD05C12}" destId="{2413543C-AF9E-4500-9E95-2B659BD93B06}" srcOrd="0" destOrd="0" presId="urn:microsoft.com/office/officeart/2005/8/layout/lProcess1"/>
    <dgm:cxn modelId="{DBBA3C62-81DC-46CB-A850-D385670F25DD}" srcId="{6F99D18B-3D23-4814-80E0-C9B1D5C12439}" destId="{66C18FE7-542D-4262-950C-BECD0849B6D0}" srcOrd="4" destOrd="0" parTransId="{7D6D8C08-FCF6-41EC-9BA5-0C356ACDE337}" sibTransId="{5518A85B-73DE-4FF1-85C4-E6A4984E3FF3}"/>
    <dgm:cxn modelId="{06C33F65-FDB9-441D-9964-D0589567FE86}" type="presOf" srcId="{D42CC022-8FB4-41E8-9A27-944C089ABCDE}" destId="{DBD4B344-D983-474E-A375-7C9EBDD4ECF3}" srcOrd="0" destOrd="0" presId="urn:microsoft.com/office/officeart/2005/8/layout/lProcess1"/>
    <dgm:cxn modelId="{83337F68-83F4-4DBC-8750-B963B18CE4D9}" type="presOf" srcId="{C5BE9B51-C92D-48EE-AF5A-5100806AFC1C}" destId="{D172A0EA-430A-4AC2-B5C0-1434EBDCB4E5}" srcOrd="0" destOrd="0" presId="urn:microsoft.com/office/officeart/2005/8/layout/lProcess1"/>
    <dgm:cxn modelId="{B6F40C98-78FC-4646-AE6E-05871868D5C2}" type="presOf" srcId="{6F99D18B-3D23-4814-80E0-C9B1D5C12439}" destId="{BEDB9CE7-0663-4DB9-8E02-FA841C104D2B}" srcOrd="0" destOrd="0" presId="urn:microsoft.com/office/officeart/2005/8/layout/lProcess1"/>
    <dgm:cxn modelId="{99226AA4-5526-4246-A353-8853395574A6}" type="presOf" srcId="{0EB049A6-5E52-42D8-8709-2B6A7C66C7BD}" destId="{E1AA9E12-B3BA-4113-B29C-EBC67B1EAC44}" srcOrd="0" destOrd="0" presId="urn:microsoft.com/office/officeart/2005/8/layout/lProcess1"/>
    <dgm:cxn modelId="{4C94C0AB-32EE-4A97-9307-CEA179BCF27B}" type="presOf" srcId="{66C18FE7-542D-4262-950C-BECD0849B6D0}" destId="{802A9BD1-1486-4AA4-8793-2C1B0A5E424A}" srcOrd="0" destOrd="0" presId="urn:microsoft.com/office/officeart/2005/8/layout/lProcess1"/>
    <dgm:cxn modelId="{1CCB17B3-889A-4814-8E0A-C9B2BF4F252E}" srcId="{3BA92587-AB00-4B12-A909-55846C3B20E2}" destId="{6F99D18B-3D23-4814-80E0-C9B1D5C12439}" srcOrd="0" destOrd="0" parTransId="{D6C31F70-CD76-42F2-9B07-E1B59B4809AF}" sibTransId="{63ACC7EF-4198-46B2-96D3-90F4937E6764}"/>
    <dgm:cxn modelId="{500897D3-AEDC-46E8-90F7-0BB8DE7BBA5F}" srcId="{6F99D18B-3D23-4814-80E0-C9B1D5C12439}" destId="{0EB049A6-5E52-42D8-8709-2B6A7C66C7BD}" srcOrd="1" destOrd="0" parTransId="{0B499780-C00B-4661-A910-79EDAFCEBFAB}" sibTransId="{7F15FCD3-47E0-4F59-AA7A-A37FD492943A}"/>
    <dgm:cxn modelId="{7E3411D6-C79C-4FE0-93B5-E8AFE530299C}" type="presOf" srcId="{7F15FCD3-47E0-4F59-AA7A-A37FD492943A}" destId="{9251E5E8-3AD2-48B5-A4E4-592BEB28F7E9}" srcOrd="0" destOrd="0" presId="urn:microsoft.com/office/officeart/2005/8/layout/lProcess1"/>
    <dgm:cxn modelId="{961369DB-FEB2-476C-B1A9-D2D5740E7C1B}" type="presOf" srcId="{EDD11503-01CE-4B72-8F0E-140DD6332D39}" destId="{1A3113E2-EA65-4100-A8EB-247DEE0109D8}" srcOrd="0" destOrd="0" presId="urn:microsoft.com/office/officeart/2005/8/layout/lProcess1"/>
    <dgm:cxn modelId="{ED53C5E0-1F90-4641-A4B5-C94D968B7F35}" srcId="{6F99D18B-3D23-4814-80E0-C9B1D5C12439}" destId="{129F1B23-8568-4282-886B-A0D6BDD05C12}" srcOrd="0" destOrd="0" parTransId="{A09A6233-7798-470A-8C36-229FFEE5AD1B}" sibTransId="{0EB5A511-F427-4AEB-AFB3-61C867927D04}"/>
    <dgm:cxn modelId="{2993B8FC-FDE2-4F00-B6E1-F563BE88B545}" type="presOf" srcId="{106AFC77-6D6F-4813-851A-A335816D0E70}" destId="{182D2B7A-AE2A-46DA-AB6A-90DC34CBE12C}" srcOrd="0" destOrd="0" presId="urn:microsoft.com/office/officeart/2005/8/layout/lProcess1"/>
    <dgm:cxn modelId="{F592B511-ABB8-42F1-9FC2-631A4AA25A07}" type="presParOf" srcId="{3C11EE29-99CE-4D2E-924E-46148ACD0C4B}" destId="{9E42852F-D6A7-4B2D-9094-6A942F411068}" srcOrd="0" destOrd="0" presId="urn:microsoft.com/office/officeart/2005/8/layout/lProcess1"/>
    <dgm:cxn modelId="{73EADA89-2EFC-412D-A7DE-5EF4621AD6C8}" type="presParOf" srcId="{9E42852F-D6A7-4B2D-9094-6A942F411068}" destId="{BEDB9CE7-0663-4DB9-8E02-FA841C104D2B}" srcOrd="0" destOrd="0" presId="urn:microsoft.com/office/officeart/2005/8/layout/lProcess1"/>
    <dgm:cxn modelId="{E399A4F8-1B19-408B-8C6B-DCEEEE18F578}" type="presParOf" srcId="{9E42852F-D6A7-4B2D-9094-6A942F411068}" destId="{246EA52F-BD22-47F0-B7CC-AE5A2DC0D303}" srcOrd="1" destOrd="0" presId="urn:microsoft.com/office/officeart/2005/8/layout/lProcess1"/>
    <dgm:cxn modelId="{354827BE-7BCC-4535-9C11-942AC3370423}" type="presParOf" srcId="{9E42852F-D6A7-4B2D-9094-6A942F411068}" destId="{2413543C-AF9E-4500-9E95-2B659BD93B06}" srcOrd="2" destOrd="0" presId="urn:microsoft.com/office/officeart/2005/8/layout/lProcess1"/>
    <dgm:cxn modelId="{8FA58AE2-E98B-4C03-A3AF-5A50F4DBE6BD}" type="presParOf" srcId="{9E42852F-D6A7-4B2D-9094-6A942F411068}" destId="{0096B3E7-AC11-4810-AA03-B4661C66DD34}" srcOrd="3" destOrd="0" presId="urn:microsoft.com/office/officeart/2005/8/layout/lProcess1"/>
    <dgm:cxn modelId="{E7FF71E5-DBBE-4B82-A179-BD578E9FD4E5}" type="presParOf" srcId="{9E42852F-D6A7-4B2D-9094-6A942F411068}" destId="{E1AA9E12-B3BA-4113-B29C-EBC67B1EAC44}" srcOrd="4" destOrd="0" presId="urn:microsoft.com/office/officeart/2005/8/layout/lProcess1"/>
    <dgm:cxn modelId="{2498EB44-6925-4E47-9EF2-06E3D070BDF1}" type="presParOf" srcId="{9E42852F-D6A7-4B2D-9094-6A942F411068}" destId="{9251E5E8-3AD2-48B5-A4E4-592BEB28F7E9}" srcOrd="5" destOrd="0" presId="urn:microsoft.com/office/officeart/2005/8/layout/lProcess1"/>
    <dgm:cxn modelId="{F93D2710-87DC-4010-B344-73CDD5C72935}" type="presParOf" srcId="{9E42852F-D6A7-4B2D-9094-6A942F411068}" destId="{1A3113E2-EA65-4100-A8EB-247DEE0109D8}" srcOrd="6" destOrd="0" presId="urn:microsoft.com/office/officeart/2005/8/layout/lProcess1"/>
    <dgm:cxn modelId="{608243C6-75B2-4FEC-906F-07482532EB44}" type="presParOf" srcId="{9E42852F-D6A7-4B2D-9094-6A942F411068}" destId="{DBD4B344-D983-474E-A375-7C9EBDD4ECF3}" srcOrd="7" destOrd="0" presId="urn:microsoft.com/office/officeart/2005/8/layout/lProcess1"/>
    <dgm:cxn modelId="{6BCD22A1-999A-4D80-BCB2-86F60CB6ED82}" type="presParOf" srcId="{9E42852F-D6A7-4B2D-9094-6A942F411068}" destId="{182D2B7A-AE2A-46DA-AB6A-90DC34CBE12C}" srcOrd="8" destOrd="0" presId="urn:microsoft.com/office/officeart/2005/8/layout/lProcess1"/>
    <dgm:cxn modelId="{43F3CFD4-034D-4B11-9F8F-EF56742295AF}" type="presParOf" srcId="{9E42852F-D6A7-4B2D-9094-6A942F411068}" destId="{D172A0EA-430A-4AC2-B5C0-1434EBDCB4E5}" srcOrd="9" destOrd="0" presId="urn:microsoft.com/office/officeart/2005/8/layout/lProcess1"/>
    <dgm:cxn modelId="{0263ED25-0250-4B26-85CB-8988908051B2}" type="presParOf" srcId="{9E42852F-D6A7-4B2D-9094-6A942F411068}" destId="{802A9BD1-1486-4AA4-8793-2C1B0A5E424A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B9CE7-0663-4DB9-8E02-FA841C104D2B}">
      <dsp:nvSpPr>
        <dsp:cNvPr id="0" name=""/>
        <dsp:cNvSpPr/>
      </dsp:nvSpPr>
      <dsp:spPr>
        <a:xfrm>
          <a:off x="526335" y="79"/>
          <a:ext cx="1676291" cy="541559"/>
        </a:xfrm>
        <a:prstGeom prst="roundRect">
          <a:avLst>
            <a:gd name="adj" fmla="val 10000"/>
          </a:avLst>
        </a:prstGeom>
        <a:solidFill>
          <a:srgbClr val="DA7B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Segoe UI" panose="020B0502040204020203" pitchFamily="34" charset="0"/>
              <a:cs typeface="Segoe UI" panose="020B0502040204020203" pitchFamily="34" charset="0"/>
            </a:rPr>
            <a:t>Year 5 (2023)</a:t>
          </a:r>
        </a:p>
      </dsp:txBody>
      <dsp:txXfrm>
        <a:off x="542197" y="15941"/>
        <a:ext cx="1644567" cy="509835"/>
      </dsp:txXfrm>
    </dsp:sp>
    <dsp:sp modelId="{246EA52F-BD22-47F0-B7CC-AE5A2DC0D303}">
      <dsp:nvSpPr>
        <dsp:cNvPr id="0" name=""/>
        <dsp:cNvSpPr/>
      </dsp:nvSpPr>
      <dsp:spPr>
        <a:xfrm rot="5400000">
          <a:off x="1327812" y="578307"/>
          <a:ext cx="73337" cy="733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543C-AF9E-4500-9E95-2B659BD93B06}">
      <dsp:nvSpPr>
        <dsp:cNvPr id="0" name=""/>
        <dsp:cNvSpPr/>
      </dsp:nvSpPr>
      <dsp:spPr>
        <a:xfrm>
          <a:off x="526335" y="688314"/>
          <a:ext cx="1676291" cy="54151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Description of Phase 1 Planned Controls</a:t>
          </a:r>
        </a:p>
      </dsp:txBody>
      <dsp:txXfrm>
        <a:off x="542195" y="704174"/>
        <a:ext cx="1644571" cy="509797"/>
      </dsp:txXfrm>
    </dsp:sp>
    <dsp:sp modelId="{0096B3E7-AC11-4810-AA03-B4661C66DD34}">
      <dsp:nvSpPr>
        <dsp:cNvPr id="0" name=""/>
        <dsp:cNvSpPr/>
      </dsp:nvSpPr>
      <dsp:spPr>
        <a:xfrm rot="5400000">
          <a:off x="1327812" y="1266500"/>
          <a:ext cx="73337" cy="733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A9E12-B3BA-4113-B29C-EBC67B1EAC44}">
      <dsp:nvSpPr>
        <dsp:cNvPr id="0" name=""/>
        <dsp:cNvSpPr/>
      </dsp:nvSpPr>
      <dsp:spPr>
        <a:xfrm>
          <a:off x="526335" y="1376507"/>
          <a:ext cx="1676291" cy="54151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Description of Structural Control O&amp;M Program</a:t>
          </a:r>
        </a:p>
      </dsp:txBody>
      <dsp:txXfrm>
        <a:off x="542195" y="1392367"/>
        <a:ext cx="1644571" cy="509797"/>
      </dsp:txXfrm>
    </dsp:sp>
    <dsp:sp modelId="{9251E5E8-3AD2-48B5-A4E4-592BEB28F7E9}">
      <dsp:nvSpPr>
        <dsp:cNvPr id="0" name=""/>
        <dsp:cNvSpPr/>
      </dsp:nvSpPr>
      <dsp:spPr>
        <a:xfrm rot="5400000">
          <a:off x="1327812" y="1954693"/>
          <a:ext cx="73337" cy="733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113E2-EA65-4100-A8EB-247DEE0109D8}">
      <dsp:nvSpPr>
        <dsp:cNvPr id="0" name=""/>
        <dsp:cNvSpPr/>
      </dsp:nvSpPr>
      <dsp:spPr>
        <a:xfrm>
          <a:off x="526335" y="2064700"/>
          <a:ext cx="1676291" cy="54151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Implementation Schedule &amp; Cost</a:t>
          </a:r>
        </a:p>
      </dsp:txBody>
      <dsp:txXfrm>
        <a:off x="542195" y="2080560"/>
        <a:ext cx="1644571" cy="509797"/>
      </dsp:txXfrm>
    </dsp:sp>
    <dsp:sp modelId="{DBD4B344-D983-474E-A375-7C9EBDD4ECF3}">
      <dsp:nvSpPr>
        <dsp:cNvPr id="0" name=""/>
        <dsp:cNvSpPr/>
      </dsp:nvSpPr>
      <dsp:spPr>
        <a:xfrm rot="5400000">
          <a:off x="1327812" y="2642886"/>
          <a:ext cx="73337" cy="733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D2B7A-AE2A-46DA-AB6A-90DC34CBE12C}">
      <dsp:nvSpPr>
        <dsp:cNvPr id="0" name=""/>
        <dsp:cNvSpPr/>
      </dsp:nvSpPr>
      <dsp:spPr>
        <a:xfrm>
          <a:off x="526335" y="2752893"/>
          <a:ext cx="1676291" cy="54151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Written Phase 1 PCP </a:t>
          </a:r>
        </a:p>
      </dsp:txBody>
      <dsp:txXfrm>
        <a:off x="542195" y="2768753"/>
        <a:ext cx="1644571" cy="509797"/>
      </dsp:txXfrm>
    </dsp:sp>
    <dsp:sp modelId="{D172A0EA-430A-4AC2-B5C0-1434EBDCB4E5}">
      <dsp:nvSpPr>
        <dsp:cNvPr id="0" name=""/>
        <dsp:cNvSpPr/>
      </dsp:nvSpPr>
      <dsp:spPr>
        <a:xfrm rot="5400000">
          <a:off x="1327812" y="3331079"/>
          <a:ext cx="73337" cy="7333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A9BD1-1486-4AA4-8793-2C1B0A5E424A}">
      <dsp:nvSpPr>
        <dsp:cNvPr id="0" name=""/>
        <dsp:cNvSpPr/>
      </dsp:nvSpPr>
      <dsp:spPr>
        <a:xfrm>
          <a:off x="526335" y="3441086"/>
          <a:ext cx="1676291" cy="541483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rPr>
            <a:t>Full Implementation of Non-Structural</a:t>
          </a:r>
        </a:p>
      </dsp:txBody>
      <dsp:txXfrm>
        <a:off x="542194" y="3456945"/>
        <a:ext cx="1644573" cy="509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1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2077F28-7C5F-466F-B3AA-E38493F813C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824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824"/>
            <a:ext cx="2972421" cy="4649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EAFF47E-06B6-4F6D-AB1E-397ADBCF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/>
          <a:lstStyle>
            <a:lvl1pPr algn="r">
              <a:defRPr sz="1200"/>
            </a:lvl1pPr>
          </a:lstStyle>
          <a:p>
            <a:fld id="{88DBCD9C-2CB4-46A3-A96B-BDC463C71CCD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9" rIns="92818" bIns="464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18" tIns="46409" rIns="92818" bIns="464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18" tIns="46409" rIns="92818" bIns="46409" rtlCol="0" anchor="b"/>
          <a:lstStyle>
            <a:lvl1pPr algn="r">
              <a:defRPr sz="1200"/>
            </a:lvl1pPr>
          </a:lstStyle>
          <a:p>
            <a:fld id="{440A7C0A-3C2A-4965-A416-14DAB5E85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0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1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AB1B3-72C1-4BF2-BF09-E2ECE61303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2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/>
              <a:t>Charles River Watershed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308 square miles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Population: 1.2 million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35% impervious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5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7C0A-3C2A-4965-A416-14DAB5E855A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noFill/>
        </p:spPr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30501-1E73-84D0-87F9-A2AC74CC7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/>
        </p:blipFill>
        <p:spPr>
          <a:xfrm>
            <a:off x="1" y="0"/>
            <a:ext cx="6324599" cy="35600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EB3696-2549-6475-87FB-C23648BF6F0C}"/>
              </a:ext>
            </a:extLst>
          </p:cNvPr>
          <p:cNvSpPr/>
          <p:nvPr userDrawn="1"/>
        </p:nvSpPr>
        <p:spPr>
          <a:xfrm>
            <a:off x="6320246" y="0"/>
            <a:ext cx="2895600" cy="3560058"/>
          </a:xfrm>
          <a:prstGeom prst="rect">
            <a:avLst/>
          </a:prstGeom>
          <a:solidFill>
            <a:srgbClr val="002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E9C3A0-9F3C-176F-9FCF-B33246CE1A5D}"/>
              </a:ext>
            </a:extLst>
          </p:cNvPr>
          <p:cNvSpPr/>
          <p:nvPr userDrawn="1"/>
        </p:nvSpPr>
        <p:spPr>
          <a:xfrm>
            <a:off x="6320246" y="3560058"/>
            <a:ext cx="2895600" cy="1583442"/>
          </a:xfrm>
          <a:prstGeom prst="rect">
            <a:avLst/>
          </a:prstGeom>
          <a:solidFill>
            <a:srgbClr val="008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81D0-5908-4EC1-B0BB-7D75C199F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05350"/>
            <a:ext cx="2514600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050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7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44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2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5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3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857250"/>
          </a:xfrm>
        </p:spPr>
        <p:txBody>
          <a:bodyPr anchor="b"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05350"/>
            <a:ext cx="2514600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718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3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8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1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70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8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44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4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71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72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73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11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12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31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95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40596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8B2D4CD-CD6E-6EE4-C356-397FE2DDCABF}"/>
              </a:ext>
            </a:extLst>
          </p:cNvPr>
          <p:cNvSpPr/>
          <p:nvPr userDrawn="1"/>
        </p:nvSpPr>
        <p:spPr>
          <a:xfrm>
            <a:off x="0" y="0"/>
            <a:ext cx="152400" cy="5143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739" y="72596"/>
            <a:ext cx="7973777" cy="822754"/>
          </a:xfrm>
          <a:effectLst/>
        </p:spPr>
        <p:txBody>
          <a:bodyPr anchor="b">
            <a:noAutofit/>
          </a:bodyPr>
          <a:lstStyle>
            <a:lvl1pPr>
              <a:defRPr sz="2400" b="1">
                <a:solidFill>
                  <a:srgbClr val="002C6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12895"/>
            <a:ext cx="7989034" cy="3660085"/>
          </a:xfrm>
        </p:spPr>
        <p:txBody>
          <a:bodyPr>
            <a:noAutofit/>
          </a:bodyPr>
          <a:lstStyle>
            <a:lvl1pPr marL="274320" indent="-27432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130000"/>
              <a:buFont typeface="Wingdings" panose="05000000000000000000" pitchFamily="2" charset="2"/>
              <a:buChar char="§"/>
              <a:defRPr lang="en-US" sz="2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17220" indent="-260747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Ø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91540" indent="-192024"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  <a:buSzPct val="110000"/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lang="en-US" sz="135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>
              <a:lnSpc>
                <a:spcPct val="100000"/>
              </a:lnSpc>
              <a:defRPr lang="en-US" sz="13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080CCB3-DEC0-D098-3F07-9D0534CE10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39854"/>
            <a:ext cx="1359634" cy="537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E2525E-F56A-BF81-5A18-C6F36FBB256E}"/>
              </a:ext>
            </a:extLst>
          </p:cNvPr>
          <p:cNvCxnSpPr>
            <a:cxnSpLocks/>
          </p:cNvCxnSpPr>
          <p:nvPr userDrawn="1"/>
        </p:nvCxnSpPr>
        <p:spPr>
          <a:xfrm flipH="1">
            <a:off x="231905" y="4924495"/>
            <a:ext cx="738809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24017D-DD50-C359-0160-86398EBE80E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7922" y="848968"/>
            <a:ext cx="80679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190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3270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067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05350"/>
            <a:ext cx="2514600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622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05350"/>
            <a:ext cx="2514600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615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89" y="4662914"/>
            <a:ext cx="1714711" cy="296502"/>
          </a:xfrm>
          <a:prstGeom prst="rect">
            <a:avLst/>
          </a:prstGeom>
        </p:spPr>
      </p:pic>
      <p:sp>
        <p:nvSpPr>
          <p:cNvPr id="8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05350"/>
            <a:ext cx="2514600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109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05350"/>
            <a:ext cx="2514600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002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descr="Add subtitle" title="Add subtitle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3429000" cy="2738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Hello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ags" Target="../tags/tag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08BD-E5F4-448B-A121-F804643391CA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729B05-36B8-4538-8A4D-2C77055C3F12}"/>
              </a:ext>
            </a:extLst>
          </p:cNvPr>
          <p:cNvCxnSpPr/>
          <p:nvPr userDrawn="1"/>
        </p:nvCxnSpPr>
        <p:spPr>
          <a:xfrm>
            <a:off x="0" y="4474769"/>
            <a:ext cx="91535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4"/>
    </p:custDataLst>
    <p:extLst>
      <p:ext uri="{BB962C8B-B14F-4D97-AF65-F5344CB8AC3E}">
        <p14:creationId xmlns:p14="http://schemas.microsoft.com/office/powerpoint/2010/main" val="24041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rgbClr val="002C6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60000"/>
        <a:buFont typeface="Wingdings" panose="05000000000000000000" pitchFamily="2" charset="2"/>
        <a:buChar char="§"/>
        <a:defRPr sz="3200" kern="1200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60000"/>
        <a:buFont typeface="Wingdings" panose="05000000000000000000" pitchFamily="2" charset="2"/>
        <a:buChar char="§"/>
        <a:defRPr sz="2800" kern="1200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60000"/>
        <a:buFont typeface="Wingdings" panose="05000000000000000000" pitchFamily="2" charset="2"/>
        <a:buChar char="§"/>
        <a:defRPr sz="2400" kern="1200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60000"/>
        <a:buFont typeface="Wingdings" panose="05000000000000000000" pitchFamily="2" charset="2"/>
        <a:buChar char="§"/>
        <a:defRPr sz="2000" kern="1200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60000"/>
        <a:buFont typeface="Wingdings" panose="05000000000000000000" pitchFamily="2" charset="2"/>
        <a:buChar char="§"/>
        <a:defRPr sz="2000" kern="1200" baseline="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2FB5-7ECA-4235-A000-935DE9D1E75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57AED-43AB-46A0-BC62-9FEA31FB0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5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536-D3B3-4534-8B8A-1ECC6A6F521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C70D-792A-4860-A129-12B1BDAC9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55F3-26D2-43F2-A0EB-2CF27A3D164B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E705-0D73-439B-9E01-273E4D733F60}" type="slidenum">
              <a:rPr lang="en-US" smtClean="0"/>
              <a:t>‹#›</a:t>
            </a:fld>
            <a:endParaRPr lang="en-US"/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31341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0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01715" y="3618696"/>
            <a:ext cx="617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Newton’s Municipal Stormwater (MS4) Permit Program Updates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01715" y="4569366"/>
            <a:ext cx="6228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Presentation to Public Facilities Committee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4A91B4A2-BA04-4F56-8748-9F0CF3ABA8F8}"/>
              </a:ext>
            </a:extLst>
          </p:cNvPr>
          <p:cNvSpPr txBox="1"/>
          <p:nvPr/>
        </p:nvSpPr>
        <p:spPr>
          <a:xfrm>
            <a:off x="6476999" y="174024"/>
            <a:ext cx="2565285" cy="209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u="sng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TODAY’S GOALS  </a:t>
            </a:r>
          </a:p>
          <a:p>
            <a:pPr marL="228600" indent="-228600">
              <a:buClr>
                <a:srgbClr val="FFFFFF"/>
              </a:buClr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Brief stormwater compliance program review</a:t>
            </a:r>
          </a:p>
          <a:p>
            <a:pPr marL="228600" indent="-228600">
              <a:buClr>
                <a:srgbClr val="FFFFFF"/>
              </a:buClr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Accomplishments to date</a:t>
            </a:r>
          </a:p>
          <a:p>
            <a:pPr marL="228600" indent="-228600">
              <a:buClr>
                <a:srgbClr val="FFFFFF"/>
              </a:buClr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Clean Charles River Initiative: Phosphorus Control Plan update</a:t>
            </a:r>
          </a:p>
          <a:p>
            <a:pPr marL="228600" indent="-228600">
              <a:buClr>
                <a:srgbClr val="FFFFFF"/>
              </a:buClr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What’s next?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DCC45-F64E-47F1-9D10-1EE4E66B5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50" y="3737034"/>
            <a:ext cx="2629111" cy="1037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1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5BA2-A69C-4DBF-A850-3B45B4F4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Charles River Initiative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7DBF99-EF9F-4894-B135-6600BADB4D71}"/>
              </a:ext>
            </a:extLst>
          </p:cNvPr>
          <p:cNvGrpSpPr/>
          <p:nvPr/>
        </p:nvGrpSpPr>
        <p:grpSpPr>
          <a:xfrm>
            <a:off x="6020221" y="621656"/>
            <a:ext cx="2877014" cy="4160155"/>
            <a:chOff x="8056975" y="921965"/>
            <a:chExt cx="3836019" cy="5546873"/>
          </a:xfrm>
          <a:solidFill>
            <a:srgbClr val="DA7B4D"/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08FA1C-B7FE-4E23-B82F-8FD557305579}"/>
                </a:ext>
              </a:extLst>
            </p:cNvPr>
            <p:cNvSpPr txBox="1"/>
            <p:nvPr/>
          </p:nvSpPr>
          <p:spPr>
            <a:xfrm>
              <a:off x="8397308" y="921965"/>
              <a:ext cx="3155355" cy="92839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425" spc="-38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Medium Density Residential</a:t>
              </a:r>
              <a:br>
                <a:rPr lang="en-US" sz="142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</a:br>
              <a:r>
                <a:rPr lang="en-US" sz="14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3,578 kg/</a:t>
              </a:r>
              <a:r>
                <a:rPr lang="en-US" sz="1425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yr</a:t>
              </a:r>
              <a:endParaRPr lang="en-US" sz="14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7029DE-8A84-4C32-8EC3-A2CE6C503523}"/>
                </a:ext>
              </a:extLst>
            </p:cNvPr>
            <p:cNvSpPr txBox="1"/>
            <p:nvPr/>
          </p:nvSpPr>
          <p:spPr>
            <a:xfrm>
              <a:off x="8397308" y="2072134"/>
              <a:ext cx="3155355" cy="92839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42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High Density Residential</a:t>
              </a:r>
            </a:p>
            <a:p>
              <a:pPr algn="ctr"/>
              <a:r>
                <a:rPr lang="en-US" sz="14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3,876 kg/</a:t>
              </a:r>
              <a:r>
                <a:rPr lang="en-US" sz="1425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yr</a:t>
              </a:r>
              <a:endParaRPr lang="en-US" sz="14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AE8661-7BB6-40A9-8592-B6A740E1F2B1}"/>
                </a:ext>
              </a:extLst>
            </p:cNvPr>
            <p:cNvSpPr txBox="1"/>
            <p:nvPr/>
          </p:nvSpPr>
          <p:spPr>
            <a:xfrm>
              <a:off x="8397308" y="3222303"/>
              <a:ext cx="3155355" cy="928397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425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Commercial / Industrial</a:t>
              </a:r>
            </a:p>
            <a:p>
              <a:pPr algn="ctr"/>
              <a:r>
                <a:rPr lang="en-US" sz="14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4,091 kg/</a:t>
              </a:r>
              <a:r>
                <a:rPr lang="en-US" sz="1425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yr</a:t>
              </a:r>
              <a:endParaRPr lang="en-US" sz="14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A4F9183-4F41-42E3-987E-1FBB006C8823}"/>
                </a:ext>
              </a:extLst>
            </p:cNvPr>
            <p:cNvSpPr/>
            <p:nvPr/>
          </p:nvSpPr>
          <p:spPr>
            <a:xfrm flipV="1">
              <a:off x="8056975" y="4372472"/>
              <a:ext cx="3836019" cy="2096366"/>
            </a:xfrm>
            <a:prstGeom prst="triangl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13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3022F1-83BE-49DD-B757-CD4478975F31}"/>
                </a:ext>
              </a:extLst>
            </p:cNvPr>
            <p:cNvSpPr txBox="1"/>
            <p:nvPr/>
          </p:nvSpPr>
          <p:spPr>
            <a:xfrm>
              <a:off x="8527255" y="4506978"/>
              <a:ext cx="289545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~12,000 kg/</a:t>
              </a:r>
              <a:r>
                <a:rPr lang="en-US" sz="15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yr</a:t>
              </a:r>
              <a:r>
                <a:rPr lang="en-US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5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reduction from stormwater </a:t>
              </a:r>
              <a:br>
                <a:rPr lang="en-US" sz="15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</a:br>
              <a:r>
                <a:rPr lang="en-US" sz="15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sources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CBB9BC9-2FE9-4889-AA1F-816DF5B07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755">
            <a:off x="6021413" y="3084550"/>
            <a:ext cx="2778058" cy="1280459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943C35-C933-B967-7EC2-39C16BBE6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895350"/>
            <a:ext cx="4979929" cy="3660085"/>
          </a:xfrm>
        </p:spPr>
        <p:txBody>
          <a:bodyPr/>
          <a:lstStyle/>
          <a:p>
            <a:r>
              <a:rPr lang="en-US" sz="1600" dirty="0"/>
              <a:t>Reduce Phosphorus in discharges through strategic planning and implementation</a:t>
            </a:r>
          </a:p>
          <a:p>
            <a:r>
              <a:rPr lang="en-US" sz="1600" dirty="0"/>
              <a:t>1995: EPA New England launched the Clean Charles initiative.</a:t>
            </a:r>
          </a:p>
          <a:p>
            <a:r>
              <a:rPr lang="en-US" sz="1600" dirty="0"/>
              <a:t>The EPA and MassDEP established Total Maximum Daily Load (TMDL) for all discharges</a:t>
            </a:r>
          </a:p>
          <a:p>
            <a:pPr lvl="1"/>
            <a:r>
              <a:rPr lang="en-US" sz="1400" dirty="0"/>
              <a:t>2007, Final TMDL for Nutrients in the Lower Charles River Basin </a:t>
            </a:r>
            <a:br>
              <a:rPr lang="en-US" sz="1400" dirty="0"/>
            </a:br>
            <a:r>
              <a:rPr lang="en-US" sz="1400" dirty="0"/>
              <a:t>(Lower TMDL) </a:t>
            </a:r>
          </a:p>
          <a:p>
            <a:pPr lvl="1"/>
            <a:r>
              <a:rPr lang="en-US" sz="1400" dirty="0"/>
              <a:t>2011, TMDL for Nutrients in the Upper/Middle Charles River (Upper TMDL) </a:t>
            </a:r>
          </a:p>
          <a:p>
            <a:r>
              <a:rPr lang="en-US" sz="1600" dirty="0"/>
              <a:t>TMDL Requirements: </a:t>
            </a:r>
          </a:p>
          <a:p>
            <a:pPr lvl="1"/>
            <a:r>
              <a:rPr lang="en-US" sz="1400" dirty="0"/>
              <a:t>Phosphorus WWTF discharge limits for summer/winter at 0.1/0.3 mg/L</a:t>
            </a:r>
          </a:p>
          <a:p>
            <a:pPr lvl="1"/>
            <a:r>
              <a:rPr lang="en-US" sz="1400" dirty="0"/>
              <a:t>Stormwater phosphorus reductions are significant!</a:t>
            </a:r>
          </a:p>
          <a:p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8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4C84-4230-4556-9446-7E1B712B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 Load Reduction Requirements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BA6AAE-4AEE-4EE7-B039-F11BE37D6467}"/>
              </a:ext>
            </a:extLst>
          </p:cNvPr>
          <p:cNvGrpSpPr/>
          <p:nvPr/>
        </p:nvGrpSpPr>
        <p:grpSpPr>
          <a:xfrm>
            <a:off x="1203518" y="3071026"/>
            <a:ext cx="7143750" cy="1553406"/>
            <a:chOff x="2137145" y="3636335"/>
            <a:chExt cx="9867012" cy="2913321"/>
          </a:xfrm>
          <a:solidFill>
            <a:srgbClr val="00693E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4F6D99-9947-4F47-A4F8-94E27B6DD332}"/>
                </a:ext>
              </a:extLst>
            </p:cNvPr>
            <p:cNvGrpSpPr/>
            <p:nvPr/>
          </p:nvGrpSpPr>
          <p:grpSpPr>
            <a:xfrm>
              <a:off x="2137145" y="3636335"/>
              <a:ext cx="2312280" cy="2913321"/>
              <a:chOff x="2137145" y="3636335"/>
              <a:chExt cx="2312280" cy="2913321"/>
            </a:xfrm>
            <a:grpFill/>
          </p:grpSpPr>
          <p:sp>
            <p:nvSpPr>
              <p:cNvPr id="15" name="Arrow: Down 14">
                <a:extLst>
                  <a:ext uri="{FF2B5EF4-FFF2-40B4-BE49-F238E27FC236}">
                    <a16:creationId xmlns:a16="http://schemas.microsoft.com/office/drawing/2014/main" id="{9D9C5C87-E9C7-41AD-97C6-6B59929521D5}"/>
                  </a:ext>
                </a:extLst>
              </p:cNvPr>
              <p:cNvSpPr/>
              <p:nvPr/>
            </p:nvSpPr>
            <p:spPr>
              <a:xfrm>
                <a:off x="2137145" y="3636335"/>
                <a:ext cx="2312280" cy="2913321"/>
              </a:xfrm>
              <a:prstGeom prst="downArrow">
                <a:avLst>
                  <a:gd name="adj1" fmla="val 68393"/>
                  <a:gd name="adj2" fmla="val 5000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 anchor="ctr">
                <a:noAutofit/>
              </a:bodyPr>
              <a:lstStyle/>
              <a:p>
                <a:pPr algn="ctr" defTabSz="685800"/>
                <a:endParaRPr lang="en-US" spc="-38">
                  <a:solidFill>
                    <a:srgbClr val="DDCD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D33C44-0340-4E51-B06D-D70B3749BC23}"/>
                  </a:ext>
                </a:extLst>
              </p:cNvPr>
              <p:cNvSpPr txBox="1"/>
              <p:nvPr/>
            </p:nvSpPr>
            <p:spPr>
              <a:xfrm>
                <a:off x="2493227" y="3753743"/>
                <a:ext cx="1568409" cy="21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spcAft>
                    <a:spcPts val="450"/>
                  </a:spcAft>
                </a:pPr>
                <a:r>
                  <a:rPr lang="en-US" sz="2100" b="1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Newton</a:t>
                </a:r>
              </a:p>
              <a:p>
                <a:pPr algn="ctr" defTabSz="685800">
                  <a:spcAft>
                    <a:spcPts val="450"/>
                  </a:spcAft>
                </a:pPr>
                <a:r>
                  <a:rPr lang="en-US" sz="2100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- 1303 </a:t>
                </a:r>
                <a:r>
                  <a:rPr lang="en-US" sz="2100" spc="-38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lbs</a:t>
                </a:r>
                <a:r>
                  <a:rPr lang="en-US" sz="2100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100" spc="-38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yr</a:t>
                </a:r>
                <a:endParaRPr lang="en-US" sz="2100" spc="-38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6EA9F7-95A1-4F35-970E-8A7029FA438E}"/>
                </a:ext>
              </a:extLst>
            </p:cNvPr>
            <p:cNvGrpSpPr/>
            <p:nvPr/>
          </p:nvGrpSpPr>
          <p:grpSpPr>
            <a:xfrm>
              <a:off x="4655389" y="3636335"/>
              <a:ext cx="2312280" cy="2913321"/>
              <a:chOff x="4655389" y="3636335"/>
              <a:chExt cx="2312280" cy="2913321"/>
            </a:xfrm>
            <a:grpFill/>
          </p:grpSpPr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B2B6467B-206F-42B4-9165-0D6648B355DF}"/>
                  </a:ext>
                </a:extLst>
              </p:cNvPr>
              <p:cNvSpPr/>
              <p:nvPr/>
            </p:nvSpPr>
            <p:spPr>
              <a:xfrm>
                <a:off x="4655389" y="3636335"/>
                <a:ext cx="2312280" cy="2913321"/>
              </a:xfrm>
              <a:prstGeom prst="downArrow">
                <a:avLst>
                  <a:gd name="adj1" fmla="val 68393"/>
                  <a:gd name="adj2" fmla="val 5000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 anchor="ctr">
                <a:noAutofit/>
              </a:bodyPr>
              <a:lstStyle/>
              <a:p>
                <a:pPr algn="ctr" defTabSz="685800"/>
                <a:endParaRPr lang="en-US" spc="-38">
                  <a:solidFill>
                    <a:srgbClr val="DDCD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368644-DE33-4E58-A01D-052D384C4B6B}"/>
                  </a:ext>
                </a:extLst>
              </p:cNvPr>
              <p:cNvSpPr txBox="1"/>
              <p:nvPr/>
            </p:nvSpPr>
            <p:spPr>
              <a:xfrm>
                <a:off x="5027324" y="3753743"/>
                <a:ext cx="1568409" cy="21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spcAft>
                    <a:spcPts val="450"/>
                  </a:spcAft>
                </a:pPr>
                <a:r>
                  <a:rPr lang="en-US" sz="2100" b="1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Dedham</a:t>
                </a:r>
              </a:p>
              <a:p>
                <a:pPr algn="ctr" defTabSz="685800">
                  <a:spcAft>
                    <a:spcPts val="450"/>
                  </a:spcAft>
                </a:pPr>
                <a:r>
                  <a:rPr lang="en-US" sz="2100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- 222 </a:t>
                </a:r>
                <a:r>
                  <a:rPr lang="en-US" sz="2100" spc="-38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lbs</a:t>
                </a:r>
                <a:r>
                  <a:rPr lang="en-US" sz="2100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100" spc="-38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yr</a:t>
                </a:r>
                <a:endParaRPr lang="en-US" sz="2100" spc="-38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6C7020-ABD8-4484-867F-1C7F9627309F}"/>
                </a:ext>
              </a:extLst>
            </p:cNvPr>
            <p:cNvGrpSpPr/>
            <p:nvPr/>
          </p:nvGrpSpPr>
          <p:grpSpPr>
            <a:xfrm>
              <a:off x="7173633" y="3636335"/>
              <a:ext cx="2312280" cy="2913321"/>
              <a:chOff x="7173633" y="3636335"/>
              <a:chExt cx="2312280" cy="2913321"/>
            </a:xfrm>
            <a:grpFill/>
          </p:grpSpPr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A784B928-0A45-49CD-BE7A-3A7B0D5D56C4}"/>
                  </a:ext>
                </a:extLst>
              </p:cNvPr>
              <p:cNvSpPr/>
              <p:nvPr/>
            </p:nvSpPr>
            <p:spPr>
              <a:xfrm>
                <a:off x="7173633" y="3636335"/>
                <a:ext cx="2312280" cy="2913321"/>
              </a:xfrm>
              <a:prstGeom prst="downArrow">
                <a:avLst>
                  <a:gd name="adj1" fmla="val 68393"/>
                  <a:gd name="adj2" fmla="val 5000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 anchor="ctr">
                <a:noAutofit/>
              </a:bodyPr>
              <a:lstStyle/>
              <a:p>
                <a:pPr algn="ctr" defTabSz="685800"/>
                <a:endParaRPr lang="en-US" spc="-38">
                  <a:solidFill>
                    <a:srgbClr val="DDCD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2ADAA8-DF29-49E5-AED9-2FD73AB1FF5F}"/>
                  </a:ext>
                </a:extLst>
              </p:cNvPr>
              <p:cNvSpPr txBox="1"/>
              <p:nvPr/>
            </p:nvSpPr>
            <p:spPr>
              <a:xfrm>
                <a:off x="7449107" y="3753743"/>
                <a:ext cx="1761330" cy="21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spcAft>
                    <a:spcPts val="450"/>
                  </a:spcAft>
                </a:pPr>
                <a:r>
                  <a:rPr lang="en-US" sz="2100" b="1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Lexington</a:t>
                </a:r>
              </a:p>
              <a:p>
                <a:pPr algn="ctr" defTabSz="685800">
                  <a:spcAft>
                    <a:spcPts val="450"/>
                  </a:spcAft>
                </a:pPr>
                <a:r>
                  <a:rPr lang="en-US" sz="2100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- 133   </a:t>
                </a:r>
                <a:r>
                  <a:rPr lang="en-US" sz="2100" spc="-38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lbs</a:t>
                </a:r>
                <a:r>
                  <a:rPr lang="en-US" sz="2100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100" spc="-38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yr</a:t>
                </a:r>
                <a:endParaRPr lang="en-US" sz="2100" spc="-38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E2DE0B9-411F-4CF7-AAB9-F1A97CF1E807}"/>
                </a:ext>
              </a:extLst>
            </p:cNvPr>
            <p:cNvGrpSpPr/>
            <p:nvPr/>
          </p:nvGrpSpPr>
          <p:grpSpPr>
            <a:xfrm>
              <a:off x="9691877" y="3636335"/>
              <a:ext cx="2312280" cy="2913321"/>
              <a:chOff x="9691877" y="3636335"/>
              <a:chExt cx="2312280" cy="2913321"/>
            </a:xfrm>
            <a:grpFill/>
          </p:grpSpPr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4A26D40C-70D5-4497-B0E9-656689914B38}"/>
                  </a:ext>
                </a:extLst>
              </p:cNvPr>
              <p:cNvSpPr/>
              <p:nvPr/>
            </p:nvSpPr>
            <p:spPr>
              <a:xfrm>
                <a:off x="9691877" y="3636335"/>
                <a:ext cx="2312280" cy="2913321"/>
              </a:xfrm>
              <a:prstGeom prst="downArrow">
                <a:avLst>
                  <a:gd name="adj1" fmla="val 68393"/>
                  <a:gd name="adj2" fmla="val 5000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 anchor="ctr">
                <a:noAutofit/>
              </a:bodyPr>
              <a:lstStyle/>
              <a:p>
                <a:pPr algn="ctr" defTabSz="685800"/>
                <a:endParaRPr lang="en-US" spc="-38">
                  <a:solidFill>
                    <a:srgbClr val="DDCD6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0B9109-1208-40B2-AAB3-58E2007F3C5C}"/>
                  </a:ext>
                </a:extLst>
              </p:cNvPr>
              <p:cNvSpPr txBox="1"/>
              <p:nvPr/>
            </p:nvSpPr>
            <p:spPr>
              <a:xfrm>
                <a:off x="10063812" y="3753743"/>
                <a:ext cx="1568409" cy="2111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spcAft>
                    <a:spcPts val="450"/>
                  </a:spcAft>
                </a:pPr>
                <a:r>
                  <a:rPr lang="en-US" sz="2100" b="1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Wayland</a:t>
                </a:r>
              </a:p>
              <a:p>
                <a:pPr algn="ctr" defTabSz="685800">
                  <a:spcAft>
                    <a:spcPts val="450"/>
                  </a:spcAft>
                </a:pPr>
                <a:r>
                  <a:rPr lang="en-US" sz="2100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- 11   </a:t>
                </a:r>
                <a:r>
                  <a:rPr lang="en-US" sz="2100" spc="-38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lbs</a:t>
                </a:r>
                <a:r>
                  <a:rPr lang="en-US" sz="2100" spc="-38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2100" spc="-38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cs typeface="Arial" panose="020B0604020202020204" pitchFamily="34" charset="0"/>
                  </a:rPr>
                  <a:t>yr</a:t>
                </a:r>
                <a:endParaRPr lang="en-US" sz="2100" spc="-38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68CEFE7-1F04-4E80-A946-C39B8198D4CF}"/>
              </a:ext>
            </a:extLst>
          </p:cNvPr>
          <p:cNvSpPr txBox="1"/>
          <p:nvPr/>
        </p:nvSpPr>
        <p:spPr>
          <a:xfrm>
            <a:off x="8149743" y="3133629"/>
            <a:ext cx="928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Shown Here for Example Only – 30 others included in discharge requirements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75ED2AA-2203-74E3-BAE5-FDEE7BA4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12896"/>
            <a:ext cx="7989034" cy="1940584"/>
          </a:xfrm>
        </p:spPr>
        <p:txBody>
          <a:bodyPr/>
          <a:lstStyle/>
          <a:p>
            <a:r>
              <a:rPr lang="en-US" dirty="0"/>
              <a:t>The MS4 General Permit defines stormwater load reduction targets for individual communities</a:t>
            </a:r>
          </a:p>
          <a:p>
            <a:r>
              <a:rPr lang="en-US" dirty="0"/>
              <a:t>34 regulated communities will be required to meet the Load Reduction Requirement by 20% in the first eight years of the permit term (2026)…</a:t>
            </a:r>
            <a:r>
              <a:rPr lang="en-US" b="1" dirty="0"/>
              <a:t>and by 25% in the first ten years (2028)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6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1BEB3-3AA1-4502-9A79-3F63EEAE2908}"/>
              </a:ext>
            </a:extLst>
          </p:cNvPr>
          <p:cNvSpPr txBox="1"/>
          <p:nvPr/>
        </p:nvSpPr>
        <p:spPr>
          <a:xfrm>
            <a:off x="460904" y="3718481"/>
            <a:ext cx="1532296" cy="542889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 defTabSz="685800"/>
            <a:r>
              <a:rPr lang="en-US" sz="1400" b="1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Legal and Funding</a:t>
            </a:r>
            <a:br>
              <a:rPr lang="en-US" sz="1400" b="1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C4E5EB-10E8-4B26-AF62-EF247514B850}"/>
              </a:ext>
            </a:extLst>
          </p:cNvPr>
          <p:cNvSpPr txBox="1"/>
          <p:nvPr/>
        </p:nvSpPr>
        <p:spPr>
          <a:xfrm>
            <a:off x="2043465" y="3718481"/>
            <a:ext cx="1532295" cy="542889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87000">
                <a:schemeClr val="accent2"/>
              </a:gs>
              <a:gs pos="9400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0" scaled="1"/>
            <a:tileRect/>
          </a:gradFill>
          <a:ln cmpd="dbl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82572">
                  <a:schemeClr val="accent5">
                    <a:lumMod val="75000"/>
                  </a:schemeClr>
                </a:gs>
                <a:gs pos="73405">
                  <a:srgbClr val="989868"/>
                </a:gs>
                <a:gs pos="100000">
                  <a:schemeClr val="accent5">
                    <a:lumMod val="89000"/>
                  </a:schemeClr>
                </a:gs>
                <a:gs pos="91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lin ang="10800000" scaled="1"/>
              <a:tileRect/>
            </a:gradFill>
          </a:ln>
          <a:effectLst/>
        </p:spPr>
        <p:txBody>
          <a:bodyPr wrap="square" rtlCol="0" anchor="ctr">
            <a:noAutofit/>
          </a:bodyPr>
          <a:lstStyle/>
          <a:p>
            <a:pPr algn="ctr" defTabSz="685800"/>
            <a:r>
              <a:rPr lang="en-US" sz="1500" b="1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Control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CD8EC-EEDF-4468-AC87-9C83E3C97007}"/>
              </a:ext>
            </a:extLst>
          </p:cNvPr>
          <p:cNvSpPr txBox="1"/>
          <p:nvPr/>
        </p:nvSpPr>
        <p:spPr>
          <a:xfrm>
            <a:off x="3626025" y="3718481"/>
            <a:ext cx="1532295" cy="5428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 defTabSz="685800"/>
            <a:r>
              <a:rPr lang="en-US" sz="1500" b="1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CB5E1-46B3-4BCD-9EA3-BBF75CF27E26}"/>
              </a:ext>
            </a:extLst>
          </p:cNvPr>
          <p:cNvSpPr txBox="1"/>
          <p:nvPr/>
        </p:nvSpPr>
        <p:spPr>
          <a:xfrm>
            <a:off x="5208584" y="3718481"/>
            <a:ext cx="1532295" cy="5428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 defTabSz="685800"/>
            <a:r>
              <a:rPr lang="en-US" sz="1500" b="1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Reduce TP by 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0A52C-2BD7-4682-928D-BC0AD1081D24}"/>
              </a:ext>
            </a:extLst>
          </p:cNvPr>
          <p:cNvSpPr txBox="1"/>
          <p:nvPr/>
        </p:nvSpPr>
        <p:spPr>
          <a:xfrm>
            <a:off x="304800" y="4358423"/>
            <a:ext cx="6317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773FFD-E2C7-4DFD-BE1E-7440FB552499}"/>
              </a:ext>
            </a:extLst>
          </p:cNvPr>
          <p:cNvSpPr txBox="1"/>
          <p:nvPr/>
        </p:nvSpPr>
        <p:spPr>
          <a:xfrm>
            <a:off x="1670055" y="4358582"/>
            <a:ext cx="7605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F89A3-AEEE-40AA-B92B-3F7C65C58441}"/>
              </a:ext>
            </a:extLst>
          </p:cNvPr>
          <p:cNvSpPr txBox="1"/>
          <p:nvPr/>
        </p:nvSpPr>
        <p:spPr>
          <a:xfrm>
            <a:off x="3224312" y="4358582"/>
            <a:ext cx="7014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70AB4E-1F1A-4678-88E3-8FC88828F78E}"/>
              </a:ext>
            </a:extLst>
          </p:cNvPr>
          <p:cNvSpPr txBox="1"/>
          <p:nvPr/>
        </p:nvSpPr>
        <p:spPr>
          <a:xfrm>
            <a:off x="4875953" y="4358582"/>
            <a:ext cx="6391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221DAC-31AF-45CB-98DB-CD7D8137565F}"/>
              </a:ext>
            </a:extLst>
          </p:cNvPr>
          <p:cNvSpPr txBox="1"/>
          <p:nvPr/>
        </p:nvSpPr>
        <p:spPr>
          <a:xfrm>
            <a:off x="6412733" y="4358582"/>
            <a:ext cx="657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2028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FECA306-23DF-4921-8F47-9377BC139F39}"/>
              </a:ext>
            </a:extLst>
          </p:cNvPr>
          <p:cNvSpPr/>
          <p:nvPr/>
        </p:nvSpPr>
        <p:spPr>
          <a:xfrm rot="16200000" flipV="1">
            <a:off x="6951548" y="3548733"/>
            <a:ext cx="542889" cy="88238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A55896-2CAA-4656-9A56-77734C791B13}"/>
              </a:ext>
            </a:extLst>
          </p:cNvPr>
          <p:cNvSpPr txBox="1"/>
          <p:nvPr/>
        </p:nvSpPr>
        <p:spPr>
          <a:xfrm>
            <a:off x="7324442" y="4358423"/>
            <a:ext cx="6575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2033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35893-FB2A-4571-8D5E-D8B422E0FF3F}"/>
              </a:ext>
            </a:extLst>
          </p:cNvPr>
          <p:cNvSpPr/>
          <p:nvPr/>
        </p:nvSpPr>
        <p:spPr>
          <a:xfrm>
            <a:off x="6729309" y="3833336"/>
            <a:ext cx="74571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500" b="1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By 50%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C027A7-A24F-4C4F-B901-DD3B4890F13A}"/>
              </a:ext>
            </a:extLst>
          </p:cNvPr>
          <p:cNvCxnSpPr>
            <a:cxnSpLocks/>
          </p:cNvCxnSpPr>
          <p:nvPr/>
        </p:nvCxnSpPr>
        <p:spPr>
          <a:xfrm>
            <a:off x="228600" y="4354074"/>
            <a:ext cx="8001000" cy="22151"/>
          </a:xfrm>
          <a:prstGeom prst="line">
            <a:avLst/>
          </a:prstGeom>
          <a:ln w="12700">
            <a:solidFill>
              <a:srgbClr val="77BD4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147D821-A4AA-8B25-EECE-0DE32E939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426" y="912505"/>
            <a:ext cx="3516682" cy="2705585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1BA0DEFF-0278-4EEC-B308-8A2127208BE6}"/>
              </a:ext>
            </a:extLst>
          </p:cNvPr>
          <p:cNvSpPr/>
          <p:nvPr/>
        </p:nvSpPr>
        <p:spPr>
          <a:xfrm>
            <a:off x="6871116" y="1809750"/>
            <a:ext cx="174142" cy="180975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0DF00B70-AF76-93AD-449F-CD6136C5F47F}"/>
              </a:ext>
            </a:extLst>
          </p:cNvPr>
          <p:cNvSpPr/>
          <p:nvPr/>
        </p:nvSpPr>
        <p:spPr>
          <a:xfrm>
            <a:off x="3124201" y="3540186"/>
            <a:ext cx="100112" cy="151130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53BD3CF-B8F6-679A-9F92-E6BA471E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Phosphorus Control Plan Obligations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DD607E42-5374-364B-2B69-AF7D5735F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12896"/>
            <a:ext cx="4505626" cy="2527290"/>
          </a:xfrm>
        </p:spPr>
        <p:txBody>
          <a:bodyPr/>
          <a:lstStyle/>
          <a:p>
            <a:r>
              <a:rPr lang="en-US" sz="1800" dirty="0"/>
              <a:t>Priority ranking of areas and infrastructure for the implementation of stormwater quality control facilities</a:t>
            </a:r>
          </a:p>
          <a:p>
            <a:r>
              <a:rPr lang="en-US" sz="1800" dirty="0"/>
              <a:t>Establish O&amp;M program for those structural controls</a:t>
            </a:r>
          </a:p>
          <a:p>
            <a:r>
              <a:rPr lang="en-US" sz="1800" dirty="0"/>
              <a:t>Identify non-structural stormwater controls that will support the reduction of phosphorus loading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6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3847652-E359-C78A-4650-EB10BB820A24}"/>
              </a:ext>
            </a:extLst>
          </p:cNvPr>
          <p:cNvSpPr/>
          <p:nvPr/>
        </p:nvSpPr>
        <p:spPr>
          <a:xfrm>
            <a:off x="5402485" y="992475"/>
            <a:ext cx="1219199" cy="685495"/>
          </a:xfrm>
          <a:custGeom>
            <a:avLst/>
            <a:gdLst>
              <a:gd name="connsiteX0" fmla="*/ 0 w 1215759"/>
              <a:gd name="connsiteY0" fmla="*/ 141860 h 850991"/>
              <a:gd name="connsiteX1" fmla="*/ 141860 w 1215759"/>
              <a:gd name="connsiteY1" fmla="*/ 0 h 850991"/>
              <a:gd name="connsiteX2" fmla="*/ 1073899 w 1215759"/>
              <a:gd name="connsiteY2" fmla="*/ 0 h 850991"/>
              <a:gd name="connsiteX3" fmla="*/ 1215759 w 1215759"/>
              <a:gd name="connsiteY3" fmla="*/ 141860 h 850991"/>
              <a:gd name="connsiteX4" fmla="*/ 1215759 w 1215759"/>
              <a:gd name="connsiteY4" fmla="*/ 709131 h 850991"/>
              <a:gd name="connsiteX5" fmla="*/ 1073899 w 1215759"/>
              <a:gd name="connsiteY5" fmla="*/ 850991 h 850991"/>
              <a:gd name="connsiteX6" fmla="*/ 141860 w 1215759"/>
              <a:gd name="connsiteY6" fmla="*/ 850991 h 850991"/>
              <a:gd name="connsiteX7" fmla="*/ 0 w 1215759"/>
              <a:gd name="connsiteY7" fmla="*/ 709131 h 850991"/>
              <a:gd name="connsiteX8" fmla="*/ 0 w 1215759"/>
              <a:gd name="connsiteY8" fmla="*/ 141860 h 85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759" h="850991">
                <a:moveTo>
                  <a:pt x="0" y="141860"/>
                </a:moveTo>
                <a:cubicBezTo>
                  <a:pt x="0" y="63513"/>
                  <a:pt x="63513" y="0"/>
                  <a:pt x="141860" y="0"/>
                </a:cubicBezTo>
                <a:lnTo>
                  <a:pt x="1073899" y="0"/>
                </a:lnTo>
                <a:cubicBezTo>
                  <a:pt x="1152246" y="0"/>
                  <a:pt x="1215759" y="63513"/>
                  <a:pt x="1215759" y="141860"/>
                </a:cubicBezTo>
                <a:lnTo>
                  <a:pt x="1215759" y="709131"/>
                </a:lnTo>
                <a:cubicBezTo>
                  <a:pt x="1215759" y="787478"/>
                  <a:pt x="1152246" y="850991"/>
                  <a:pt x="1073899" y="850991"/>
                </a:cubicBezTo>
                <a:lnTo>
                  <a:pt x="141860" y="850991"/>
                </a:lnTo>
                <a:cubicBezTo>
                  <a:pt x="63513" y="850991"/>
                  <a:pt x="0" y="787478"/>
                  <a:pt x="0" y="709131"/>
                </a:cubicBezTo>
                <a:lnTo>
                  <a:pt x="0" y="141860"/>
                </a:lnTo>
                <a:close/>
              </a:path>
            </a:pathLst>
          </a:custGeom>
          <a:solidFill>
            <a:srgbClr val="002C6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889" tIns="94889" rIns="94889" bIns="948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Years 1-5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July 2018-2023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F30788C-247D-9F20-8E55-3EC1CBB14B99}"/>
              </a:ext>
            </a:extLst>
          </p:cNvPr>
          <p:cNvSpPr/>
          <p:nvPr/>
        </p:nvSpPr>
        <p:spPr>
          <a:xfrm>
            <a:off x="6645349" y="992394"/>
            <a:ext cx="2130877" cy="685156"/>
          </a:xfrm>
          <a:custGeom>
            <a:avLst/>
            <a:gdLst>
              <a:gd name="connsiteX0" fmla="*/ 0 w 1987769"/>
              <a:gd name="connsiteY0" fmla="*/ 0 h 687809"/>
              <a:gd name="connsiteX1" fmla="*/ 1987769 w 1987769"/>
              <a:gd name="connsiteY1" fmla="*/ 0 h 687809"/>
              <a:gd name="connsiteX2" fmla="*/ 1987769 w 1987769"/>
              <a:gd name="connsiteY2" fmla="*/ 687809 h 687809"/>
              <a:gd name="connsiteX3" fmla="*/ 0 w 1987769"/>
              <a:gd name="connsiteY3" fmla="*/ 687809 h 687809"/>
              <a:gd name="connsiteX4" fmla="*/ 0 w 1987769"/>
              <a:gd name="connsiteY4" fmla="*/ 0 h 68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7769" h="687809">
                <a:moveTo>
                  <a:pt x="0" y="0"/>
                </a:moveTo>
                <a:lnTo>
                  <a:pt x="1987769" y="0"/>
                </a:lnTo>
                <a:lnTo>
                  <a:pt x="1987769" y="687809"/>
                </a:lnTo>
                <a:lnTo>
                  <a:pt x="0" y="687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2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Phase 1 PCP Plan </a:t>
            </a:r>
            <a:r>
              <a:rPr lang="en-US" sz="1200" kern="1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June 2023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200" kern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345F31-1AF8-45C2-9ACA-C33FC591B814}"/>
              </a:ext>
            </a:extLst>
          </p:cNvPr>
          <p:cNvGrpSpPr/>
          <p:nvPr/>
        </p:nvGrpSpPr>
        <p:grpSpPr>
          <a:xfrm>
            <a:off x="5410201" y="2026859"/>
            <a:ext cx="3703673" cy="685536"/>
            <a:chOff x="5410201" y="2026859"/>
            <a:chExt cx="3703673" cy="68553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E1472E-EA2F-03CD-62A0-D93BB560AD13}"/>
                </a:ext>
              </a:extLst>
            </p:cNvPr>
            <p:cNvSpPr/>
            <p:nvPr/>
          </p:nvSpPr>
          <p:spPr>
            <a:xfrm>
              <a:off x="5410201" y="2026900"/>
              <a:ext cx="1219199" cy="685495"/>
            </a:xfrm>
            <a:custGeom>
              <a:avLst/>
              <a:gdLst>
                <a:gd name="connsiteX0" fmla="*/ 0 w 1215759"/>
                <a:gd name="connsiteY0" fmla="*/ 141860 h 850991"/>
                <a:gd name="connsiteX1" fmla="*/ 141860 w 1215759"/>
                <a:gd name="connsiteY1" fmla="*/ 0 h 850991"/>
                <a:gd name="connsiteX2" fmla="*/ 1073899 w 1215759"/>
                <a:gd name="connsiteY2" fmla="*/ 0 h 850991"/>
                <a:gd name="connsiteX3" fmla="*/ 1215759 w 1215759"/>
                <a:gd name="connsiteY3" fmla="*/ 141860 h 850991"/>
                <a:gd name="connsiteX4" fmla="*/ 1215759 w 1215759"/>
                <a:gd name="connsiteY4" fmla="*/ 709131 h 850991"/>
                <a:gd name="connsiteX5" fmla="*/ 1073899 w 1215759"/>
                <a:gd name="connsiteY5" fmla="*/ 850991 h 850991"/>
                <a:gd name="connsiteX6" fmla="*/ 141860 w 1215759"/>
                <a:gd name="connsiteY6" fmla="*/ 850991 h 850991"/>
                <a:gd name="connsiteX7" fmla="*/ 0 w 1215759"/>
                <a:gd name="connsiteY7" fmla="*/ 709131 h 850991"/>
                <a:gd name="connsiteX8" fmla="*/ 0 w 1215759"/>
                <a:gd name="connsiteY8" fmla="*/ 141860 h 8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759" h="850991">
                  <a:moveTo>
                    <a:pt x="0" y="141860"/>
                  </a:moveTo>
                  <a:cubicBezTo>
                    <a:pt x="0" y="63513"/>
                    <a:pt x="63513" y="0"/>
                    <a:pt x="141860" y="0"/>
                  </a:cubicBezTo>
                  <a:lnTo>
                    <a:pt x="1073899" y="0"/>
                  </a:lnTo>
                  <a:cubicBezTo>
                    <a:pt x="1152246" y="0"/>
                    <a:pt x="1215759" y="63513"/>
                    <a:pt x="1215759" y="141860"/>
                  </a:cubicBezTo>
                  <a:lnTo>
                    <a:pt x="1215759" y="709131"/>
                  </a:lnTo>
                  <a:cubicBezTo>
                    <a:pt x="1215759" y="787478"/>
                    <a:pt x="1152246" y="850991"/>
                    <a:pt x="1073899" y="850991"/>
                  </a:cubicBezTo>
                  <a:lnTo>
                    <a:pt x="141860" y="850991"/>
                  </a:lnTo>
                  <a:cubicBezTo>
                    <a:pt x="63513" y="850991"/>
                    <a:pt x="0" y="787478"/>
                    <a:pt x="0" y="709131"/>
                  </a:cubicBezTo>
                  <a:lnTo>
                    <a:pt x="0" y="141860"/>
                  </a:lnTo>
                  <a:close/>
                </a:path>
              </a:pathLst>
            </a:custGeom>
            <a:solidFill>
              <a:srgbClr val="DA7B4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89" tIns="94889" rIns="94889" bIns="948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Years 5-10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July 2023-2028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DA05C-5663-A6E3-AB15-883C1A7874F5}"/>
                </a:ext>
              </a:extLst>
            </p:cNvPr>
            <p:cNvSpPr/>
            <p:nvPr/>
          </p:nvSpPr>
          <p:spPr>
            <a:xfrm>
              <a:off x="6678345" y="2026859"/>
              <a:ext cx="2435529" cy="685156"/>
            </a:xfrm>
            <a:custGeom>
              <a:avLst/>
              <a:gdLst>
                <a:gd name="connsiteX0" fmla="*/ 0 w 2344749"/>
                <a:gd name="connsiteY0" fmla="*/ 0 h 687809"/>
                <a:gd name="connsiteX1" fmla="*/ 2344749 w 2344749"/>
                <a:gd name="connsiteY1" fmla="*/ 0 h 687809"/>
                <a:gd name="connsiteX2" fmla="*/ 2344749 w 2344749"/>
                <a:gd name="connsiteY2" fmla="*/ 687809 h 687809"/>
                <a:gd name="connsiteX3" fmla="*/ 0 w 2344749"/>
                <a:gd name="connsiteY3" fmla="*/ 687809 h 687809"/>
                <a:gd name="connsiteX4" fmla="*/ 0 w 2344749"/>
                <a:gd name="connsiteY4" fmla="*/ 0 h 6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749" h="687809">
                  <a:moveTo>
                    <a:pt x="0" y="0"/>
                  </a:moveTo>
                  <a:lnTo>
                    <a:pt x="2344749" y="0"/>
                  </a:lnTo>
                  <a:lnTo>
                    <a:pt x="2344749" y="687809"/>
                  </a:lnTo>
                  <a:lnTo>
                    <a:pt x="0" y="6878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Implement Phase 1 PCP Plan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Create Phase 2 PCP Plan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624117-49AF-320D-976A-214B1C8A22D1}"/>
              </a:ext>
            </a:extLst>
          </p:cNvPr>
          <p:cNvGrpSpPr/>
          <p:nvPr/>
        </p:nvGrpSpPr>
        <p:grpSpPr>
          <a:xfrm>
            <a:off x="5419964" y="3028950"/>
            <a:ext cx="3495572" cy="717870"/>
            <a:chOff x="5419964" y="3028950"/>
            <a:chExt cx="3495572" cy="71787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1FEC72E-05F1-CDAC-6C14-A9200490E059}"/>
                </a:ext>
              </a:extLst>
            </p:cNvPr>
            <p:cNvSpPr/>
            <p:nvPr/>
          </p:nvSpPr>
          <p:spPr>
            <a:xfrm>
              <a:off x="5419964" y="3061325"/>
              <a:ext cx="1219199" cy="685495"/>
            </a:xfrm>
            <a:custGeom>
              <a:avLst/>
              <a:gdLst>
                <a:gd name="connsiteX0" fmla="*/ 0 w 1215759"/>
                <a:gd name="connsiteY0" fmla="*/ 141860 h 850991"/>
                <a:gd name="connsiteX1" fmla="*/ 141860 w 1215759"/>
                <a:gd name="connsiteY1" fmla="*/ 0 h 850991"/>
                <a:gd name="connsiteX2" fmla="*/ 1073899 w 1215759"/>
                <a:gd name="connsiteY2" fmla="*/ 0 h 850991"/>
                <a:gd name="connsiteX3" fmla="*/ 1215759 w 1215759"/>
                <a:gd name="connsiteY3" fmla="*/ 141860 h 850991"/>
                <a:gd name="connsiteX4" fmla="*/ 1215759 w 1215759"/>
                <a:gd name="connsiteY4" fmla="*/ 709131 h 850991"/>
                <a:gd name="connsiteX5" fmla="*/ 1073899 w 1215759"/>
                <a:gd name="connsiteY5" fmla="*/ 850991 h 850991"/>
                <a:gd name="connsiteX6" fmla="*/ 141860 w 1215759"/>
                <a:gd name="connsiteY6" fmla="*/ 850991 h 850991"/>
                <a:gd name="connsiteX7" fmla="*/ 0 w 1215759"/>
                <a:gd name="connsiteY7" fmla="*/ 709131 h 850991"/>
                <a:gd name="connsiteX8" fmla="*/ 0 w 1215759"/>
                <a:gd name="connsiteY8" fmla="*/ 141860 h 85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759" h="850991">
                  <a:moveTo>
                    <a:pt x="0" y="141860"/>
                  </a:moveTo>
                  <a:cubicBezTo>
                    <a:pt x="0" y="63513"/>
                    <a:pt x="63513" y="0"/>
                    <a:pt x="141860" y="0"/>
                  </a:cubicBezTo>
                  <a:lnTo>
                    <a:pt x="1073899" y="0"/>
                  </a:lnTo>
                  <a:cubicBezTo>
                    <a:pt x="1152246" y="0"/>
                    <a:pt x="1215759" y="63513"/>
                    <a:pt x="1215759" y="141860"/>
                  </a:cubicBezTo>
                  <a:lnTo>
                    <a:pt x="1215759" y="709131"/>
                  </a:lnTo>
                  <a:cubicBezTo>
                    <a:pt x="1215759" y="787478"/>
                    <a:pt x="1152246" y="850991"/>
                    <a:pt x="1073899" y="850991"/>
                  </a:cubicBezTo>
                  <a:lnTo>
                    <a:pt x="141860" y="850991"/>
                  </a:lnTo>
                  <a:cubicBezTo>
                    <a:pt x="63513" y="850991"/>
                    <a:pt x="0" y="787478"/>
                    <a:pt x="0" y="709131"/>
                  </a:cubicBezTo>
                  <a:lnTo>
                    <a:pt x="0" y="14186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89" tIns="94889" rIns="94889" bIns="948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Years 10-15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July 2028-2033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6DA9412-1DD1-0CA6-48C4-318F8B3C3EB4}"/>
                </a:ext>
              </a:extLst>
            </p:cNvPr>
            <p:cNvSpPr/>
            <p:nvPr/>
          </p:nvSpPr>
          <p:spPr>
            <a:xfrm>
              <a:off x="6678345" y="3028950"/>
              <a:ext cx="2237191" cy="685157"/>
            </a:xfrm>
            <a:custGeom>
              <a:avLst/>
              <a:gdLst>
                <a:gd name="connsiteX0" fmla="*/ 0 w 2243594"/>
                <a:gd name="connsiteY0" fmla="*/ 0 h 687809"/>
                <a:gd name="connsiteX1" fmla="*/ 2243594 w 2243594"/>
                <a:gd name="connsiteY1" fmla="*/ 0 h 687809"/>
                <a:gd name="connsiteX2" fmla="*/ 2243594 w 2243594"/>
                <a:gd name="connsiteY2" fmla="*/ 687809 h 687809"/>
                <a:gd name="connsiteX3" fmla="*/ 0 w 2243594"/>
                <a:gd name="connsiteY3" fmla="*/ 687809 h 687809"/>
                <a:gd name="connsiteX4" fmla="*/ 0 w 2243594"/>
                <a:gd name="connsiteY4" fmla="*/ 0 h 68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594" h="687809">
                  <a:moveTo>
                    <a:pt x="0" y="0"/>
                  </a:moveTo>
                  <a:lnTo>
                    <a:pt x="2243594" y="0"/>
                  </a:lnTo>
                  <a:lnTo>
                    <a:pt x="2243594" y="687809"/>
                  </a:lnTo>
                  <a:lnTo>
                    <a:pt x="0" y="6878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Implement Phase 2 PCP Plan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Create Phase 3 PCP Plan</a:t>
              </a: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D12BFC-DD61-8F57-D49F-067C01726A6D}"/>
              </a:ext>
            </a:extLst>
          </p:cNvPr>
          <p:cNvSpPr/>
          <p:nvPr/>
        </p:nvSpPr>
        <p:spPr>
          <a:xfrm>
            <a:off x="5419963" y="4095750"/>
            <a:ext cx="1219199" cy="685495"/>
          </a:xfrm>
          <a:custGeom>
            <a:avLst/>
            <a:gdLst>
              <a:gd name="connsiteX0" fmla="*/ 0 w 1215759"/>
              <a:gd name="connsiteY0" fmla="*/ 141860 h 850991"/>
              <a:gd name="connsiteX1" fmla="*/ 141860 w 1215759"/>
              <a:gd name="connsiteY1" fmla="*/ 0 h 850991"/>
              <a:gd name="connsiteX2" fmla="*/ 1073899 w 1215759"/>
              <a:gd name="connsiteY2" fmla="*/ 0 h 850991"/>
              <a:gd name="connsiteX3" fmla="*/ 1215759 w 1215759"/>
              <a:gd name="connsiteY3" fmla="*/ 141860 h 850991"/>
              <a:gd name="connsiteX4" fmla="*/ 1215759 w 1215759"/>
              <a:gd name="connsiteY4" fmla="*/ 709131 h 850991"/>
              <a:gd name="connsiteX5" fmla="*/ 1073899 w 1215759"/>
              <a:gd name="connsiteY5" fmla="*/ 850991 h 850991"/>
              <a:gd name="connsiteX6" fmla="*/ 141860 w 1215759"/>
              <a:gd name="connsiteY6" fmla="*/ 850991 h 850991"/>
              <a:gd name="connsiteX7" fmla="*/ 0 w 1215759"/>
              <a:gd name="connsiteY7" fmla="*/ 709131 h 850991"/>
              <a:gd name="connsiteX8" fmla="*/ 0 w 1215759"/>
              <a:gd name="connsiteY8" fmla="*/ 141860 h 85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759" h="850991">
                <a:moveTo>
                  <a:pt x="0" y="141860"/>
                </a:moveTo>
                <a:cubicBezTo>
                  <a:pt x="0" y="63513"/>
                  <a:pt x="63513" y="0"/>
                  <a:pt x="141860" y="0"/>
                </a:cubicBezTo>
                <a:lnTo>
                  <a:pt x="1073899" y="0"/>
                </a:lnTo>
                <a:cubicBezTo>
                  <a:pt x="1152246" y="0"/>
                  <a:pt x="1215759" y="63513"/>
                  <a:pt x="1215759" y="141860"/>
                </a:cubicBezTo>
                <a:lnTo>
                  <a:pt x="1215759" y="709131"/>
                </a:lnTo>
                <a:cubicBezTo>
                  <a:pt x="1215759" y="787478"/>
                  <a:pt x="1152246" y="850991"/>
                  <a:pt x="1073899" y="850991"/>
                </a:cubicBezTo>
                <a:lnTo>
                  <a:pt x="141860" y="850991"/>
                </a:lnTo>
                <a:cubicBezTo>
                  <a:pt x="63513" y="850991"/>
                  <a:pt x="0" y="787478"/>
                  <a:pt x="0" y="709131"/>
                </a:cubicBezTo>
                <a:lnTo>
                  <a:pt x="0" y="141860"/>
                </a:lnTo>
                <a:close/>
              </a:path>
            </a:pathLst>
          </a:custGeom>
          <a:solidFill>
            <a:srgbClr val="00693E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889" tIns="94889" rIns="94889" bIns="9488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Years 15-20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/>
              <a:t>July 2033-2038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000D8220-850D-A3F0-92B6-C919E5822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Control Planning Schedule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40385E1-1289-72AB-212D-31796F2E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12895"/>
            <a:ext cx="3810000" cy="3660085"/>
          </a:xfrm>
        </p:spPr>
        <p:txBody>
          <a:bodyPr/>
          <a:lstStyle/>
          <a:p>
            <a:r>
              <a:rPr lang="en-US" dirty="0"/>
              <a:t>Developing a multi-phase plan to achieve TMDL goal. </a:t>
            </a:r>
          </a:p>
          <a:p>
            <a:r>
              <a:rPr lang="en-US" dirty="0"/>
              <a:t>Reduce Total Phosphorus from stormwater discharges by 61% or 5,214 </a:t>
            </a:r>
            <a:r>
              <a:rPr lang="en-US" dirty="0" err="1"/>
              <a:t>lbs</a:t>
            </a:r>
            <a:r>
              <a:rPr lang="en-US" dirty="0"/>
              <a:t> by 2038 (Phase 1, 2 and 3 PCP).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E859EC0-655E-2AAD-A622-EFB96E200FCF}"/>
              </a:ext>
            </a:extLst>
          </p:cNvPr>
          <p:cNvSpPr/>
          <p:nvPr/>
        </p:nvSpPr>
        <p:spPr>
          <a:xfrm>
            <a:off x="5883349" y="1726996"/>
            <a:ext cx="228600" cy="25176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FC44CE8-82DF-C982-9D96-9DB8E08A4881}"/>
              </a:ext>
            </a:extLst>
          </p:cNvPr>
          <p:cNvSpPr/>
          <p:nvPr/>
        </p:nvSpPr>
        <p:spPr>
          <a:xfrm>
            <a:off x="5897784" y="2774296"/>
            <a:ext cx="228600" cy="25176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53F9F85-0249-EEEB-4463-F841B8CFC1A8}"/>
              </a:ext>
            </a:extLst>
          </p:cNvPr>
          <p:cNvSpPr/>
          <p:nvPr/>
        </p:nvSpPr>
        <p:spPr>
          <a:xfrm>
            <a:off x="5915262" y="3801640"/>
            <a:ext cx="228600" cy="25176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1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212B4D5-BFA7-7504-85E9-CF5517287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347961"/>
              </p:ext>
            </p:extLst>
          </p:nvPr>
        </p:nvGraphicFramePr>
        <p:xfrm>
          <a:off x="5029200" y="895350"/>
          <a:ext cx="2728963" cy="398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2D5856C1-34C9-848A-7422-CF1615A98BC0}"/>
              </a:ext>
            </a:extLst>
          </p:cNvPr>
          <p:cNvSpPr/>
          <p:nvPr/>
        </p:nvSpPr>
        <p:spPr>
          <a:xfrm>
            <a:off x="7315200" y="1581150"/>
            <a:ext cx="390915" cy="3267969"/>
          </a:xfrm>
          <a:prstGeom prst="rightBrace">
            <a:avLst>
              <a:gd name="adj1" fmla="val 43774"/>
              <a:gd name="adj2" fmla="val 50000"/>
            </a:avLst>
          </a:prstGeom>
          <a:ln w="31750">
            <a:solidFill>
              <a:srgbClr val="002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2BB8B-5416-E944-178D-2C0381C3C0EB}"/>
              </a:ext>
            </a:extLst>
          </p:cNvPr>
          <p:cNvGrpSpPr/>
          <p:nvPr/>
        </p:nvGrpSpPr>
        <p:grpSpPr>
          <a:xfrm>
            <a:off x="7784376" y="2955977"/>
            <a:ext cx="1231425" cy="518313"/>
            <a:chOff x="3792412" y="88665"/>
            <a:chExt cx="1662750" cy="537184"/>
          </a:xfrm>
          <a:solidFill>
            <a:srgbClr val="DA7B4D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E5668C8-624E-9463-9983-259306ABDF13}"/>
                </a:ext>
              </a:extLst>
            </p:cNvPr>
            <p:cNvSpPr/>
            <p:nvPr/>
          </p:nvSpPr>
          <p:spPr>
            <a:xfrm>
              <a:off x="3792412" y="88665"/>
              <a:ext cx="1662750" cy="53718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13C14855-0A2B-FB3E-AA14-1C5B5A55904B}"/>
                </a:ext>
              </a:extLst>
            </p:cNvPr>
            <p:cNvSpPr txBox="1"/>
            <p:nvPr/>
          </p:nvSpPr>
          <p:spPr>
            <a:xfrm>
              <a:off x="3808146" y="104399"/>
              <a:ext cx="1631282" cy="50571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Segoe UI" panose="020B0502040204020203" pitchFamily="34" charset="0"/>
                  <a:cs typeface="Segoe UI" panose="020B0502040204020203" pitchFamily="34" charset="0"/>
                </a:rPr>
                <a:t>In Progress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16E4777-7405-24DB-1F30-45B1C17F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Control Plan Status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7A6219-2A86-E47F-D00B-6A417359A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12895"/>
            <a:ext cx="4038600" cy="3660085"/>
          </a:xfrm>
        </p:spPr>
        <p:txBody>
          <a:bodyPr/>
          <a:lstStyle/>
          <a:p>
            <a:r>
              <a:rPr lang="en-US" sz="1800" dirty="0"/>
              <a:t>Currently accounting for anticipated benefits of non-structural controls (street sweeping and leaf litter clean up)</a:t>
            </a:r>
          </a:p>
          <a:p>
            <a:r>
              <a:rPr lang="en-US" sz="1800" dirty="0"/>
              <a:t>Identifying potential opportunities to account for existing public and private stormwater controls</a:t>
            </a:r>
          </a:p>
          <a:p>
            <a:r>
              <a:rPr lang="en-US" sz="1800" dirty="0"/>
              <a:t>Current projections are that existing “controls” only account for about 1/3 of Permit Year 8 target and 1/4 of Permit Year 10 target</a:t>
            </a:r>
          </a:p>
          <a:p>
            <a:pPr marL="457200" lvl="1" indent="0">
              <a:buNone/>
            </a:pPr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8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CF8F9A-FCAB-B398-D0CE-BB6F9D7D1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12896"/>
            <a:ext cx="4267200" cy="3378688"/>
          </a:xfrm>
        </p:spPr>
        <p:txBody>
          <a:bodyPr/>
          <a:lstStyle/>
          <a:p>
            <a:r>
              <a:rPr lang="en-US" dirty="0"/>
              <a:t>About </a:t>
            </a:r>
            <a:r>
              <a:rPr lang="en-US" b="1" dirty="0"/>
              <a:t>1,000 </a:t>
            </a:r>
            <a:r>
              <a:rPr lang="en-US" b="1" dirty="0" err="1"/>
              <a:t>lbs</a:t>
            </a:r>
            <a:r>
              <a:rPr lang="en-US" b="1" dirty="0"/>
              <a:t> of phosphorus </a:t>
            </a:r>
            <a:r>
              <a:rPr lang="en-US" dirty="0"/>
              <a:t>will still need to be targeted for removal through new stormwater control retrofits and non-structural pollution prevention programs on public and private properties to meet Year 10 requirements.</a:t>
            </a:r>
          </a:p>
          <a:p>
            <a:r>
              <a:rPr lang="en-US" dirty="0"/>
              <a:t>Close to </a:t>
            </a:r>
            <a:r>
              <a:rPr lang="en-US" b="1" dirty="0"/>
              <a:t>4,750 </a:t>
            </a:r>
            <a:r>
              <a:rPr lang="en-US" b="1" dirty="0" err="1"/>
              <a:t>lbs</a:t>
            </a:r>
            <a:r>
              <a:rPr lang="en-US" b="1" dirty="0"/>
              <a:t> to meet Year 20 </a:t>
            </a:r>
            <a:r>
              <a:rPr lang="en-US" dirty="0"/>
              <a:t>requirements.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87204C-FF4B-289A-C76D-1015F2BB5487}"/>
              </a:ext>
            </a:extLst>
          </p:cNvPr>
          <p:cNvGrpSpPr/>
          <p:nvPr/>
        </p:nvGrpSpPr>
        <p:grpSpPr>
          <a:xfrm>
            <a:off x="5501098" y="1352550"/>
            <a:ext cx="3460333" cy="3142188"/>
            <a:chOff x="5334000" y="679846"/>
            <a:chExt cx="3460333" cy="31421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4AC2F0D-0101-2D66-58C6-78FDD5D3079F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468"/>
            <a:stretch/>
          </p:blipFill>
          <p:spPr>
            <a:xfrm>
              <a:off x="5334000" y="679846"/>
              <a:ext cx="3460333" cy="314218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589CC0-A967-6B7B-6087-53C199DF6A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858"/>
            <a:stretch/>
          </p:blipFill>
          <p:spPr>
            <a:xfrm>
              <a:off x="7064166" y="3473587"/>
              <a:ext cx="1707733" cy="31245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C936198-031C-A26C-08EC-34C0B2768926}"/>
              </a:ext>
            </a:extLst>
          </p:cNvPr>
          <p:cNvSpPr txBox="1"/>
          <p:nvPr/>
        </p:nvSpPr>
        <p:spPr>
          <a:xfrm>
            <a:off x="5424519" y="996216"/>
            <a:ext cx="361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spcBef>
                <a:spcPts val="750"/>
              </a:spcBef>
              <a:buClr>
                <a:schemeClr val="bg1"/>
              </a:buClr>
              <a:buSzPct val="130000"/>
            </a:pPr>
            <a:r>
              <a:rPr lang="en-US" b="1" dirty="0">
                <a:solidFill>
                  <a:srgbClr val="DA7B4D"/>
                </a:solidFill>
                <a:latin typeface="+mj-lt"/>
                <a:cs typeface="Segoe UI" panose="020B0502040204020203" pitchFamily="34" charset="0"/>
              </a:rPr>
              <a:t>So…What Does this Mean to the City?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4790E6D-1865-ACEA-BDDE-FCCD5B94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Control Needs?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75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D26C-D83B-E162-2DF7-5F90ECCB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39" y="72596"/>
            <a:ext cx="7378461" cy="822754"/>
          </a:xfrm>
        </p:spPr>
        <p:txBody>
          <a:bodyPr/>
          <a:lstStyle/>
          <a:p>
            <a:r>
              <a:rPr lang="en-US" sz="2400" dirty="0"/>
              <a:t>What Does Comprehensive Stormwater Retrofitting Look Like? </a:t>
            </a:r>
            <a:endParaRPr lang="en-US" dirty="0"/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C35F03E7-C2B1-8980-9A2F-E6382CA57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7"/>
          <a:stretch/>
        </p:blipFill>
        <p:spPr>
          <a:xfrm>
            <a:off x="1600200" y="987425"/>
            <a:ext cx="5778261" cy="4156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209B1-8A88-CC12-91A9-BF5FDE7C3DC4}"/>
              </a:ext>
            </a:extLst>
          </p:cNvPr>
          <p:cNvSpPr/>
          <p:nvPr/>
        </p:nvSpPr>
        <p:spPr>
          <a:xfrm>
            <a:off x="228599" y="4705350"/>
            <a:ext cx="1536939" cy="365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260A44-FD26-DD9D-8060-337145B4E5B1}"/>
              </a:ext>
            </a:extLst>
          </p:cNvPr>
          <p:cNvSpPr/>
          <p:nvPr/>
        </p:nvSpPr>
        <p:spPr>
          <a:xfrm>
            <a:off x="7162800" y="4857750"/>
            <a:ext cx="470139" cy="199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6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2C7688FE-5F5D-FE2B-C307-3CC742242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0" y="964954"/>
            <a:ext cx="6546278" cy="38864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96500A8-1341-FD19-8A68-7541C426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39" y="72596"/>
            <a:ext cx="7378461" cy="822754"/>
          </a:xfrm>
        </p:spPr>
        <p:txBody>
          <a:bodyPr/>
          <a:lstStyle/>
          <a:p>
            <a:r>
              <a:rPr lang="en-US" sz="2400" dirty="0"/>
              <a:t>What </a:t>
            </a:r>
            <a:r>
              <a:rPr lang="en-US" dirty="0"/>
              <a:t>are the Benefits </a:t>
            </a:r>
            <a:r>
              <a:rPr lang="en-US" sz="2400" dirty="0"/>
              <a:t>of Comprehensive Stormwater Retrofitting?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4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7CE9-3DB2-F7DD-8A54-C3AFD2FD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39" y="72596"/>
            <a:ext cx="7683261" cy="822754"/>
          </a:xfrm>
        </p:spPr>
        <p:txBody>
          <a:bodyPr/>
          <a:lstStyle/>
          <a:p>
            <a:r>
              <a:rPr lang="en-US" sz="2400" dirty="0"/>
              <a:t>What </a:t>
            </a:r>
            <a:r>
              <a:rPr lang="en-US" dirty="0"/>
              <a:t>are the Benefits </a:t>
            </a:r>
            <a:r>
              <a:rPr lang="en-US" sz="2400" dirty="0"/>
              <a:t>of Comprehensive Stormwater Retrofitting? 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0D81C6-3A8D-4FC3-EB11-7C2BE8CD4C22}"/>
              </a:ext>
            </a:extLst>
          </p:cNvPr>
          <p:cNvGrpSpPr/>
          <p:nvPr/>
        </p:nvGrpSpPr>
        <p:grpSpPr>
          <a:xfrm>
            <a:off x="-1524000" y="1363062"/>
            <a:ext cx="1249813" cy="3026976"/>
            <a:chOff x="2276351" y="1353713"/>
            <a:chExt cx="1249813" cy="3026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80AEF1-F6C5-405F-2281-1B78E0B8E054}"/>
                </a:ext>
              </a:extLst>
            </p:cNvPr>
            <p:cNvSpPr txBox="1"/>
            <p:nvPr/>
          </p:nvSpPr>
          <p:spPr>
            <a:xfrm>
              <a:off x="2306964" y="1353713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Supports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A5E452-1C93-F75E-CF7A-7589E5794FC6}"/>
                </a:ext>
              </a:extLst>
            </p:cNvPr>
            <p:cNvSpPr txBox="1"/>
            <p:nvPr/>
          </p:nvSpPr>
          <p:spPr>
            <a:xfrm>
              <a:off x="2276351" y="1653990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Improves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9B5B92-63FE-60D6-5297-449F13CC56A0}"/>
                </a:ext>
              </a:extLst>
            </p:cNvPr>
            <p:cNvSpPr txBox="1"/>
            <p:nvPr/>
          </p:nvSpPr>
          <p:spPr>
            <a:xfrm>
              <a:off x="2306964" y="1948874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Mitigates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E13C46-106E-EB8E-107A-7C16825398B9}"/>
                </a:ext>
              </a:extLst>
            </p:cNvPr>
            <p:cNvSpPr txBox="1"/>
            <p:nvPr/>
          </p:nvSpPr>
          <p:spPr>
            <a:xfrm>
              <a:off x="2276351" y="2673356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Increases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EDB44D-9E2C-1A3D-20A4-2FDA2F8574F6}"/>
                </a:ext>
              </a:extLst>
            </p:cNvPr>
            <p:cNvSpPr txBox="1"/>
            <p:nvPr/>
          </p:nvSpPr>
          <p:spPr>
            <a:xfrm>
              <a:off x="2276351" y="3066930"/>
              <a:ext cx="84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Creates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525289-58DB-C387-2D16-30F2ACEC4719}"/>
                </a:ext>
              </a:extLst>
            </p:cNvPr>
            <p:cNvSpPr txBox="1"/>
            <p:nvPr/>
          </p:nvSpPr>
          <p:spPr>
            <a:xfrm>
              <a:off x="2298400" y="3680776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Extends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FEE468-A4FF-B09F-7E92-8A498702E721}"/>
                </a:ext>
              </a:extLst>
            </p:cNvPr>
            <p:cNvSpPr txBox="1"/>
            <p:nvPr/>
          </p:nvSpPr>
          <p:spPr>
            <a:xfrm>
              <a:off x="2286000" y="4011357"/>
              <a:ext cx="10070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Creates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D29ACE-375D-DB51-2DD6-DAA82DF85FF1}"/>
                </a:ext>
              </a:extLst>
            </p:cNvPr>
            <p:cNvSpPr txBox="1"/>
            <p:nvPr/>
          </p:nvSpPr>
          <p:spPr>
            <a:xfrm>
              <a:off x="2292838" y="3369664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Provides</a:t>
              </a:r>
            </a:p>
          </p:txBody>
        </p:sp>
      </p:grpSp>
      <p:pic>
        <p:nvPicPr>
          <p:cNvPr id="16" name="Picture 15" descr="Calendar&#10;&#10;Description automatically generated">
            <a:extLst>
              <a:ext uri="{FF2B5EF4-FFF2-40B4-BE49-F238E27FC236}">
                <a16:creationId xmlns:a16="http://schemas.microsoft.com/office/drawing/2014/main" id="{09CE1807-78F8-475C-44D4-18AA23502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0" y="964954"/>
            <a:ext cx="6546278" cy="3886446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C2E3BA6F-26DF-99B9-BEAD-DB68E425A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79" y="1056836"/>
            <a:ext cx="4495800" cy="3621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6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C2B537-0ED0-0C1F-A91F-E32A7E62B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Where Are We Looking for Retrofit Opportunities?</a:t>
            </a:r>
            <a:endParaRPr lang="en-US"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0005582-7082-579B-9FB9-441025F8F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13623"/>
          <a:stretch/>
        </p:blipFill>
        <p:spPr>
          <a:xfrm>
            <a:off x="1676400" y="923339"/>
            <a:ext cx="3656977" cy="3962400"/>
          </a:xfrm>
          <a:prstGeom prst="rect">
            <a:avLst/>
          </a:prstGeom>
        </p:spPr>
      </p:pic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3F6A100B-980A-8FDF-5D98-8924E64DA20E}"/>
              </a:ext>
            </a:extLst>
          </p:cNvPr>
          <p:cNvSpPr/>
          <p:nvPr/>
        </p:nvSpPr>
        <p:spPr>
          <a:xfrm>
            <a:off x="4815726" y="2963465"/>
            <a:ext cx="1736365" cy="69231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384920-6C7E-6463-C78B-93BA7B091D3F}"/>
              </a:ext>
            </a:extLst>
          </p:cNvPr>
          <p:cNvCxnSpPr>
            <a:cxnSpLocks/>
          </p:cNvCxnSpPr>
          <p:nvPr/>
        </p:nvCxnSpPr>
        <p:spPr>
          <a:xfrm>
            <a:off x="4662614" y="2919225"/>
            <a:ext cx="1814386" cy="1621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58CE3D-D6B1-28EE-4895-1522FE182D99}"/>
              </a:ext>
            </a:extLst>
          </p:cNvPr>
          <p:cNvSpPr txBox="1"/>
          <p:nvPr/>
        </p:nvSpPr>
        <p:spPr>
          <a:xfrm>
            <a:off x="228600" y="2328029"/>
            <a:ext cx="25185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Newton Comprehensive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Riverside Vision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Needham Street Vision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Charles River Mill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27C30E-8A6F-28AA-A573-D03842F7911C}"/>
              </a:ext>
            </a:extLst>
          </p:cNvPr>
          <p:cNvCxnSpPr>
            <a:cxnSpLocks/>
          </p:cNvCxnSpPr>
          <p:nvPr/>
        </p:nvCxnSpPr>
        <p:spPr>
          <a:xfrm>
            <a:off x="304800" y="2343150"/>
            <a:ext cx="16764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E8BBB16C-003A-D2AB-A168-98AAFA3B3321}"/>
              </a:ext>
            </a:extLst>
          </p:cNvPr>
          <p:cNvSpPr txBox="1"/>
          <p:nvPr/>
        </p:nvSpPr>
        <p:spPr>
          <a:xfrm>
            <a:off x="4815726" y="2951416"/>
            <a:ext cx="2518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Newton Comprehensive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Open Space and Recreation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Newton Centre Redevelopment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Newton Square Enhancements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Walnut Street Enhancements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182216-2038-7255-1B39-2212A4360C76}"/>
              </a:ext>
            </a:extLst>
          </p:cNvPr>
          <p:cNvSpPr/>
          <p:nvPr/>
        </p:nvSpPr>
        <p:spPr>
          <a:xfrm>
            <a:off x="389463" y="3516518"/>
            <a:ext cx="2022352" cy="359909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679DE7-809F-021F-00B6-E0E3340936E9}"/>
              </a:ext>
            </a:extLst>
          </p:cNvPr>
          <p:cNvSpPr txBox="1"/>
          <p:nvPr/>
        </p:nvSpPr>
        <p:spPr>
          <a:xfrm>
            <a:off x="228600" y="3486150"/>
            <a:ext cx="25185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Wells Ave. &amp; Business Park Redevelopment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C1C4FE-83F6-DC44-D53B-BAA89A226B31}"/>
              </a:ext>
            </a:extLst>
          </p:cNvPr>
          <p:cNvCxnSpPr>
            <a:cxnSpLocks/>
          </p:cNvCxnSpPr>
          <p:nvPr/>
        </p:nvCxnSpPr>
        <p:spPr>
          <a:xfrm>
            <a:off x="304800" y="3486150"/>
            <a:ext cx="2590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3D20DC-6D7A-2E05-B9EC-9BDE9A64550F}"/>
              </a:ext>
            </a:extLst>
          </p:cNvPr>
          <p:cNvCxnSpPr>
            <a:cxnSpLocks/>
          </p:cNvCxnSpPr>
          <p:nvPr/>
        </p:nvCxnSpPr>
        <p:spPr>
          <a:xfrm>
            <a:off x="272550" y="1680973"/>
            <a:ext cx="26992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0C7B730-4E8B-2B5B-3E72-F2DB1418F58C}"/>
              </a:ext>
            </a:extLst>
          </p:cNvPr>
          <p:cNvSpPr/>
          <p:nvPr/>
        </p:nvSpPr>
        <p:spPr>
          <a:xfrm>
            <a:off x="403679" y="2958449"/>
            <a:ext cx="2022352" cy="51216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B6AD01-1346-E626-EC43-7B89B3D6222E}"/>
              </a:ext>
            </a:extLst>
          </p:cNvPr>
          <p:cNvSpPr txBox="1"/>
          <p:nvPr/>
        </p:nvSpPr>
        <p:spPr>
          <a:xfrm>
            <a:off x="230293" y="2966098"/>
            <a:ext cx="2022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Four Corners Redevelopment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Cochituate</a:t>
            </a:r>
            <a:r>
              <a:rPr lang="en-US" sz="800" dirty="0"/>
              <a:t> </a:t>
            </a:r>
            <a:r>
              <a:rPr lang="en-US" sz="800" dirty="0" err="1"/>
              <a:t>Aquaduct</a:t>
            </a:r>
            <a:r>
              <a:rPr lang="en-US" sz="800" dirty="0"/>
              <a:t>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Upper Falls Greenway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830D16-0644-9C69-90CA-EC4648CE0054}"/>
              </a:ext>
            </a:extLst>
          </p:cNvPr>
          <p:cNvCxnSpPr>
            <a:cxnSpLocks/>
          </p:cNvCxnSpPr>
          <p:nvPr/>
        </p:nvCxnSpPr>
        <p:spPr>
          <a:xfrm>
            <a:off x="304800" y="2951416"/>
            <a:ext cx="2667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090976D2-957C-0F19-97F5-D4CE8ECB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668" y="956657"/>
            <a:ext cx="2744564" cy="2834293"/>
          </a:xfrm>
        </p:spPr>
        <p:txBody>
          <a:bodyPr/>
          <a:lstStyle/>
          <a:p>
            <a:r>
              <a:rPr lang="en-US" sz="1500" dirty="0"/>
              <a:t>Municipal Facilities/Properties</a:t>
            </a:r>
          </a:p>
          <a:p>
            <a:pPr lvl="1"/>
            <a:r>
              <a:rPr lang="en-US" sz="1400" dirty="0"/>
              <a:t>School Projects</a:t>
            </a:r>
          </a:p>
          <a:p>
            <a:r>
              <a:rPr lang="en-US" sz="1500" dirty="0"/>
              <a:t>High Benefit to Cost</a:t>
            </a:r>
          </a:p>
          <a:p>
            <a:r>
              <a:rPr lang="en-US" sz="1500" dirty="0"/>
              <a:t>Anticipated and Upcoming Facility Improvements</a:t>
            </a:r>
          </a:p>
          <a:p>
            <a:r>
              <a:rPr lang="en-US" sz="1500" dirty="0"/>
              <a:t>Streetscape Improvements</a:t>
            </a:r>
          </a:p>
          <a:p>
            <a:r>
              <a:rPr lang="en-US" sz="1500" dirty="0"/>
              <a:t>Alignment with Community Needs and Vision</a:t>
            </a:r>
            <a:endParaRPr lang="en-US" sz="1200" dirty="0"/>
          </a:p>
          <a:p>
            <a:pPr lvl="1"/>
            <a:r>
              <a:rPr lang="en-US" sz="1400" dirty="0"/>
              <a:t>Village Enhancement Projects</a:t>
            </a:r>
          </a:p>
          <a:p>
            <a:pPr lvl="1"/>
            <a:endParaRPr lang="en-US" sz="1400" dirty="0"/>
          </a:p>
          <a:p>
            <a:pPr marL="0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EC6EBDB-365E-C577-2E3F-83E1EC0D62FF}"/>
              </a:ext>
            </a:extLst>
          </p:cNvPr>
          <p:cNvSpPr/>
          <p:nvPr/>
        </p:nvSpPr>
        <p:spPr>
          <a:xfrm>
            <a:off x="231089" y="1734427"/>
            <a:ext cx="1826311" cy="51216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731C5D-DA40-4FCD-98CA-F440B7B7786A}"/>
              </a:ext>
            </a:extLst>
          </p:cNvPr>
          <p:cNvSpPr txBox="1"/>
          <p:nvPr/>
        </p:nvSpPr>
        <p:spPr>
          <a:xfrm>
            <a:off x="228600" y="1680973"/>
            <a:ext cx="251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Washington Street Vision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Newton Business Development Corridor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California Street Redevelopment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Climate Adaption Improvements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732CE-8079-4153-75AA-87536B85C7E3}"/>
              </a:ext>
            </a:extLst>
          </p:cNvPr>
          <p:cNvSpPr txBox="1"/>
          <p:nvPr/>
        </p:nvSpPr>
        <p:spPr>
          <a:xfrm>
            <a:off x="5483735" y="4248150"/>
            <a:ext cx="2136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85800"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130000"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Public/Private Partnerships?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8303CC-2098-4AE1-BB7A-BA39EF48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DB7B-5051-1015-64D7-2D5061CB6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Municipal Separate Storm Sewer (MS4) General Permit reissued by EPA in 2016 and became effective </a:t>
            </a:r>
            <a:r>
              <a:rPr lang="en-US" sz="2000" b="1" dirty="0"/>
              <a:t>July 1, 2018</a:t>
            </a:r>
          </a:p>
          <a:p>
            <a:r>
              <a:rPr lang="en-US" sz="2000" dirty="0"/>
              <a:t>This federal Clean Water Act permit requires multi-faceted municipal implementation – Utilities, Planning, Operations, Engineering, GIS-Information Technology, Communications – </a:t>
            </a:r>
            <a:r>
              <a:rPr lang="en-US" sz="2000" b="1" dirty="0"/>
              <a:t>It Takes a Community! </a:t>
            </a:r>
          </a:p>
          <a:p>
            <a:r>
              <a:rPr lang="en-US" sz="2000" b="1" dirty="0"/>
              <a:t>Requirements are</a:t>
            </a:r>
            <a:r>
              <a:rPr lang="en-US" sz="2000" dirty="0"/>
              <a:t> </a:t>
            </a:r>
            <a:r>
              <a:rPr lang="en-US" sz="2000" b="1" dirty="0"/>
              <a:t>very challenging </a:t>
            </a:r>
            <a:r>
              <a:rPr lang="en-US" sz="2000" dirty="0"/>
              <a:t>and we need everyone to understand the implications and needs.</a:t>
            </a:r>
          </a:p>
          <a:p>
            <a:endParaRPr lang="en-US" sz="20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2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2E37-D4B6-CFA8-17B8-35BB0103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Does Comprehensive Stormwater Retrofitting look like in a Newton watershed? </a:t>
            </a:r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77AED49-69D6-E491-51F3-496494C25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t="12304" r="4216" b="179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24EAD79-67A3-6172-FD02-F7C462166607}"/>
              </a:ext>
            </a:extLst>
          </p:cNvPr>
          <p:cNvGrpSpPr/>
          <p:nvPr/>
        </p:nvGrpSpPr>
        <p:grpSpPr>
          <a:xfrm>
            <a:off x="5800911" y="3646801"/>
            <a:ext cx="3038289" cy="643581"/>
            <a:chOff x="5800911" y="3646801"/>
            <a:chExt cx="3038289" cy="64358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7271FDF-5359-F3EA-5925-EE3AD61B85B4}"/>
                </a:ext>
              </a:extLst>
            </p:cNvPr>
            <p:cNvSpPr/>
            <p:nvPr/>
          </p:nvSpPr>
          <p:spPr>
            <a:xfrm>
              <a:off x="6553199" y="3646801"/>
              <a:ext cx="2286001" cy="6435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DA7B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A7B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Urban Pond Restoration and Park Improvements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5ED9CE-C6F0-2BB7-0446-1B18488E5075}"/>
                </a:ext>
              </a:extLst>
            </p:cNvPr>
            <p:cNvSpPr/>
            <p:nvPr/>
          </p:nvSpPr>
          <p:spPr>
            <a:xfrm>
              <a:off x="5800911" y="3892392"/>
              <a:ext cx="152400" cy="152400"/>
            </a:xfrm>
            <a:prstGeom prst="ellipse">
              <a:avLst/>
            </a:prstGeom>
            <a:solidFill>
              <a:srgbClr val="DA7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2A6DC1-6C58-999D-B3F0-D66B565B92DA}"/>
                </a:ext>
              </a:extLst>
            </p:cNvPr>
            <p:cNvCxnSpPr>
              <a:cxnSpLocks/>
            </p:cNvCxnSpPr>
            <p:nvPr/>
          </p:nvCxnSpPr>
          <p:spPr>
            <a:xfrm>
              <a:off x="5896533" y="3968592"/>
              <a:ext cx="653551" cy="0"/>
            </a:xfrm>
            <a:prstGeom prst="line">
              <a:avLst/>
            </a:prstGeom>
            <a:ln w="19050">
              <a:solidFill>
                <a:srgbClr val="DA7B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8FE301-DE6E-D690-1544-E039C712E350}"/>
              </a:ext>
            </a:extLst>
          </p:cNvPr>
          <p:cNvGrpSpPr/>
          <p:nvPr/>
        </p:nvGrpSpPr>
        <p:grpSpPr>
          <a:xfrm>
            <a:off x="5181600" y="1141963"/>
            <a:ext cx="3038289" cy="643581"/>
            <a:chOff x="5051738" y="1353708"/>
            <a:chExt cx="3038289" cy="64358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1B9223E-8967-9E0D-0E70-E77D47EFE1CC}"/>
                </a:ext>
              </a:extLst>
            </p:cNvPr>
            <p:cNvSpPr/>
            <p:nvPr/>
          </p:nvSpPr>
          <p:spPr>
            <a:xfrm>
              <a:off x="5804026" y="1353708"/>
              <a:ext cx="2286001" cy="6435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DA7B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A7B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University Green Infrastructure Collaboration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50FF3B7-4F22-CEDB-5D08-2F14AABFED95}"/>
                </a:ext>
              </a:extLst>
            </p:cNvPr>
            <p:cNvSpPr/>
            <p:nvPr/>
          </p:nvSpPr>
          <p:spPr>
            <a:xfrm>
              <a:off x="5051738" y="1599299"/>
              <a:ext cx="152400" cy="152400"/>
            </a:xfrm>
            <a:prstGeom prst="ellipse">
              <a:avLst/>
            </a:prstGeom>
            <a:solidFill>
              <a:srgbClr val="DA7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6D2B150-B7FC-ECDC-E954-42CFB49CA96F}"/>
                </a:ext>
              </a:extLst>
            </p:cNvPr>
            <p:cNvCxnSpPr>
              <a:cxnSpLocks/>
            </p:cNvCxnSpPr>
            <p:nvPr/>
          </p:nvCxnSpPr>
          <p:spPr>
            <a:xfrm>
              <a:off x="5147360" y="1675499"/>
              <a:ext cx="653551" cy="0"/>
            </a:xfrm>
            <a:prstGeom prst="line">
              <a:avLst/>
            </a:prstGeom>
            <a:ln w="19050">
              <a:solidFill>
                <a:srgbClr val="DA7B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B08BBD-E387-E562-5090-A1AD17D1B8FD}"/>
              </a:ext>
            </a:extLst>
          </p:cNvPr>
          <p:cNvGrpSpPr/>
          <p:nvPr/>
        </p:nvGrpSpPr>
        <p:grpSpPr>
          <a:xfrm>
            <a:off x="2575777" y="3443208"/>
            <a:ext cx="2286001" cy="1392753"/>
            <a:chOff x="2575777" y="3443208"/>
            <a:chExt cx="2286001" cy="139275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1BE07E3-A71B-76CC-DD9D-A719C69D1DCD}"/>
                </a:ext>
              </a:extLst>
            </p:cNvPr>
            <p:cNvSpPr/>
            <p:nvPr/>
          </p:nvSpPr>
          <p:spPr>
            <a:xfrm>
              <a:off x="2575777" y="4192380"/>
              <a:ext cx="2286001" cy="6435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DA7B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A7B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Park and Ballfield Nutrient Best Management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778CF5E-E434-AC2D-D01D-0268E7523AF1}"/>
                </a:ext>
              </a:extLst>
            </p:cNvPr>
            <p:cNvGrpSpPr/>
            <p:nvPr/>
          </p:nvGrpSpPr>
          <p:grpSpPr>
            <a:xfrm rot="5400000">
              <a:off x="3344190" y="3741595"/>
              <a:ext cx="749173" cy="152400"/>
              <a:chOff x="5953311" y="4044792"/>
              <a:chExt cx="749173" cy="1524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DE687B5-3CFD-309A-C3D7-B380A12767BB}"/>
                  </a:ext>
                </a:extLst>
              </p:cNvPr>
              <p:cNvSpPr/>
              <p:nvPr/>
            </p:nvSpPr>
            <p:spPr>
              <a:xfrm>
                <a:off x="5953311" y="4044792"/>
                <a:ext cx="152400" cy="152400"/>
              </a:xfrm>
              <a:prstGeom prst="ellipse">
                <a:avLst/>
              </a:prstGeom>
              <a:solidFill>
                <a:srgbClr val="DA7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3DFA0F0-C135-B2E0-0CD1-24E75007E7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8933" y="4120992"/>
                <a:ext cx="653551" cy="0"/>
              </a:xfrm>
              <a:prstGeom prst="line">
                <a:avLst/>
              </a:prstGeom>
              <a:ln w="19050">
                <a:solidFill>
                  <a:srgbClr val="DA7B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4AC2C7-131C-4BBE-DC20-A858689153FF}"/>
              </a:ext>
            </a:extLst>
          </p:cNvPr>
          <p:cNvGrpSpPr/>
          <p:nvPr/>
        </p:nvGrpSpPr>
        <p:grpSpPr>
          <a:xfrm>
            <a:off x="255529" y="2386251"/>
            <a:ext cx="2532705" cy="1209358"/>
            <a:chOff x="255529" y="2386251"/>
            <a:chExt cx="2532705" cy="120935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2471309-0CFB-51C5-70AC-2E7402B37922}"/>
                </a:ext>
              </a:extLst>
            </p:cNvPr>
            <p:cNvSpPr/>
            <p:nvPr/>
          </p:nvSpPr>
          <p:spPr>
            <a:xfrm>
              <a:off x="255529" y="2831783"/>
              <a:ext cx="2532705" cy="76382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DA7B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A7B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 School Raingarden Demonstration and Educational Programming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CBD83A-0C3B-E246-875E-C5F418CE6692}"/>
                </a:ext>
              </a:extLst>
            </p:cNvPr>
            <p:cNvSpPr/>
            <p:nvPr/>
          </p:nvSpPr>
          <p:spPr>
            <a:xfrm rot="5400000">
              <a:off x="1821312" y="2386251"/>
              <a:ext cx="152400" cy="152400"/>
            </a:xfrm>
            <a:prstGeom prst="ellipse">
              <a:avLst/>
            </a:prstGeom>
            <a:solidFill>
              <a:srgbClr val="DA7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D47BC44-A6D0-004C-9FA3-11C5FAC91D17}"/>
                </a:ext>
              </a:extLst>
            </p:cNvPr>
            <p:cNvCxnSpPr>
              <a:cxnSpLocks/>
            </p:cNvCxnSpPr>
            <p:nvPr/>
          </p:nvCxnSpPr>
          <p:spPr>
            <a:xfrm>
              <a:off x="1897512" y="2495552"/>
              <a:ext cx="0" cy="336231"/>
            </a:xfrm>
            <a:prstGeom prst="line">
              <a:avLst/>
            </a:prstGeom>
            <a:ln w="19050">
              <a:solidFill>
                <a:srgbClr val="DA7B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904B29-CBAB-FEF7-F6E9-C744836D95BB}"/>
              </a:ext>
            </a:extLst>
          </p:cNvPr>
          <p:cNvGrpSpPr/>
          <p:nvPr/>
        </p:nvGrpSpPr>
        <p:grpSpPr>
          <a:xfrm>
            <a:off x="255529" y="385862"/>
            <a:ext cx="2731533" cy="643581"/>
            <a:chOff x="255529" y="385862"/>
            <a:chExt cx="2731533" cy="64358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595C34-705F-E971-8CAF-AB0BFBF6ADA3}"/>
                </a:ext>
              </a:extLst>
            </p:cNvPr>
            <p:cNvSpPr/>
            <p:nvPr/>
          </p:nvSpPr>
          <p:spPr>
            <a:xfrm>
              <a:off x="255529" y="385862"/>
              <a:ext cx="2286001" cy="64358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rgbClr val="DA7B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DA7B4D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Residential Raingarden Community Programs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7800996-0D4D-840A-5FDB-3AA285D32E35}"/>
                </a:ext>
              </a:extLst>
            </p:cNvPr>
            <p:cNvGrpSpPr/>
            <p:nvPr/>
          </p:nvGrpSpPr>
          <p:grpSpPr>
            <a:xfrm rot="5400000">
              <a:off x="2688096" y="484886"/>
              <a:ext cx="152400" cy="445532"/>
              <a:chOff x="1973712" y="2538651"/>
              <a:chExt cx="152400" cy="44553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39492E4-6958-A78C-E4B7-27BADCE57842}"/>
                  </a:ext>
                </a:extLst>
              </p:cNvPr>
              <p:cNvSpPr/>
              <p:nvPr/>
            </p:nvSpPr>
            <p:spPr>
              <a:xfrm rot="5400000">
                <a:off x="1973712" y="2538651"/>
                <a:ext cx="152400" cy="152400"/>
              </a:xfrm>
              <a:prstGeom prst="ellipse">
                <a:avLst/>
              </a:prstGeom>
              <a:solidFill>
                <a:srgbClr val="DA7B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C78F63D-4F02-D36E-7354-F1F481945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49912" y="2647952"/>
                <a:ext cx="0" cy="336231"/>
              </a:xfrm>
              <a:prstGeom prst="line">
                <a:avLst/>
              </a:prstGeom>
              <a:ln w="19050">
                <a:solidFill>
                  <a:srgbClr val="DA7B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30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8323EB7D-7232-20D3-956E-96BD1EE06DA5}"/>
              </a:ext>
            </a:extLst>
          </p:cNvPr>
          <p:cNvSpPr/>
          <p:nvPr/>
        </p:nvSpPr>
        <p:spPr>
          <a:xfrm>
            <a:off x="3041234" y="1652400"/>
            <a:ext cx="2526723" cy="25267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75F2B9-C50E-5334-FA9D-32371A98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Holistic Urban Clean Water Strategy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DAACA4C-AD10-2A8B-8C12-D7E86A3B3058}"/>
              </a:ext>
            </a:extLst>
          </p:cNvPr>
          <p:cNvSpPr/>
          <p:nvPr/>
        </p:nvSpPr>
        <p:spPr>
          <a:xfrm>
            <a:off x="3771195" y="1047750"/>
            <a:ext cx="1066800" cy="1066800"/>
          </a:xfrm>
          <a:prstGeom prst="ellipse">
            <a:avLst/>
          </a:prstGeom>
          <a:solidFill>
            <a:srgbClr val="002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B314BD-737B-4DF7-7AA5-6D9C7BE8E13C}"/>
              </a:ext>
            </a:extLst>
          </p:cNvPr>
          <p:cNvSpPr/>
          <p:nvPr/>
        </p:nvSpPr>
        <p:spPr>
          <a:xfrm>
            <a:off x="5099284" y="2114550"/>
            <a:ext cx="1066800" cy="1066800"/>
          </a:xfrm>
          <a:prstGeom prst="ellipse">
            <a:avLst/>
          </a:prstGeom>
          <a:solidFill>
            <a:srgbClr val="008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F12F23-4564-F3D2-DE57-8335DDE235A8}"/>
              </a:ext>
            </a:extLst>
          </p:cNvPr>
          <p:cNvSpPr/>
          <p:nvPr/>
        </p:nvSpPr>
        <p:spPr>
          <a:xfrm>
            <a:off x="2387474" y="2168401"/>
            <a:ext cx="1066800" cy="1066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635FAC-8130-3D3C-410C-E73C7EE62451}"/>
              </a:ext>
            </a:extLst>
          </p:cNvPr>
          <p:cNvGrpSpPr/>
          <p:nvPr/>
        </p:nvGrpSpPr>
        <p:grpSpPr>
          <a:xfrm>
            <a:off x="2955942" y="3602428"/>
            <a:ext cx="2697307" cy="1066800"/>
            <a:chOff x="3322493" y="3526228"/>
            <a:chExt cx="2697307" cy="10668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CE00E5-C31E-B250-7158-ABF6D232A01E}"/>
                </a:ext>
              </a:extLst>
            </p:cNvPr>
            <p:cNvSpPr/>
            <p:nvPr/>
          </p:nvSpPr>
          <p:spPr>
            <a:xfrm>
              <a:off x="4953000" y="3526228"/>
              <a:ext cx="1066800" cy="1066800"/>
            </a:xfrm>
            <a:prstGeom prst="ellipse">
              <a:avLst/>
            </a:prstGeom>
            <a:solidFill>
              <a:srgbClr val="DA7B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DA7FB4C-BAF5-48A5-492D-DE6E794E1722}"/>
                </a:ext>
              </a:extLst>
            </p:cNvPr>
            <p:cNvSpPr/>
            <p:nvPr/>
          </p:nvSpPr>
          <p:spPr>
            <a:xfrm>
              <a:off x="3322493" y="3526228"/>
              <a:ext cx="1066800" cy="1066800"/>
            </a:xfrm>
            <a:prstGeom prst="ellipse">
              <a:avLst/>
            </a:prstGeom>
            <a:solidFill>
              <a:srgbClr val="006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BA4757A-1D8C-B426-110F-F376D1FA0026}"/>
              </a:ext>
            </a:extLst>
          </p:cNvPr>
          <p:cNvSpPr txBox="1"/>
          <p:nvPr/>
        </p:nvSpPr>
        <p:spPr>
          <a:xfrm>
            <a:off x="2818695" y="2114550"/>
            <a:ext cx="297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Clean Water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Equity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Resiliency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Environmental</a:t>
            </a:r>
            <a:b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Stewardship</a:t>
            </a:r>
          </a:p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Cost-Saving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ED6F6A-F09B-BBFD-2E9B-61FE48AB68D4}"/>
              </a:ext>
            </a:extLst>
          </p:cNvPr>
          <p:cNvSpPr txBox="1"/>
          <p:nvPr/>
        </p:nvSpPr>
        <p:spPr>
          <a:xfrm>
            <a:off x="5190420" y="874899"/>
            <a:ext cx="3633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of Issues and Opportunities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Goal Setting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Participatory Community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Revitalization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Development Target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and Vetting of Pipeline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Weaving in of Other Business Expertise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Aligning Stormwater Infrastructure Needs to Vision</a:t>
            </a:r>
            <a:endParaRPr lang="en-US" sz="9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BACF78-388B-1F30-3C0B-AA6F35002AEF}"/>
              </a:ext>
            </a:extLst>
          </p:cNvPr>
          <p:cNvSpPr txBox="1"/>
          <p:nvPr/>
        </p:nvSpPr>
        <p:spPr>
          <a:xfrm>
            <a:off x="3594982" y="1398694"/>
            <a:ext cx="1419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VISIONING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BD7E0F-232F-DE52-C787-86A1F66EB332}"/>
              </a:ext>
            </a:extLst>
          </p:cNvPr>
          <p:cNvSpPr txBox="1"/>
          <p:nvPr/>
        </p:nvSpPr>
        <p:spPr>
          <a:xfrm>
            <a:off x="5152539" y="2376160"/>
            <a:ext cx="99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PLACE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MAKING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7CC5B6-F244-90C3-BB4F-F99C5FF9B198}"/>
              </a:ext>
            </a:extLst>
          </p:cNvPr>
          <p:cNvSpPr txBox="1"/>
          <p:nvPr/>
        </p:nvSpPr>
        <p:spPr>
          <a:xfrm>
            <a:off x="4612426" y="3976844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01FBA8-5402-E8F2-9C92-21072FE1880C}"/>
              </a:ext>
            </a:extLst>
          </p:cNvPr>
          <p:cNvSpPr txBox="1"/>
          <p:nvPr/>
        </p:nvSpPr>
        <p:spPr>
          <a:xfrm>
            <a:off x="2965902" y="386441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POLICY ALIGNMENT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DE424A-0408-E55D-C067-48185B40B871}"/>
              </a:ext>
            </a:extLst>
          </p:cNvPr>
          <p:cNvSpPr txBox="1"/>
          <p:nvPr/>
        </p:nvSpPr>
        <p:spPr>
          <a:xfrm>
            <a:off x="2096769" y="2433228"/>
            <a:ext cx="1636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FUNDING &amp; </a:t>
            </a:r>
            <a:r>
              <a:rPr lang="en-US" sz="1200" b="1" spc="-100" dirty="0">
                <a:solidFill>
                  <a:schemeClr val="bg1"/>
                </a:solidFill>
              </a:rPr>
              <a:t>IMPLEMENTATION</a:t>
            </a:r>
            <a:endParaRPr lang="en-US" sz="1400" b="1" spc="-1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387BA9-F1E3-B3B8-5E42-2707C5A44DE5}"/>
              </a:ext>
            </a:extLst>
          </p:cNvPr>
          <p:cNvSpPr txBox="1"/>
          <p:nvPr/>
        </p:nvSpPr>
        <p:spPr>
          <a:xfrm>
            <a:off x="6189083" y="2075228"/>
            <a:ext cx="2300293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Daylighting Waterways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Parks and Signature Open Spaces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Urban Pond Renewal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 of Green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Infrastructure/Resiliency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Character/Brand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Highest and Best Use Partnerships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5AAD69-F9BD-443E-2F3B-ABD94DB7BE0B}"/>
              </a:ext>
            </a:extLst>
          </p:cNvPr>
          <p:cNvSpPr txBox="1"/>
          <p:nvPr/>
        </p:nvSpPr>
        <p:spPr>
          <a:xfrm>
            <a:off x="5713862" y="3453378"/>
            <a:ext cx="25656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Highest and Best Use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Impact Development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 and Maintenance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Pollution Prevention and Source Control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Innovative Ideas and Regulatory Advocacy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Partnering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 Development Scenarios (Public or Private)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Hydraulics, Hydrology, Water Quality Modeling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Cost-Benefit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Roadmap to Implementation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B4A2A2-4E15-8C2F-5A84-6DA8F7BBAFEB}"/>
              </a:ext>
            </a:extLst>
          </p:cNvPr>
          <p:cNvSpPr txBox="1"/>
          <p:nvPr/>
        </p:nvSpPr>
        <p:spPr>
          <a:xfrm>
            <a:off x="357619" y="1978536"/>
            <a:ext cx="23591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Identification and Grant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Incentive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District/Tax Based Financing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Public-Private Partnerships and Partner Identification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Bid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Contractor Procurement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Construction 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Resident Project Representation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 and Maintenance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71B434-5F7F-374A-6D48-859C7B113059}"/>
              </a:ext>
            </a:extLst>
          </p:cNvPr>
          <p:cNvSpPr txBox="1"/>
          <p:nvPr/>
        </p:nvSpPr>
        <p:spPr>
          <a:xfrm>
            <a:off x="345931" y="3632825"/>
            <a:ext cx="271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Auditing- Are we set up to succeed?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Streamlining of processes to encourage (re)investment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Zoning and Land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Political Navigation and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Sustainability/ Resiliency Goals &amp; Recommendations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2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1358D3-CCB8-CD31-D09C-7C51FB62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41A401-2169-6BC1-6CE3-A3804E3BC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Excellent progress on most stormwater permit obligations!</a:t>
            </a:r>
          </a:p>
          <a:p>
            <a:r>
              <a:rPr lang="en-US" b="1" u="sng" dirty="0"/>
              <a:t>PCP Phase 1 Completion June 2023</a:t>
            </a:r>
          </a:p>
          <a:p>
            <a:r>
              <a:rPr lang="en-US" b="1" dirty="0"/>
              <a:t>Continued financial support for operations, program and capital investment</a:t>
            </a:r>
          </a:p>
          <a:p>
            <a:r>
              <a:rPr lang="en-US" b="1" dirty="0"/>
              <a:t>Integration of community economic and community development vision with clean water programs </a:t>
            </a:r>
            <a:r>
              <a:rPr lang="en-US" dirty="0"/>
              <a:t>will reduce costs and accelerate progress on Clean Charles Initiatives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3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01715" y="3618696"/>
            <a:ext cx="617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Newton’s Municipal Stormwater (MS4) Permit Program Updates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01715" y="4569366"/>
            <a:ext cx="62289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C6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Presentation to Public Facilities Committee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4A91B4A2-BA04-4F56-8748-9F0CF3ABA8F8}"/>
              </a:ext>
            </a:extLst>
          </p:cNvPr>
          <p:cNvSpPr txBox="1"/>
          <p:nvPr/>
        </p:nvSpPr>
        <p:spPr>
          <a:xfrm>
            <a:off x="6476999" y="174024"/>
            <a:ext cx="2743201" cy="2099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Questions / Discussion</a:t>
            </a:r>
          </a:p>
          <a:p>
            <a:pPr>
              <a:defRPr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  <a:endParaRPr lang="en-US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US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DCC45-F64E-47F1-9D10-1EE4E66B5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50" y="3737034"/>
            <a:ext cx="2629111" cy="1037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63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ta.openasset.com/eaaa8bbf/f6c52b107715d4f06877dedb995b2ff1/R_150811_N19_jpg/R_150811_N19_powerpoint.jpg">
            <a:extLst>
              <a:ext uri="{FF2B5EF4-FFF2-40B4-BE49-F238E27FC236}">
                <a16:creationId xmlns:a16="http://schemas.microsoft.com/office/drawing/2014/main" id="{C13314F8-B46D-4CE2-8619-075BBED62F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3"/>
          <a:stretch/>
        </p:blipFill>
        <p:spPr bwMode="auto">
          <a:xfrm>
            <a:off x="7094421" y="980536"/>
            <a:ext cx="1959095" cy="1982454"/>
          </a:xfrm>
          <a:prstGeom prst="ellipse">
            <a:avLst/>
          </a:prstGeom>
          <a:ln w="3175" cap="rnd"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F65767-2B79-4B4E-9AAE-89775EE9F9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3" t="-1" r="15750" b="19329"/>
          <a:stretch/>
        </p:blipFill>
        <p:spPr>
          <a:xfrm>
            <a:off x="5791200" y="2813841"/>
            <a:ext cx="1959095" cy="1958850"/>
          </a:xfrm>
          <a:prstGeom prst="ellipse">
            <a:avLst/>
          </a:prstGeom>
          <a:ln w="3175" cap="rnd"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F7035DC-11B3-19B5-020A-723BCF6A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Nationwide Stormwater Permitting Programs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066EB8-B0A0-CB85-07D5-C831CA64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Construction General Permit (CGP): </a:t>
            </a:r>
            <a:br>
              <a:rPr lang="en-US" dirty="0"/>
            </a:br>
            <a:r>
              <a:rPr lang="en-US" dirty="0"/>
              <a:t>Runoff from &gt;1 acre soil disturbance</a:t>
            </a:r>
          </a:p>
          <a:p>
            <a:r>
              <a:rPr lang="en-US" dirty="0"/>
              <a:t>Industrial Multi-Sector General Permit (MSGP):</a:t>
            </a:r>
            <a:br>
              <a:rPr lang="en-US" dirty="0"/>
            </a:br>
            <a:r>
              <a:rPr lang="en-US" dirty="0"/>
              <a:t>Runoff from Industrial Facility per SIC Code</a:t>
            </a:r>
          </a:p>
          <a:p>
            <a:r>
              <a:rPr lang="en-US" b="1" dirty="0">
                <a:solidFill>
                  <a:srgbClr val="DA7B4D"/>
                </a:solidFill>
              </a:rPr>
              <a:t>Municipal MS4 General Permit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6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7BBF3-98AE-FC37-E121-0B3FE5C15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</a:t>
            </a:r>
            <a:r>
              <a:rPr lang="en-US" b="1" dirty="0">
                <a:solidFill>
                  <a:srgbClr val="DA7B4D"/>
                </a:solidFill>
              </a:rPr>
              <a:t>M</a:t>
            </a:r>
            <a:r>
              <a:rPr lang="en-US" b="1" dirty="0"/>
              <a:t>unicipal </a:t>
            </a:r>
            <a:r>
              <a:rPr lang="en-US" b="1" dirty="0">
                <a:solidFill>
                  <a:srgbClr val="DA7B4D"/>
                </a:solidFill>
              </a:rPr>
              <a:t>S</a:t>
            </a:r>
            <a:r>
              <a:rPr lang="en-US" b="1" dirty="0"/>
              <a:t>eparate </a:t>
            </a:r>
            <a:r>
              <a:rPr lang="en-US" b="1" dirty="0">
                <a:solidFill>
                  <a:srgbClr val="DA7B4D"/>
                </a:solidFill>
              </a:rPr>
              <a:t>S</a:t>
            </a:r>
            <a:r>
              <a:rPr lang="en-US" b="1" dirty="0"/>
              <a:t>torm </a:t>
            </a:r>
            <a:r>
              <a:rPr lang="en-US" b="1" dirty="0">
                <a:solidFill>
                  <a:srgbClr val="DA7B4D"/>
                </a:solidFill>
              </a:rPr>
              <a:t>S</a:t>
            </a:r>
            <a:r>
              <a:rPr lang="en-US" b="1" dirty="0"/>
              <a:t>ewer </a:t>
            </a:r>
            <a:r>
              <a:rPr lang="en-US" b="1" dirty="0">
                <a:solidFill>
                  <a:srgbClr val="DA7B4D"/>
                </a:solidFill>
              </a:rPr>
              <a:t>S</a:t>
            </a:r>
            <a:r>
              <a:rPr lang="en-US" b="1" dirty="0"/>
              <a:t>ystem is:</a:t>
            </a:r>
          </a:p>
          <a:p>
            <a:r>
              <a:rPr lang="en-US" dirty="0"/>
              <a:t>A conveyance or system of conveyances owned by a state, city, town, or other public entity that discharges to waters of the U.S and is:</a:t>
            </a:r>
          </a:p>
          <a:p>
            <a:pPr lvl="1"/>
            <a:r>
              <a:rPr lang="en-US" dirty="0"/>
              <a:t>Designed or used for collecting or </a:t>
            </a:r>
            <a:br>
              <a:rPr lang="en-US" dirty="0"/>
            </a:br>
            <a:r>
              <a:rPr lang="en-US" dirty="0"/>
              <a:t>conveying stormwater	</a:t>
            </a:r>
          </a:p>
          <a:p>
            <a:pPr lvl="1"/>
            <a:r>
              <a:rPr lang="en-US" dirty="0"/>
              <a:t>Not a combined sewer</a:t>
            </a:r>
          </a:p>
          <a:p>
            <a:pPr lvl="1"/>
            <a:r>
              <a:rPr lang="en-US" dirty="0"/>
              <a:t>Not part of a publicly-owned </a:t>
            </a:r>
            <a:br>
              <a:rPr lang="en-US" dirty="0"/>
            </a:br>
            <a:r>
              <a:rPr lang="en-US" dirty="0"/>
              <a:t>treatment works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1CF7F-469E-44DD-9985-3DC92184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MS4?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9AC86-AB0B-40E5-92FE-8A3AB8080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"/>
          <a:stretch/>
        </p:blipFill>
        <p:spPr>
          <a:xfrm>
            <a:off x="5431555" y="2266950"/>
            <a:ext cx="3609974" cy="230574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3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6F4F-40BD-4BA5-B011-1394D41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MS4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6111F2-A767-8477-AC48-A543C33B1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Drainage System Facts: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320 miles of stormwater drainage pipe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12,750 catch basins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5,852 of Manholes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2 pump stations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183 exterior outfalls/interconnections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201 Interior outfalls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14 miles of streams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Ditches and Swales as well…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90F96C-6846-47FD-8D05-D8FE91E0D4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0"/>
          <a:stretch/>
        </p:blipFill>
        <p:spPr>
          <a:xfrm>
            <a:off x="6086866" y="1123950"/>
            <a:ext cx="2891999" cy="28956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1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5B66-3FE0-4431-A74F-BA961D33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the MS4 General Permit?</a:t>
            </a:r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1A9FF39-2B9B-4859-A957-7DAE0C257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" t="2046" r="2171" b="2104"/>
          <a:stretch/>
        </p:blipFill>
        <p:spPr>
          <a:xfrm>
            <a:off x="5486400" y="1009256"/>
            <a:ext cx="3429001" cy="26245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A277877-DF4B-4306-B058-40768E4B8BC2}"/>
              </a:ext>
            </a:extLst>
          </p:cNvPr>
          <p:cNvSpPr txBox="1">
            <a:spLocks/>
          </p:cNvSpPr>
          <p:nvPr/>
        </p:nvSpPr>
        <p:spPr>
          <a:xfrm>
            <a:off x="5486399" y="3631964"/>
            <a:ext cx="3429001" cy="748904"/>
          </a:xfrm>
          <a:prstGeom prst="rect">
            <a:avLst/>
          </a:prstGeom>
          <a:solidFill>
            <a:srgbClr val="002C6C"/>
          </a:solidFill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A7B4D"/>
                </a:solidFill>
              </a:rPr>
              <a:t>EPA administers NPDES permits in Massachusetts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D884B-29C4-A9EB-6C4E-FD37B749F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12895"/>
            <a:ext cx="5334000" cy="366008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Clean Water Act requires EPA to regulate</a:t>
            </a:r>
            <a:br>
              <a:rPr lang="en-US" sz="1800" dirty="0"/>
            </a:br>
            <a:r>
              <a:rPr lang="en-US" sz="1800" dirty="0"/>
              <a:t>any discharges from the MS4 based on</a:t>
            </a:r>
            <a:br>
              <a:rPr lang="en-US" sz="1800" dirty="0"/>
            </a:br>
            <a:r>
              <a:rPr lang="en-US" sz="1800" dirty="0"/>
              <a:t>1987 Amendments to the Act</a:t>
            </a:r>
            <a:endParaRPr lang="en-US" sz="1400" dirty="0"/>
          </a:p>
          <a:p>
            <a:r>
              <a:rPr lang="en-US" sz="1400" dirty="0"/>
              <a:t>The MS4 general permit is based on</a:t>
            </a:r>
            <a:br>
              <a:rPr lang="en-US" sz="1400" dirty="0"/>
            </a:br>
            <a:r>
              <a:rPr lang="en-US" sz="1400" dirty="0"/>
              <a:t>development density and population</a:t>
            </a:r>
          </a:p>
          <a:p>
            <a:r>
              <a:rPr lang="en-US" sz="1400" dirty="0"/>
              <a:t>~260 Municipalities Covered in MA</a:t>
            </a:r>
          </a:p>
          <a:p>
            <a:r>
              <a:rPr lang="en-US" sz="1400" dirty="0"/>
              <a:t>In most states, the state administers this permit</a:t>
            </a:r>
            <a:br>
              <a:rPr lang="en-US" sz="1400" dirty="0"/>
            </a:br>
            <a:r>
              <a:rPr lang="en-US" sz="1400" dirty="0"/>
              <a:t>– MA is EPA regulated</a:t>
            </a:r>
          </a:p>
          <a:p>
            <a:r>
              <a:rPr lang="en-US" sz="1400" dirty="0"/>
              <a:t>Every five years a new permit is drafted </a:t>
            </a:r>
            <a:br>
              <a:rPr lang="en-US" sz="1400" dirty="0"/>
            </a:br>
            <a:r>
              <a:rPr lang="en-US" sz="1400" dirty="0"/>
              <a:t>and issued (in theory)</a:t>
            </a:r>
          </a:p>
          <a:p>
            <a:r>
              <a:rPr lang="en-US" sz="1400" dirty="0"/>
              <a:t>Each permittee is required to develop </a:t>
            </a:r>
            <a:br>
              <a:rPr lang="en-US" sz="1400" dirty="0"/>
            </a:br>
            <a:r>
              <a:rPr lang="en-US" sz="1400" dirty="0"/>
              <a:t>a 5-Year Stormwater Management Plan</a:t>
            </a:r>
            <a:br>
              <a:rPr lang="en-US" sz="1400" dirty="0"/>
            </a:br>
            <a:r>
              <a:rPr lang="en-US" sz="1400" dirty="0"/>
              <a:t>consistent with the general permit</a:t>
            </a:r>
          </a:p>
          <a:p>
            <a:r>
              <a:rPr lang="en-US" sz="1400" dirty="0"/>
              <a:t>Currently in “Permit Year 5”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2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4F29A0F-7914-B6B2-9CFF-1ED79F3E7825}"/>
              </a:ext>
            </a:extLst>
          </p:cNvPr>
          <p:cNvCxnSpPr>
            <a:cxnSpLocks/>
          </p:cNvCxnSpPr>
          <p:nvPr/>
        </p:nvCxnSpPr>
        <p:spPr>
          <a:xfrm>
            <a:off x="2236006" y="3505341"/>
            <a:ext cx="4705231" cy="0"/>
          </a:xfrm>
          <a:prstGeom prst="line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3719D6-3ECD-0F79-DE77-64ED0C2BB321}"/>
              </a:ext>
            </a:extLst>
          </p:cNvPr>
          <p:cNvCxnSpPr>
            <a:cxnSpLocks/>
          </p:cNvCxnSpPr>
          <p:nvPr/>
        </p:nvCxnSpPr>
        <p:spPr>
          <a:xfrm>
            <a:off x="2271233" y="1921830"/>
            <a:ext cx="4705231" cy="0"/>
          </a:xfrm>
          <a:prstGeom prst="line">
            <a:avLst/>
          </a:prstGeom>
          <a:ln w="412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B420345-6B41-452A-BBB7-51A9298E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Municipal Stormwater Compliance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F2482-B92B-6C8E-A107-59F362827281}"/>
              </a:ext>
            </a:extLst>
          </p:cNvPr>
          <p:cNvSpPr txBox="1"/>
          <p:nvPr/>
        </p:nvSpPr>
        <p:spPr>
          <a:xfrm>
            <a:off x="1981200" y="945748"/>
            <a:ext cx="518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SzPct val="130000"/>
            </a:pPr>
            <a:r>
              <a:rPr lang="en-US" sz="2100" b="1" dirty="0">
                <a:solidFill>
                  <a:srgbClr val="DA7B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Six Primary Control Measures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B26C2D0-1A58-FBC1-A818-0FEB6A805FBA}"/>
              </a:ext>
            </a:extLst>
          </p:cNvPr>
          <p:cNvGrpSpPr/>
          <p:nvPr/>
        </p:nvGrpSpPr>
        <p:grpSpPr>
          <a:xfrm>
            <a:off x="1481323" y="1478423"/>
            <a:ext cx="886815" cy="886815"/>
            <a:chOff x="1420036" y="1504952"/>
            <a:chExt cx="1103907" cy="11039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EFD2139-876C-ACF8-6521-89A56E139D44}"/>
                </a:ext>
              </a:extLst>
            </p:cNvPr>
            <p:cNvSpPr/>
            <p:nvPr/>
          </p:nvSpPr>
          <p:spPr>
            <a:xfrm>
              <a:off x="1420036" y="1504952"/>
              <a:ext cx="1103907" cy="1103907"/>
            </a:xfrm>
            <a:prstGeom prst="ellipse">
              <a:avLst/>
            </a:prstGeom>
            <a:solidFill>
              <a:srgbClr val="008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Teacher outline">
              <a:extLst>
                <a:ext uri="{FF2B5EF4-FFF2-40B4-BE49-F238E27FC236}">
                  <a16:creationId xmlns:a16="http://schemas.microsoft.com/office/drawing/2014/main" id="{B4136069-65EF-EF07-459E-3B40B94DB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24000" y="1573675"/>
              <a:ext cx="901160" cy="90116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7C35D0-6D7E-CA8E-EBE6-CBD2D5BF4470}"/>
              </a:ext>
            </a:extLst>
          </p:cNvPr>
          <p:cNvGrpSpPr/>
          <p:nvPr/>
        </p:nvGrpSpPr>
        <p:grpSpPr>
          <a:xfrm>
            <a:off x="4145215" y="1478423"/>
            <a:ext cx="886815" cy="886815"/>
            <a:chOff x="3109690" y="1513396"/>
            <a:chExt cx="1103907" cy="110390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7CEF86A-C137-8E4A-142A-87FFA275452F}"/>
                </a:ext>
              </a:extLst>
            </p:cNvPr>
            <p:cNvSpPr/>
            <p:nvPr/>
          </p:nvSpPr>
          <p:spPr>
            <a:xfrm>
              <a:off x="3109690" y="1513396"/>
              <a:ext cx="1103907" cy="1103907"/>
            </a:xfrm>
            <a:prstGeom prst="ellipse">
              <a:avLst/>
            </a:prstGeom>
            <a:solidFill>
              <a:srgbClr val="008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 descr="Chat outline">
              <a:extLst>
                <a:ext uri="{FF2B5EF4-FFF2-40B4-BE49-F238E27FC236}">
                  <a16:creationId xmlns:a16="http://schemas.microsoft.com/office/drawing/2014/main" id="{44592046-90D2-BBD4-6D4B-241DF1E65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90716" y="1594421"/>
              <a:ext cx="941856" cy="94185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5DD9D7-02DD-E9E9-2411-3231B4124F81}"/>
              </a:ext>
            </a:extLst>
          </p:cNvPr>
          <p:cNvGrpSpPr/>
          <p:nvPr/>
        </p:nvGrpSpPr>
        <p:grpSpPr>
          <a:xfrm>
            <a:off x="1481323" y="3056535"/>
            <a:ext cx="886815" cy="886815"/>
            <a:chOff x="1403680" y="3218461"/>
            <a:chExt cx="1103907" cy="110390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BF22A8-926A-9110-8FD5-E83B3CF67544}"/>
                </a:ext>
              </a:extLst>
            </p:cNvPr>
            <p:cNvSpPr/>
            <p:nvPr/>
          </p:nvSpPr>
          <p:spPr>
            <a:xfrm>
              <a:off x="1403680" y="3218461"/>
              <a:ext cx="1103907" cy="1103907"/>
            </a:xfrm>
            <a:prstGeom prst="ellipse">
              <a:avLst/>
            </a:prstGeom>
            <a:solidFill>
              <a:srgbClr val="008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Bulldozer outline">
              <a:extLst>
                <a:ext uri="{FF2B5EF4-FFF2-40B4-BE49-F238E27FC236}">
                  <a16:creationId xmlns:a16="http://schemas.microsoft.com/office/drawing/2014/main" id="{10A27D4B-6679-34D4-EE66-AAD282165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04924" y="3295096"/>
              <a:ext cx="917777" cy="91777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B7D67B-9812-A983-D226-470580BC2A66}"/>
              </a:ext>
            </a:extLst>
          </p:cNvPr>
          <p:cNvGrpSpPr/>
          <p:nvPr/>
        </p:nvGrpSpPr>
        <p:grpSpPr>
          <a:xfrm>
            <a:off x="6809107" y="1478423"/>
            <a:ext cx="886815" cy="886815"/>
            <a:chOff x="4915893" y="1513396"/>
            <a:chExt cx="1103907" cy="110390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940140-AF37-EE9C-D482-0CBF471DB495}"/>
                </a:ext>
              </a:extLst>
            </p:cNvPr>
            <p:cNvSpPr/>
            <p:nvPr/>
          </p:nvSpPr>
          <p:spPr>
            <a:xfrm>
              <a:off x="4915893" y="1513396"/>
              <a:ext cx="1103907" cy="1103907"/>
            </a:xfrm>
            <a:prstGeom prst="ellipse">
              <a:avLst/>
            </a:prstGeom>
            <a:solidFill>
              <a:srgbClr val="008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EE31F79-D747-9079-81B6-36E064A61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83445" y="1772504"/>
              <a:ext cx="568801" cy="568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0AA1603-C788-05F5-83ED-884BF0ADA9DD}"/>
              </a:ext>
            </a:extLst>
          </p:cNvPr>
          <p:cNvGrpSpPr/>
          <p:nvPr/>
        </p:nvGrpSpPr>
        <p:grpSpPr>
          <a:xfrm>
            <a:off x="4145215" y="3056535"/>
            <a:ext cx="886815" cy="886815"/>
            <a:chOff x="3089820" y="2801862"/>
            <a:chExt cx="1103907" cy="110390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BB777F-C340-D92B-859B-555BEB4F8FEE}"/>
                </a:ext>
              </a:extLst>
            </p:cNvPr>
            <p:cNvSpPr/>
            <p:nvPr/>
          </p:nvSpPr>
          <p:spPr>
            <a:xfrm>
              <a:off x="3089820" y="2801862"/>
              <a:ext cx="1103907" cy="1103907"/>
            </a:xfrm>
            <a:prstGeom prst="ellipse">
              <a:avLst/>
            </a:prstGeom>
            <a:solidFill>
              <a:srgbClr val="008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CC9E87DD-B2BE-8B82-6538-ABBB5D274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52800" y="2952750"/>
              <a:ext cx="559993" cy="71399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F3C694-B17B-F873-244A-D2663011B198}"/>
              </a:ext>
            </a:extLst>
          </p:cNvPr>
          <p:cNvGrpSpPr/>
          <p:nvPr/>
        </p:nvGrpSpPr>
        <p:grpSpPr>
          <a:xfrm>
            <a:off x="6816472" y="3056535"/>
            <a:ext cx="886815" cy="886815"/>
            <a:chOff x="4901321" y="2801862"/>
            <a:chExt cx="1103907" cy="110390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437368B-8E45-E69A-25D8-7425FD7078B1}"/>
                </a:ext>
              </a:extLst>
            </p:cNvPr>
            <p:cNvSpPr/>
            <p:nvPr/>
          </p:nvSpPr>
          <p:spPr>
            <a:xfrm>
              <a:off x="4901321" y="2801862"/>
              <a:ext cx="1103907" cy="1103907"/>
            </a:xfrm>
            <a:prstGeom prst="ellipse">
              <a:avLst/>
            </a:prstGeom>
            <a:solidFill>
              <a:srgbClr val="008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5D9D0B39-6642-CA96-2647-4191EB7FF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45935" y="3093586"/>
              <a:ext cx="614678" cy="52045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9D78145-E8F8-5562-9455-3AE3F42B52C3}"/>
              </a:ext>
            </a:extLst>
          </p:cNvPr>
          <p:cNvSpPr txBox="1"/>
          <p:nvPr/>
        </p:nvSpPr>
        <p:spPr>
          <a:xfrm>
            <a:off x="575877" y="2401691"/>
            <a:ext cx="259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5000"/>
            </a:pPr>
            <a:r>
              <a:rPr lang="en-US" sz="1600" b="1" dirty="0">
                <a:solidFill>
                  <a:srgbClr val="DA7B4D"/>
                </a:solidFill>
              </a:rPr>
              <a:t>1) Public Education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95D1536-7FC5-FFC2-5DCC-09B8DFE5406F}"/>
              </a:ext>
            </a:extLst>
          </p:cNvPr>
          <p:cNvSpPr txBox="1"/>
          <p:nvPr/>
        </p:nvSpPr>
        <p:spPr>
          <a:xfrm>
            <a:off x="3553373" y="2401691"/>
            <a:ext cx="2140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5000"/>
            </a:pPr>
            <a:r>
              <a:rPr lang="en-US" sz="1600" b="1" dirty="0">
                <a:solidFill>
                  <a:srgbClr val="DA7B4D"/>
                </a:solidFill>
              </a:rPr>
              <a:t>2) Public Involvement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E5672E-9595-E9C8-848B-A0B5477CE838}"/>
              </a:ext>
            </a:extLst>
          </p:cNvPr>
          <p:cNvSpPr txBox="1"/>
          <p:nvPr/>
        </p:nvSpPr>
        <p:spPr>
          <a:xfrm>
            <a:off x="548397" y="395419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5000"/>
            </a:pPr>
            <a:r>
              <a:rPr lang="en-US" sz="1600" b="1" dirty="0">
                <a:solidFill>
                  <a:srgbClr val="DA7B4D"/>
                </a:solidFill>
              </a:rPr>
              <a:t>4) Construction Site</a:t>
            </a:r>
            <a:br>
              <a:rPr lang="en-US" sz="1600" b="1" dirty="0">
                <a:solidFill>
                  <a:srgbClr val="DA7B4D"/>
                </a:solidFill>
              </a:rPr>
            </a:br>
            <a:r>
              <a:rPr lang="en-US" sz="1600" b="1" dirty="0">
                <a:solidFill>
                  <a:srgbClr val="DA7B4D"/>
                </a:solidFill>
              </a:rPr>
              <a:t>Runoff Control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BBA192-5E34-8834-17A0-F0E612CB3E40}"/>
              </a:ext>
            </a:extLst>
          </p:cNvPr>
          <p:cNvSpPr txBox="1"/>
          <p:nvPr/>
        </p:nvSpPr>
        <p:spPr>
          <a:xfrm>
            <a:off x="3219273" y="395419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5000"/>
            </a:pPr>
            <a:r>
              <a:rPr lang="en-US" sz="1600" b="1" dirty="0">
                <a:solidFill>
                  <a:srgbClr val="DA7B4D"/>
                </a:solidFill>
              </a:rPr>
              <a:t>5) Post-Construction Stormwater Management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E81D47-2B9C-5025-DFD1-7ACAF5AF95BE}"/>
              </a:ext>
            </a:extLst>
          </p:cNvPr>
          <p:cNvSpPr txBox="1"/>
          <p:nvPr/>
        </p:nvSpPr>
        <p:spPr>
          <a:xfrm>
            <a:off x="5964480" y="234315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5000"/>
            </a:pPr>
            <a:r>
              <a:rPr lang="en-US" sz="1600" b="1" dirty="0">
                <a:solidFill>
                  <a:srgbClr val="DA7B4D"/>
                </a:solidFill>
              </a:rPr>
              <a:t>3) Illicit Discharge Detection and Elimination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C68529-3BBD-C3E9-EF32-F1D77301DAE1}"/>
              </a:ext>
            </a:extLst>
          </p:cNvPr>
          <p:cNvSpPr txBox="1"/>
          <p:nvPr/>
        </p:nvSpPr>
        <p:spPr>
          <a:xfrm>
            <a:off x="6108133" y="3943348"/>
            <a:ext cx="242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5000"/>
            </a:pPr>
            <a:r>
              <a:rPr lang="en-US" sz="1600" b="1" dirty="0">
                <a:solidFill>
                  <a:srgbClr val="DA7B4D"/>
                </a:solidFill>
              </a:rPr>
              <a:t>6) Good Housekeeping and Pollution Prevention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7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20345-6B41-452A-BBB7-51A9298ED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Accomplishments to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F8C4E3-4F29-44A4-92F1-768E99F2D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MS4 Program Highlights</a:t>
            </a:r>
          </a:p>
          <a:p>
            <a:pPr>
              <a:buSzPct val="105000"/>
              <a:buFont typeface="Wingdings" panose="05000000000000000000" pitchFamily="2" charset="2"/>
              <a:buChar char="ü"/>
            </a:pPr>
            <a:r>
              <a:rPr lang="en-US" sz="1800" dirty="0"/>
              <a:t>On-going social media, Green Cart, stormwater webpage, pet licensing, and paper flier educational materials developed and disseminated.</a:t>
            </a:r>
          </a:p>
          <a:p>
            <a:pPr>
              <a:buSzPct val="105000"/>
              <a:buFont typeface="Wingdings" panose="05000000000000000000" pitchFamily="2" charset="2"/>
              <a:buChar char="ü"/>
            </a:pPr>
            <a:r>
              <a:rPr lang="en-US" sz="1800" dirty="0"/>
              <a:t>Over 80% of the City’s stormwater drainage system investigated for illicit discharges.</a:t>
            </a:r>
          </a:p>
          <a:p>
            <a:pPr>
              <a:buSzPct val="105000"/>
              <a:buFont typeface="Wingdings" panose="05000000000000000000" pitchFamily="2" charset="2"/>
              <a:buChar char="ü"/>
            </a:pPr>
            <a:r>
              <a:rPr lang="en-US" sz="1800" dirty="0"/>
              <a:t>Hundreds of site plans reviewed annually for compliance with construction erosion control and stormwater control policies.</a:t>
            </a:r>
          </a:p>
          <a:p>
            <a:pPr>
              <a:buSzPct val="105000"/>
              <a:buFont typeface="Wingdings" panose="05000000000000000000" pitchFamily="2" charset="2"/>
              <a:buChar char="ü"/>
            </a:pPr>
            <a:r>
              <a:rPr lang="en-US" sz="1800" dirty="0"/>
              <a:t>Thousands of construction site inspections annually.</a:t>
            </a:r>
          </a:p>
          <a:p>
            <a:pPr>
              <a:buSzPct val="105000"/>
              <a:buFont typeface="Wingdings" panose="05000000000000000000" pitchFamily="2" charset="2"/>
              <a:buChar char="ü"/>
            </a:pPr>
            <a:r>
              <a:rPr lang="en-US" sz="1800" dirty="0"/>
              <a:t>Ongoing street sweeping, leaf litter and </a:t>
            </a:r>
            <a:r>
              <a:rPr lang="en-US" sz="1800" dirty="0" err="1"/>
              <a:t>catchbasin</a:t>
            </a:r>
            <a:r>
              <a:rPr lang="en-US" sz="1800" dirty="0"/>
              <a:t> cleaning programs. Over 1500 tons of material swept from streets annually!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6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B11C-3E14-4017-AE2F-206668C7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Nutrients as a Pollutant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5EFDC6-88CF-489F-8252-8238CE744039}"/>
              </a:ext>
            </a:extLst>
          </p:cNvPr>
          <p:cNvSpPr/>
          <p:nvPr/>
        </p:nvSpPr>
        <p:spPr>
          <a:xfrm>
            <a:off x="904938" y="3524583"/>
            <a:ext cx="4198265" cy="839931"/>
          </a:xfrm>
          <a:prstGeom prst="roundRect">
            <a:avLst/>
          </a:prstGeom>
          <a:solidFill>
            <a:srgbClr val="DA7B4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BIOLOGICAL &amp; </a:t>
            </a:r>
            <a:b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ECOLOGICAL STRESS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8B3108C-AF6E-4EB8-8DF9-B1CF5BC7D9E4}"/>
              </a:ext>
            </a:extLst>
          </p:cNvPr>
          <p:cNvSpPr/>
          <p:nvPr/>
        </p:nvSpPr>
        <p:spPr>
          <a:xfrm rot="1800000">
            <a:off x="4103773" y="2265401"/>
            <a:ext cx="347324" cy="133388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C3CADFC-3E93-4122-8827-982442E75AC1}"/>
              </a:ext>
            </a:extLst>
          </p:cNvPr>
          <p:cNvSpPr/>
          <p:nvPr/>
        </p:nvSpPr>
        <p:spPr>
          <a:xfrm>
            <a:off x="2919000" y="2427734"/>
            <a:ext cx="347324" cy="10864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E60E4AC-F997-4EE7-A13F-04A61BFD54B8}"/>
              </a:ext>
            </a:extLst>
          </p:cNvPr>
          <p:cNvSpPr/>
          <p:nvPr/>
        </p:nvSpPr>
        <p:spPr>
          <a:xfrm rot="19800000">
            <a:off x="1672778" y="2334891"/>
            <a:ext cx="347324" cy="12594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90C25F-9ABA-4731-A5CE-36670EBAD4DF}"/>
              </a:ext>
            </a:extLst>
          </p:cNvPr>
          <p:cNvGrpSpPr/>
          <p:nvPr/>
        </p:nvGrpSpPr>
        <p:grpSpPr>
          <a:xfrm>
            <a:off x="5867400" y="1047750"/>
            <a:ext cx="3028699" cy="3429993"/>
            <a:chOff x="7188340" y="656795"/>
            <a:chExt cx="4038265" cy="4573324"/>
          </a:xfrm>
          <a:effectLst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0F87E2-04BF-40BA-B704-DB58A1AC651D}"/>
                </a:ext>
              </a:extLst>
            </p:cNvPr>
            <p:cNvSpPr/>
            <p:nvPr/>
          </p:nvSpPr>
          <p:spPr>
            <a:xfrm>
              <a:off x="7188340" y="656795"/>
              <a:ext cx="4038265" cy="4573324"/>
            </a:xfrm>
            <a:prstGeom prst="rect">
              <a:avLst/>
            </a:prstGeom>
            <a:solidFill>
              <a:schemeClr val="bg1"/>
            </a:solidFill>
            <a:ln w="508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48770D-3057-4B96-83F4-FC6162510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7" t="8079" r="9423" b="9419"/>
            <a:stretch/>
          </p:blipFill>
          <p:spPr>
            <a:xfrm>
              <a:off x="7248831" y="2199655"/>
              <a:ext cx="3917282" cy="30148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0800" cap="sq">
              <a:noFill/>
              <a:miter lim="800000"/>
            </a:ln>
            <a:effectLst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5D96CB-FD93-4FCD-BD8C-973077CBBD55}"/>
                </a:ext>
              </a:extLst>
            </p:cNvPr>
            <p:cNvSpPr txBox="1"/>
            <p:nvPr/>
          </p:nvSpPr>
          <p:spPr>
            <a:xfrm>
              <a:off x="7329785" y="743271"/>
              <a:ext cx="3530305" cy="10462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1725" b="1" dirty="0">
                  <a:latin typeface="Arial" panose="020B0604020202020204" pitchFamily="34" charset="0"/>
                  <a:cs typeface="Arial" panose="020B0604020202020204" pitchFamily="34" charset="0"/>
                </a:rPr>
                <a:t>Health Officials Warn</a:t>
              </a:r>
              <a:br>
                <a:rPr lang="en-US" sz="1725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725" b="1" dirty="0">
                  <a:latin typeface="Arial" panose="020B0604020202020204" pitchFamily="34" charset="0"/>
                  <a:cs typeface="Arial" panose="020B0604020202020204" pitchFamily="34" charset="0"/>
                </a:rPr>
                <a:t>Of Blue-Green Algae Bloom in Charles River</a:t>
              </a:r>
            </a:p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Adobe Garamond Pro" panose="02020502060506020403" pitchFamily="18" charset="0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1668874D-D830-4187-B47D-7D5D4362D9DA}"/>
                </a:ext>
              </a:extLst>
            </p:cNvPr>
            <p:cNvSpPr txBox="1">
              <a:spLocks/>
            </p:cNvSpPr>
            <p:nvPr/>
          </p:nvSpPr>
          <p:spPr>
            <a:xfrm>
              <a:off x="7652344" y="1806139"/>
              <a:ext cx="2635425" cy="365267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 31, 2016 2:45 PM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EFE3935-0221-4621-A445-82C9BB08036B}"/>
              </a:ext>
            </a:extLst>
          </p:cNvPr>
          <p:cNvSpPr/>
          <p:nvPr/>
        </p:nvSpPr>
        <p:spPr>
          <a:xfrm>
            <a:off x="904938" y="1234971"/>
            <a:ext cx="1346872" cy="1346872"/>
          </a:xfrm>
          <a:prstGeom prst="ellipse">
            <a:avLst/>
          </a:prstGeom>
          <a:solidFill>
            <a:srgbClr val="0081B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Segoe UI" panose="020B0502040204020203" pitchFamily="34" charset="0"/>
                <a:cs typeface="Segoe UI" panose="020B0502040204020203" pitchFamily="34" charset="0"/>
              </a:rPr>
              <a:t>Increased Nutrients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985481-977A-4E5E-B472-E791C94E7DB2}"/>
              </a:ext>
            </a:extLst>
          </p:cNvPr>
          <p:cNvSpPr/>
          <p:nvPr/>
        </p:nvSpPr>
        <p:spPr>
          <a:xfrm>
            <a:off x="2399310" y="1234971"/>
            <a:ext cx="1344168" cy="1344168"/>
          </a:xfrm>
          <a:prstGeom prst="ellipse">
            <a:avLst/>
          </a:prstGeom>
          <a:solidFill>
            <a:srgbClr val="0081B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latin typeface="Segoe UI" panose="020B0502040204020203" pitchFamily="34" charset="0"/>
                <a:cs typeface="Segoe UI" panose="020B0502040204020203" pitchFamily="34" charset="0"/>
              </a:rPr>
              <a:t>Increased Biological Activity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7CAE21-F577-475C-B70F-E372C4D7B37F}"/>
              </a:ext>
            </a:extLst>
          </p:cNvPr>
          <p:cNvSpPr/>
          <p:nvPr/>
        </p:nvSpPr>
        <p:spPr>
          <a:xfrm>
            <a:off x="3881191" y="1237674"/>
            <a:ext cx="1344168" cy="1344168"/>
          </a:xfrm>
          <a:prstGeom prst="ellipse">
            <a:avLst/>
          </a:prstGeom>
          <a:solidFill>
            <a:srgbClr val="0081B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latin typeface="Segoe UI" panose="020B0502040204020203" pitchFamily="34" charset="0"/>
                <a:cs typeface="Segoe UI" panose="020B0502040204020203" pitchFamily="34" charset="0"/>
              </a:rPr>
              <a:t>Reduced Dissolved Oxygen &amp; Changing pH Levels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23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6DQe6HPT"/>
  <p:tag name="ARTICULATE_DESIGN_ID_PPT TEMPLATE 2014" val="XrAsY38V"/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 Template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W&amp;C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1578A"/>
      </a:accent1>
      <a:accent2>
        <a:srgbClr val="718674"/>
      </a:accent2>
      <a:accent3>
        <a:srgbClr val="C75B12"/>
      </a:accent3>
      <a:accent4>
        <a:srgbClr val="644459"/>
      </a:accent4>
      <a:accent5>
        <a:srgbClr val="B3B38C"/>
      </a:accent5>
      <a:accent6>
        <a:srgbClr val="DDCD69"/>
      </a:accent6>
      <a:hlink>
        <a:srgbClr val="0000FF"/>
      </a:hlink>
      <a:folHlink>
        <a:srgbClr val="800080"/>
      </a:folHlink>
    </a:clrScheme>
    <a:fontScheme name="W&amp;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Template 2.pptx" id="{462E0F7D-3C9E-4C4B-9CD0-571013177E79}" vid="{AD73DB93-F175-470E-80B3-05F92BF3174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2014</Template>
  <TotalTime>9074</TotalTime>
  <Words>1494</Words>
  <Application>Microsoft Office PowerPoint</Application>
  <PresentationFormat>On-screen Show (16:9)</PresentationFormat>
  <Paragraphs>272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Garamond Pro</vt:lpstr>
      <vt:lpstr>Arial</vt:lpstr>
      <vt:lpstr>Arial Narrow</vt:lpstr>
      <vt:lpstr>Calibri</vt:lpstr>
      <vt:lpstr>Courier New</vt:lpstr>
      <vt:lpstr>Segoe UI</vt:lpstr>
      <vt:lpstr>Wingdings</vt:lpstr>
      <vt:lpstr>PPT Template 2014</vt:lpstr>
      <vt:lpstr>1_Custom Design</vt:lpstr>
      <vt:lpstr>Custom Design</vt:lpstr>
      <vt:lpstr>Office Theme</vt:lpstr>
      <vt:lpstr>PowerPoint Presentation</vt:lpstr>
      <vt:lpstr>Why Are We Here?</vt:lpstr>
      <vt:lpstr>Nationwide Stormwater Permitting Programs</vt:lpstr>
      <vt:lpstr>What is an MS4?</vt:lpstr>
      <vt:lpstr>Newton’s MS4</vt:lpstr>
      <vt:lpstr>What is the MS4 General Permit?</vt:lpstr>
      <vt:lpstr>Municipal Stormwater Compliance</vt:lpstr>
      <vt:lpstr>Newton’s Accomplishments to Date</vt:lpstr>
      <vt:lpstr>Nutrients as a Pollutant</vt:lpstr>
      <vt:lpstr>Clean Charles River Initiative</vt:lpstr>
      <vt:lpstr>Nutrient Load Reduction Requirements</vt:lpstr>
      <vt:lpstr>Newton’s Phosphorus Control Plan Obligations</vt:lpstr>
      <vt:lpstr>Phosphorus Control Planning Schedule</vt:lpstr>
      <vt:lpstr>Phosphorus Control Plan Status</vt:lpstr>
      <vt:lpstr>Phosphorus Control Needs?</vt:lpstr>
      <vt:lpstr>What Does Comprehensive Stormwater Retrofitting Look Like? </vt:lpstr>
      <vt:lpstr>What are the Benefits of Comprehensive Stormwater Retrofitting? </vt:lpstr>
      <vt:lpstr>What are the Benefits of Comprehensive Stormwater Retrofitting? </vt:lpstr>
      <vt:lpstr>Where Are We Looking for Retrofit Opportunities?</vt:lpstr>
      <vt:lpstr>What Does Comprehensive Stormwater Retrofitting look like in a Newton watershed? </vt:lpstr>
      <vt:lpstr>Creating a Holistic Urban Clean Water Strategy</vt:lpstr>
      <vt:lpstr>In Summary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O'Brien</dc:creator>
  <cp:lastModifiedBy>Shawna Sullivan</cp:lastModifiedBy>
  <cp:revision>428</cp:revision>
  <cp:lastPrinted>2015-02-11T20:57:35Z</cp:lastPrinted>
  <dcterms:created xsi:type="dcterms:W3CDTF">2014-02-03T17:33:08Z</dcterms:created>
  <dcterms:modified xsi:type="dcterms:W3CDTF">2023-02-02T21:08:38Z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98685519-7634-4699-A534-C435F9C861AD</vt:lpwstr>
  </property>
  <property fmtid="{D5CDD505-2E9C-101B-9397-08002B2CF9AE}" pid="3" name="ArticulatePath">
    <vt:lpwstr>2022.12.07 MS4 Permit Presentation_Public Facilities_final draft</vt:lpwstr>
  </property>
</Properties>
</file>