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1" r:id="rId4"/>
    <p:sldId id="262" r:id="rId5"/>
    <p:sldId id="263" r:id="rId6"/>
    <p:sldId id="266" r:id="rId7"/>
    <p:sldId id="267" r:id="rId8"/>
    <p:sldId id="265"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22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4472C4"/>
    <a:srgbClr val="F6C3A0"/>
    <a:srgbClr val="BFDEAC"/>
    <a:srgbClr val="FFE497"/>
    <a:srgbClr val="FFFFFF"/>
    <a:srgbClr val="51A5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BC87BA-9F89-409D-92A7-1C11D21CD5DF}" v="17" dt="2023-07-05T22:08:35.0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30" autoAdjust="0"/>
    <p:restoredTop sz="94660"/>
  </p:normalViewPr>
  <p:slideViewPr>
    <p:cSldViewPr snapToGrid="0" showGuides="1">
      <p:cViewPr varScale="1">
        <p:scale>
          <a:sx n="77" d="100"/>
          <a:sy n="77" d="100"/>
        </p:scale>
        <p:origin x="148" y="36"/>
      </p:cViewPr>
      <p:guideLst>
        <p:guide orient="horz" pos="4032"/>
        <p:guide pos="22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75000-E499-484D-AE77-349507504ED2}" type="datetimeFigureOut">
              <a:rPr lang="en-US" smtClean="0"/>
              <a:t>7/9/2023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C4438E-0318-48B8-A594-6478CBEF9DD3}" type="slidenum">
              <a:rPr lang="en-US" smtClean="0"/>
              <a:t>‹#›</a:t>
            </a:fld>
            <a:endParaRPr lang="en-US" dirty="0"/>
          </a:p>
        </p:txBody>
      </p:sp>
    </p:spTree>
    <p:extLst>
      <p:ext uri="{BB962C8B-B14F-4D97-AF65-F5344CB8AC3E}">
        <p14:creationId xmlns:p14="http://schemas.microsoft.com/office/powerpoint/2010/main" val="1711483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B2DF9-4C61-B48C-F8F6-CE7FBB1D5B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FE26E6-0559-9819-8093-BBDB5CAD86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CB8E95-A9BA-2D35-B5A2-3911FB913C47}"/>
              </a:ext>
            </a:extLst>
          </p:cNvPr>
          <p:cNvSpPr>
            <a:spLocks noGrp="1"/>
          </p:cNvSpPr>
          <p:nvPr>
            <p:ph type="dt" sz="half" idx="10"/>
          </p:nvPr>
        </p:nvSpPr>
        <p:spPr/>
        <p:txBody>
          <a:bodyPr/>
          <a:lstStyle/>
          <a:p>
            <a:fld id="{E8785AFC-8B80-4A5D-BB1F-9F226AEA9406}" type="datetimeFigureOut">
              <a:rPr lang="en-US" smtClean="0"/>
              <a:t>7/9/2023</a:t>
            </a:fld>
            <a:endParaRPr lang="en-US" dirty="0"/>
          </a:p>
        </p:txBody>
      </p:sp>
      <p:sp>
        <p:nvSpPr>
          <p:cNvPr id="5" name="Footer Placeholder 4">
            <a:extLst>
              <a:ext uri="{FF2B5EF4-FFF2-40B4-BE49-F238E27FC236}">
                <a16:creationId xmlns:a16="http://schemas.microsoft.com/office/drawing/2014/main" id="{EC1213BF-7649-8ADF-AA9D-762CBF0B09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533405-C8ED-1031-A4FD-5F7E3FEFC335}"/>
              </a:ext>
            </a:extLst>
          </p:cNvPr>
          <p:cNvSpPr>
            <a:spLocks noGrp="1"/>
          </p:cNvSpPr>
          <p:nvPr>
            <p:ph type="sldNum" sz="quarter" idx="12"/>
          </p:nvPr>
        </p:nvSpPr>
        <p:spPr/>
        <p:txBody>
          <a:bodyPr/>
          <a:lstStyle/>
          <a:p>
            <a:fld id="{9FC299D1-5C02-4564-B05E-C118ABB74BC5}" type="slidenum">
              <a:rPr lang="en-US" smtClean="0"/>
              <a:t>‹#›</a:t>
            </a:fld>
            <a:endParaRPr lang="en-US" dirty="0"/>
          </a:p>
        </p:txBody>
      </p:sp>
    </p:spTree>
    <p:extLst>
      <p:ext uri="{BB962C8B-B14F-4D97-AF65-F5344CB8AC3E}">
        <p14:creationId xmlns:p14="http://schemas.microsoft.com/office/powerpoint/2010/main" val="4102272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4F688-9415-D251-E5AD-A9060EBC9C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DA073F-D960-2D2D-FDAB-9205A1C1B3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866594-7E90-6E2A-5711-5477924ABB41}"/>
              </a:ext>
            </a:extLst>
          </p:cNvPr>
          <p:cNvSpPr>
            <a:spLocks noGrp="1"/>
          </p:cNvSpPr>
          <p:nvPr>
            <p:ph type="dt" sz="half" idx="10"/>
          </p:nvPr>
        </p:nvSpPr>
        <p:spPr/>
        <p:txBody>
          <a:bodyPr/>
          <a:lstStyle/>
          <a:p>
            <a:fld id="{E8785AFC-8B80-4A5D-BB1F-9F226AEA9406}" type="datetimeFigureOut">
              <a:rPr lang="en-US" smtClean="0"/>
              <a:t>7/9/2023</a:t>
            </a:fld>
            <a:endParaRPr lang="en-US" dirty="0"/>
          </a:p>
        </p:txBody>
      </p:sp>
      <p:sp>
        <p:nvSpPr>
          <p:cNvPr id="5" name="Footer Placeholder 4">
            <a:extLst>
              <a:ext uri="{FF2B5EF4-FFF2-40B4-BE49-F238E27FC236}">
                <a16:creationId xmlns:a16="http://schemas.microsoft.com/office/drawing/2014/main" id="{85867AF2-28E9-5304-14B4-526C0B0D9D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D7F12A-50EF-0633-6226-B20AEC5A9C36}"/>
              </a:ext>
            </a:extLst>
          </p:cNvPr>
          <p:cNvSpPr>
            <a:spLocks noGrp="1"/>
          </p:cNvSpPr>
          <p:nvPr>
            <p:ph type="sldNum" sz="quarter" idx="12"/>
          </p:nvPr>
        </p:nvSpPr>
        <p:spPr/>
        <p:txBody>
          <a:bodyPr/>
          <a:lstStyle/>
          <a:p>
            <a:fld id="{9FC299D1-5C02-4564-B05E-C118ABB74BC5}" type="slidenum">
              <a:rPr lang="en-US" smtClean="0"/>
              <a:t>‹#›</a:t>
            </a:fld>
            <a:endParaRPr lang="en-US" dirty="0"/>
          </a:p>
        </p:txBody>
      </p:sp>
    </p:spTree>
    <p:extLst>
      <p:ext uri="{BB962C8B-B14F-4D97-AF65-F5344CB8AC3E}">
        <p14:creationId xmlns:p14="http://schemas.microsoft.com/office/powerpoint/2010/main" val="349152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60C0DC-A4FF-5CF7-C694-FFBB85EFC2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DF159C-355B-DD3B-1A6A-971B1D17DB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024620-36AA-289A-35F8-C210E2F01D43}"/>
              </a:ext>
            </a:extLst>
          </p:cNvPr>
          <p:cNvSpPr>
            <a:spLocks noGrp="1"/>
          </p:cNvSpPr>
          <p:nvPr>
            <p:ph type="dt" sz="half" idx="10"/>
          </p:nvPr>
        </p:nvSpPr>
        <p:spPr/>
        <p:txBody>
          <a:bodyPr/>
          <a:lstStyle/>
          <a:p>
            <a:fld id="{E8785AFC-8B80-4A5D-BB1F-9F226AEA9406}" type="datetimeFigureOut">
              <a:rPr lang="en-US" smtClean="0"/>
              <a:t>7/9/2023</a:t>
            </a:fld>
            <a:endParaRPr lang="en-US" dirty="0"/>
          </a:p>
        </p:txBody>
      </p:sp>
      <p:sp>
        <p:nvSpPr>
          <p:cNvPr id="5" name="Footer Placeholder 4">
            <a:extLst>
              <a:ext uri="{FF2B5EF4-FFF2-40B4-BE49-F238E27FC236}">
                <a16:creationId xmlns:a16="http://schemas.microsoft.com/office/drawing/2014/main" id="{81FD7EDC-0EDC-EFAD-1B1A-C011FF791A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6A8098-71A1-4FDF-B059-E0E43B0D301A}"/>
              </a:ext>
            </a:extLst>
          </p:cNvPr>
          <p:cNvSpPr>
            <a:spLocks noGrp="1"/>
          </p:cNvSpPr>
          <p:nvPr>
            <p:ph type="sldNum" sz="quarter" idx="12"/>
          </p:nvPr>
        </p:nvSpPr>
        <p:spPr/>
        <p:txBody>
          <a:bodyPr/>
          <a:lstStyle/>
          <a:p>
            <a:fld id="{9FC299D1-5C02-4564-B05E-C118ABB74BC5}" type="slidenum">
              <a:rPr lang="en-US" smtClean="0"/>
              <a:t>‹#›</a:t>
            </a:fld>
            <a:endParaRPr lang="en-US" dirty="0"/>
          </a:p>
        </p:txBody>
      </p:sp>
    </p:spTree>
    <p:extLst>
      <p:ext uri="{BB962C8B-B14F-4D97-AF65-F5344CB8AC3E}">
        <p14:creationId xmlns:p14="http://schemas.microsoft.com/office/powerpoint/2010/main" val="1416244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4AC0-F2A2-9A71-5574-8EF29F681E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C31C63-FFC3-DCCC-AEBB-586B5A62FF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F1A822-0919-7B0F-908D-EB33640603D9}"/>
              </a:ext>
            </a:extLst>
          </p:cNvPr>
          <p:cNvSpPr>
            <a:spLocks noGrp="1"/>
          </p:cNvSpPr>
          <p:nvPr>
            <p:ph type="dt" sz="half" idx="10"/>
          </p:nvPr>
        </p:nvSpPr>
        <p:spPr/>
        <p:txBody>
          <a:bodyPr/>
          <a:lstStyle/>
          <a:p>
            <a:fld id="{E8785AFC-8B80-4A5D-BB1F-9F226AEA9406}" type="datetimeFigureOut">
              <a:rPr lang="en-US" smtClean="0"/>
              <a:t>7/9/2023</a:t>
            </a:fld>
            <a:endParaRPr lang="en-US" dirty="0"/>
          </a:p>
        </p:txBody>
      </p:sp>
      <p:sp>
        <p:nvSpPr>
          <p:cNvPr id="5" name="Footer Placeholder 4">
            <a:extLst>
              <a:ext uri="{FF2B5EF4-FFF2-40B4-BE49-F238E27FC236}">
                <a16:creationId xmlns:a16="http://schemas.microsoft.com/office/drawing/2014/main" id="{0A6596E5-FA3B-8813-1019-D8792C17AB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647BE57-CC1D-8CA6-7374-38A3F8215357}"/>
              </a:ext>
            </a:extLst>
          </p:cNvPr>
          <p:cNvSpPr>
            <a:spLocks noGrp="1"/>
          </p:cNvSpPr>
          <p:nvPr>
            <p:ph type="sldNum" sz="quarter" idx="12"/>
          </p:nvPr>
        </p:nvSpPr>
        <p:spPr/>
        <p:txBody>
          <a:bodyPr/>
          <a:lstStyle/>
          <a:p>
            <a:fld id="{9FC299D1-5C02-4564-B05E-C118ABB74BC5}" type="slidenum">
              <a:rPr lang="en-US" smtClean="0"/>
              <a:t>‹#›</a:t>
            </a:fld>
            <a:endParaRPr lang="en-US" dirty="0"/>
          </a:p>
        </p:txBody>
      </p:sp>
    </p:spTree>
    <p:extLst>
      <p:ext uri="{BB962C8B-B14F-4D97-AF65-F5344CB8AC3E}">
        <p14:creationId xmlns:p14="http://schemas.microsoft.com/office/powerpoint/2010/main" val="28206284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5DBF2-DD02-D3BD-3498-6E15D46104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48B4D0-C201-F179-0A2A-EE9553E0C2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DAC1E2-D634-ED57-FC4C-EAF930C1CA7B}"/>
              </a:ext>
            </a:extLst>
          </p:cNvPr>
          <p:cNvSpPr>
            <a:spLocks noGrp="1"/>
          </p:cNvSpPr>
          <p:nvPr>
            <p:ph type="dt" sz="half" idx="10"/>
          </p:nvPr>
        </p:nvSpPr>
        <p:spPr/>
        <p:txBody>
          <a:bodyPr/>
          <a:lstStyle/>
          <a:p>
            <a:fld id="{E8785AFC-8B80-4A5D-BB1F-9F226AEA9406}" type="datetimeFigureOut">
              <a:rPr lang="en-US" smtClean="0"/>
              <a:t>7/9/2023</a:t>
            </a:fld>
            <a:endParaRPr lang="en-US" dirty="0"/>
          </a:p>
        </p:txBody>
      </p:sp>
      <p:sp>
        <p:nvSpPr>
          <p:cNvPr id="5" name="Footer Placeholder 4">
            <a:extLst>
              <a:ext uri="{FF2B5EF4-FFF2-40B4-BE49-F238E27FC236}">
                <a16:creationId xmlns:a16="http://schemas.microsoft.com/office/drawing/2014/main" id="{2F8D3BEC-7E79-DBF8-B276-D1590016C1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76603E-4221-FC4F-EAE9-F85457FDFBCF}"/>
              </a:ext>
            </a:extLst>
          </p:cNvPr>
          <p:cNvSpPr>
            <a:spLocks noGrp="1"/>
          </p:cNvSpPr>
          <p:nvPr>
            <p:ph type="sldNum" sz="quarter" idx="12"/>
          </p:nvPr>
        </p:nvSpPr>
        <p:spPr/>
        <p:txBody>
          <a:bodyPr/>
          <a:lstStyle/>
          <a:p>
            <a:fld id="{9FC299D1-5C02-4564-B05E-C118ABB74BC5}" type="slidenum">
              <a:rPr lang="en-US" smtClean="0"/>
              <a:t>‹#›</a:t>
            </a:fld>
            <a:endParaRPr lang="en-US" dirty="0"/>
          </a:p>
        </p:txBody>
      </p:sp>
    </p:spTree>
    <p:extLst>
      <p:ext uri="{BB962C8B-B14F-4D97-AF65-F5344CB8AC3E}">
        <p14:creationId xmlns:p14="http://schemas.microsoft.com/office/powerpoint/2010/main" val="4184146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39D31-7EED-157A-8996-2953A3B1DE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120D08-4854-0367-104B-BDAF24BBAA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15A48D-3348-A368-B0F5-C026B96843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9154B4-FE9C-F917-9257-2EBB1447CCB6}"/>
              </a:ext>
            </a:extLst>
          </p:cNvPr>
          <p:cNvSpPr>
            <a:spLocks noGrp="1"/>
          </p:cNvSpPr>
          <p:nvPr>
            <p:ph type="dt" sz="half" idx="10"/>
          </p:nvPr>
        </p:nvSpPr>
        <p:spPr/>
        <p:txBody>
          <a:bodyPr/>
          <a:lstStyle/>
          <a:p>
            <a:fld id="{E8785AFC-8B80-4A5D-BB1F-9F226AEA9406}" type="datetimeFigureOut">
              <a:rPr lang="en-US" smtClean="0"/>
              <a:t>7/9/2023</a:t>
            </a:fld>
            <a:endParaRPr lang="en-US" dirty="0"/>
          </a:p>
        </p:txBody>
      </p:sp>
      <p:sp>
        <p:nvSpPr>
          <p:cNvPr id="6" name="Footer Placeholder 5">
            <a:extLst>
              <a:ext uri="{FF2B5EF4-FFF2-40B4-BE49-F238E27FC236}">
                <a16:creationId xmlns:a16="http://schemas.microsoft.com/office/drawing/2014/main" id="{5537D7D5-C477-9209-6924-15949EFCC35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8FD398-0423-631F-0444-ED0790CD56F3}"/>
              </a:ext>
            </a:extLst>
          </p:cNvPr>
          <p:cNvSpPr>
            <a:spLocks noGrp="1"/>
          </p:cNvSpPr>
          <p:nvPr>
            <p:ph type="sldNum" sz="quarter" idx="12"/>
          </p:nvPr>
        </p:nvSpPr>
        <p:spPr/>
        <p:txBody>
          <a:bodyPr/>
          <a:lstStyle/>
          <a:p>
            <a:fld id="{9FC299D1-5C02-4564-B05E-C118ABB74BC5}" type="slidenum">
              <a:rPr lang="en-US" smtClean="0"/>
              <a:t>‹#›</a:t>
            </a:fld>
            <a:endParaRPr lang="en-US" dirty="0"/>
          </a:p>
        </p:txBody>
      </p:sp>
    </p:spTree>
    <p:extLst>
      <p:ext uri="{BB962C8B-B14F-4D97-AF65-F5344CB8AC3E}">
        <p14:creationId xmlns:p14="http://schemas.microsoft.com/office/powerpoint/2010/main" val="3772467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269AA-3FBF-ED23-E70A-D1C53432AF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79226A-9EF6-5117-5D3A-74EED65160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B3BC49-0D5E-F525-BA31-24D32F2A7D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9D27FC-8102-0D07-D77C-6C1B1A3CC6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1BF794-8A10-AB3A-1144-20212800E3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F3065C-F0DC-9811-64EC-005A0A280A5A}"/>
              </a:ext>
            </a:extLst>
          </p:cNvPr>
          <p:cNvSpPr>
            <a:spLocks noGrp="1"/>
          </p:cNvSpPr>
          <p:nvPr>
            <p:ph type="dt" sz="half" idx="10"/>
          </p:nvPr>
        </p:nvSpPr>
        <p:spPr/>
        <p:txBody>
          <a:bodyPr/>
          <a:lstStyle/>
          <a:p>
            <a:fld id="{E8785AFC-8B80-4A5D-BB1F-9F226AEA9406}" type="datetimeFigureOut">
              <a:rPr lang="en-US" smtClean="0"/>
              <a:t>7/9/2023</a:t>
            </a:fld>
            <a:endParaRPr lang="en-US" dirty="0"/>
          </a:p>
        </p:txBody>
      </p:sp>
      <p:sp>
        <p:nvSpPr>
          <p:cNvPr id="8" name="Footer Placeholder 7">
            <a:extLst>
              <a:ext uri="{FF2B5EF4-FFF2-40B4-BE49-F238E27FC236}">
                <a16:creationId xmlns:a16="http://schemas.microsoft.com/office/drawing/2014/main" id="{1921F92F-4E96-32AB-CD12-BE0F6ACED2A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1D81365-01BB-0379-0E79-CEDA5FC93ADE}"/>
              </a:ext>
            </a:extLst>
          </p:cNvPr>
          <p:cNvSpPr>
            <a:spLocks noGrp="1"/>
          </p:cNvSpPr>
          <p:nvPr>
            <p:ph type="sldNum" sz="quarter" idx="12"/>
          </p:nvPr>
        </p:nvSpPr>
        <p:spPr/>
        <p:txBody>
          <a:bodyPr/>
          <a:lstStyle/>
          <a:p>
            <a:fld id="{9FC299D1-5C02-4564-B05E-C118ABB74BC5}" type="slidenum">
              <a:rPr lang="en-US" smtClean="0"/>
              <a:t>‹#›</a:t>
            </a:fld>
            <a:endParaRPr lang="en-US" dirty="0"/>
          </a:p>
        </p:txBody>
      </p:sp>
    </p:spTree>
    <p:extLst>
      <p:ext uri="{BB962C8B-B14F-4D97-AF65-F5344CB8AC3E}">
        <p14:creationId xmlns:p14="http://schemas.microsoft.com/office/powerpoint/2010/main" val="3550256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97B7B-D62C-343E-F832-95F288953D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C5E8D4-4BC5-DB19-2524-1D89D672C44A}"/>
              </a:ext>
            </a:extLst>
          </p:cNvPr>
          <p:cNvSpPr>
            <a:spLocks noGrp="1"/>
          </p:cNvSpPr>
          <p:nvPr>
            <p:ph type="dt" sz="half" idx="10"/>
          </p:nvPr>
        </p:nvSpPr>
        <p:spPr/>
        <p:txBody>
          <a:bodyPr/>
          <a:lstStyle/>
          <a:p>
            <a:fld id="{E8785AFC-8B80-4A5D-BB1F-9F226AEA9406}" type="datetimeFigureOut">
              <a:rPr lang="en-US" smtClean="0"/>
              <a:t>7/9/2023</a:t>
            </a:fld>
            <a:endParaRPr lang="en-US" dirty="0"/>
          </a:p>
        </p:txBody>
      </p:sp>
      <p:sp>
        <p:nvSpPr>
          <p:cNvPr id="4" name="Footer Placeholder 3">
            <a:extLst>
              <a:ext uri="{FF2B5EF4-FFF2-40B4-BE49-F238E27FC236}">
                <a16:creationId xmlns:a16="http://schemas.microsoft.com/office/drawing/2014/main" id="{5DE6ECB4-08F0-7000-AF2B-7BB11B07895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05073F-8D4A-DCEC-F459-FD944876B711}"/>
              </a:ext>
            </a:extLst>
          </p:cNvPr>
          <p:cNvSpPr>
            <a:spLocks noGrp="1"/>
          </p:cNvSpPr>
          <p:nvPr>
            <p:ph type="sldNum" sz="quarter" idx="12"/>
          </p:nvPr>
        </p:nvSpPr>
        <p:spPr/>
        <p:txBody>
          <a:bodyPr/>
          <a:lstStyle/>
          <a:p>
            <a:fld id="{9FC299D1-5C02-4564-B05E-C118ABB74BC5}" type="slidenum">
              <a:rPr lang="en-US" smtClean="0"/>
              <a:t>‹#›</a:t>
            </a:fld>
            <a:endParaRPr lang="en-US" dirty="0"/>
          </a:p>
        </p:txBody>
      </p:sp>
    </p:spTree>
    <p:extLst>
      <p:ext uri="{BB962C8B-B14F-4D97-AF65-F5344CB8AC3E}">
        <p14:creationId xmlns:p14="http://schemas.microsoft.com/office/powerpoint/2010/main" val="3329098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1C07B3-45BC-9AB0-32C4-DF6C0872A26F}"/>
              </a:ext>
            </a:extLst>
          </p:cNvPr>
          <p:cNvSpPr>
            <a:spLocks noGrp="1"/>
          </p:cNvSpPr>
          <p:nvPr>
            <p:ph type="dt" sz="half" idx="10"/>
          </p:nvPr>
        </p:nvSpPr>
        <p:spPr/>
        <p:txBody>
          <a:bodyPr/>
          <a:lstStyle/>
          <a:p>
            <a:fld id="{E8785AFC-8B80-4A5D-BB1F-9F226AEA9406}" type="datetimeFigureOut">
              <a:rPr lang="en-US" smtClean="0"/>
              <a:t>7/9/2023</a:t>
            </a:fld>
            <a:endParaRPr lang="en-US" dirty="0"/>
          </a:p>
        </p:txBody>
      </p:sp>
      <p:sp>
        <p:nvSpPr>
          <p:cNvPr id="3" name="Footer Placeholder 2">
            <a:extLst>
              <a:ext uri="{FF2B5EF4-FFF2-40B4-BE49-F238E27FC236}">
                <a16:creationId xmlns:a16="http://schemas.microsoft.com/office/drawing/2014/main" id="{2EA63054-4228-D7AD-4235-40FD282BE69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B866112-04CE-8CF7-8987-A5DEFD3F7ADE}"/>
              </a:ext>
            </a:extLst>
          </p:cNvPr>
          <p:cNvSpPr>
            <a:spLocks noGrp="1"/>
          </p:cNvSpPr>
          <p:nvPr>
            <p:ph type="sldNum" sz="quarter" idx="12"/>
          </p:nvPr>
        </p:nvSpPr>
        <p:spPr/>
        <p:txBody>
          <a:bodyPr/>
          <a:lstStyle/>
          <a:p>
            <a:fld id="{9FC299D1-5C02-4564-B05E-C118ABB74BC5}" type="slidenum">
              <a:rPr lang="en-US" smtClean="0"/>
              <a:t>‹#›</a:t>
            </a:fld>
            <a:endParaRPr lang="en-US" dirty="0"/>
          </a:p>
        </p:txBody>
      </p:sp>
    </p:spTree>
    <p:extLst>
      <p:ext uri="{BB962C8B-B14F-4D97-AF65-F5344CB8AC3E}">
        <p14:creationId xmlns:p14="http://schemas.microsoft.com/office/powerpoint/2010/main" val="3465066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0C1A3-8C14-A1EE-4FE4-AB7F428E37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4A232D-E362-16DA-EABE-05B39BB9C5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FA1A48-6C7B-B705-DD0B-B16F5D49B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8FC815-3C25-52BB-A2D7-E5CC5739462E}"/>
              </a:ext>
            </a:extLst>
          </p:cNvPr>
          <p:cNvSpPr>
            <a:spLocks noGrp="1"/>
          </p:cNvSpPr>
          <p:nvPr>
            <p:ph type="dt" sz="half" idx="10"/>
          </p:nvPr>
        </p:nvSpPr>
        <p:spPr/>
        <p:txBody>
          <a:bodyPr/>
          <a:lstStyle/>
          <a:p>
            <a:fld id="{E8785AFC-8B80-4A5D-BB1F-9F226AEA9406}" type="datetimeFigureOut">
              <a:rPr lang="en-US" smtClean="0"/>
              <a:t>7/9/2023</a:t>
            </a:fld>
            <a:endParaRPr lang="en-US" dirty="0"/>
          </a:p>
        </p:txBody>
      </p:sp>
      <p:sp>
        <p:nvSpPr>
          <p:cNvPr id="6" name="Footer Placeholder 5">
            <a:extLst>
              <a:ext uri="{FF2B5EF4-FFF2-40B4-BE49-F238E27FC236}">
                <a16:creationId xmlns:a16="http://schemas.microsoft.com/office/drawing/2014/main" id="{0B2649B2-54DF-511B-7E65-D65F815684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646DD26-8EB7-6C83-2EAE-AE926209093A}"/>
              </a:ext>
            </a:extLst>
          </p:cNvPr>
          <p:cNvSpPr>
            <a:spLocks noGrp="1"/>
          </p:cNvSpPr>
          <p:nvPr>
            <p:ph type="sldNum" sz="quarter" idx="12"/>
          </p:nvPr>
        </p:nvSpPr>
        <p:spPr/>
        <p:txBody>
          <a:bodyPr/>
          <a:lstStyle/>
          <a:p>
            <a:fld id="{9FC299D1-5C02-4564-B05E-C118ABB74BC5}" type="slidenum">
              <a:rPr lang="en-US" smtClean="0"/>
              <a:t>‹#›</a:t>
            </a:fld>
            <a:endParaRPr lang="en-US" dirty="0"/>
          </a:p>
        </p:txBody>
      </p:sp>
    </p:spTree>
    <p:extLst>
      <p:ext uri="{BB962C8B-B14F-4D97-AF65-F5344CB8AC3E}">
        <p14:creationId xmlns:p14="http://schemas.microsoft.com/office/powerpoint/2010/main" val="1936377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A6C72-3AF5-E5EC-49BC-78908F353D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664E54-AD11-7F34-5490-99C89E403A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3C02D14-FBE2-770C-936C-B4BC7EF02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86D28A-8CB6-5444-6649-19DEF4AA5BFB}"/>
              </a:ext>
            </a:extLst>
          </p:cNvPr>
          <p:cNvSpPr>
            <a:spLocks noGrp="1"/>
          </p:cNvSpPr>
          <p:nvPr>
            <p:ph type="dt" sz="half" idx="10"/>
          </p:nvPr>
        </p:nvSpPr>
        <p:spPr/>
        <p:txBody>
          <a:bodyPr/>
          <a:lstStyle/>
          <a:p>
            <a:fld id="{E8785AFC-8B80-4A5D-BB1F-9F226AEA9406}" type="datetimeFigureOut">
              <a:rPr lang="en-US" smtClean="0"/>
              <a:t>7/9/2023</a:t>
            </a:fld>
            <a:endParaRPr lang="en-US" dirty="0"/>
          </a:p>
        </p:txBody>
      </p:sp>
      <p:sp>
        <p:nvSpPr>
          <p:cNvPr id="6" name="Footer Placeholder 5">
            <a:extLst>
              <a:ext uri="{FF2B5EF4-FFF2-40B4-BE49-F238E27FC236}">
                <a16:creationId xmlns:a16="http://schemas.microsoft.com/office/drawing/2014/main" id="{1A0DF58D-6F89-720C-FA8F-B8AF00257B4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0ADDDD9-B805-0885-D4B0-79B728ECD73D}"/>
              </a:ext>
            </a:extLst>
          </p:cNvPr>
          <p:cNvSpPr>
            <a:spLocks noGrp="1"/>
          </p:cNvSpPr>
          <p:nvPr>
            <p:ph type="sldNum" sz="quarter" idx="12"/>
          </p:nvPr>
        </p:nvSpPr>
        <p:spPr/>
        <p:txBody>
          <a:bodyPr/>
          <a:lstStyle/>
          <a:p>
            <a:fld id="{9FC299D1-5C02-4564-B05E-C118ABB74BC5}" type="slidenum">
              <a:rPr lang="en-US" smtClean="0"/>
              <a:t>‹#›</a:t>
            </a:fld>
            <a:endParaRPr lang="en-US" dirty="0"/>
          </a:p>
        </p:txBody>
      </p:sp>
    </p:spTree>
    <p:extLst>
      <p:ext uri="{BB962C8B-B14F-4D97-AF65-F5344CB8AC3E}">
        <p14:creationId xmlns:p14="http://schemas.microsoft.com/office/powerpoint/2010/main" val="3357524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FF36B4-F4AD-99A0-F157-EA5AED5743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1E79FD-03EC-1A3C-B72C-8B8A7AAA00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4B6C31-E01A-378F-AE4E-5D2F8158D0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85AFC-8B80-4A5D-BB1F-9F226AEA9406}" type="datetimeFigureOut">
              <a:rPr lang="en-US" smtClean="0"/>
              <a:t>7/9/2023</a:t>
            </a:fld>
            <a:endParaRPr lang="en-US" dirty="0"/>
          </a:p>
        </p:txBody>
      </p:sp>
      <p:sp>
        <p:nvSpPr>
          <p:cNvPr id="5" name="Footer Placeholder 4">
            <a:extLst>
              <a:ext uri="{FF2B5EF4-FFF2-40B4-BE49-F238E27FC236}">
                <a16:creationId xmlns:a16="http://schemas.microsoft.com/office/drawing/2014/main" id="{61B6B60D-6745-2223-E907-6B285AB133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8BE18CC-7BD0-A823-E3FD-7259839BF3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299D1-5C02-4564-B05E-C118ABB74BC5}" type="slidenum">
              <a:rPr lang="en-US" smtClean="0"/>
              <a:t>‹#›</a:t>
            </a:fld>
            <a:endParaRPr lang="en-US" dirty="0"/>
          </a:p>
        </p:txBody>
      </p:sp>
    </p:spTree>
    <p:extLst>
      <p:ext uri="{BB962C8B-B14F-4D97-AF65-F5344CB8AC3E}">
        <p14:creationId xmlns:p14="http://schemas.microsoft.com/office/powerpoint/2010/main" val="2467485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D7D0BC9-809A-D74B-4F8A-BA4CF1975C49}"/>
              </a:ext>
            </a:extLst>
          </p:cNvPr>
          <p:cNvGraphicFramePr>
            <a:graphicFrameLocks noGrp="1"/>
          </p:cNvGraphicFramePr>
          <p:nvPr>
            <p:extLst>
              <p:ext uri="{D42A27DB-BD31-4B8C-83A1-F6EECF244321}">
                <p14:modId xmlns:p14="http://schemas.microsoft.com/office/powerpoint/2010/main" val="4269864073"/>
              </p:ext>
            </p:extLst>
          </p:nvPr>
        </p:nvGraphicFramePr>
        <p:xfrm>
          <a:off x="2032000" y="17606849"/>
          <a:ext cx="8128000" cy="4124960"/>
        </p:xfrm>
        <a:graphic>
          <a:graphicData uri="http://schemas.openxmlformats.org/drawingml/2006/table">
            <a:tbl>
              <a:tblPr/>
              <a:tblGrid>
                <a:gridCol w="2032000">
                  <a:extLst>
                    <a:ext uri="{9D8B030D-6E8A-4147-A177-3AD203B41FA5}">
                      <a16:colId xmlns:a16="http://schemas.microsoft.com/office/drawing/2014/main" val="1059410778"/>
                    </a:ext>
                  </a:extLst>
                </a:gridCol>
                <a:gridCol w="2032000">
                  <a:extLst>
                    <a:ext uri="{9D8B030D-6E8A-4147-A177-3AD203B41FA5}">
                      <a16:colId xmlns:a16="http://schemas.microsoft.com/office/drawing/2014/main" val="2364768620"/>
                    </a:ext>
                  </a:extLst>
                </a:gridCol>
                <a:gridCol w="2032000">
                  <a:extLst>
                    <a:ext uri="{9D8B030D-6E8A-4147-A177-3AD203B41FA5}">
                      <a16:colId xmlns:a16="http://schemas.microsoft.com/office/drawing/2014/main" val="1377574347"/>
                    </a:ext>
                  </a:extLst>
                </a:gridCol>
                <a:gridCol w="2032000">
                  <a:extLst>
                    <a:ext uri="{9D8B030D-6E8A-4147-A177-3AD203B41FA5}">
                      <a16:colId xmlns:a16="http://schemas.microsoft.com/office/drawing/2014/main" val="3678479574"/>
                    </a:ext>
                  </a:extLst>
                </a:gridCol>
              </a:tblGrid>
              <a:tr h="370840">
                <a:tc>
                  <a:txBody>
                    <a:bodyPr/>
                    <a:lstStyle/>
                    <a:p>
                      <a:pPr marL="0" rtl="0" fontAlgn="t" latinLnBrk="0">
                        <a:spcBef>
                          <a:spcPts val="0"/>
                        </a:spcBef>
                        <a:spcAft>
                          <a:spcPts val="0"/>
                        </a:spcAft>
                      </a:pPr>
                      <a:r>
                        <a:rPr lang="en-US" sz="1800" b="1" dirty="0">
                          <a:solidFill>
                            <a:srgbClr val="FFFFFF"/>
                          </a:solidFill>
                          <a:effectLst/>
                          <a:latin typeface="Calibri" panose="020F0502020204030204" pitchFamily="34" charset="0"/>
                        </a:rPr>
                        <a:t>Player</a:t>
                      </a:r>
                      <a:endParaRPr lang="en-US" sz="1800" dirty="0">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rtl="0" fontAlgn="t" latinLnBrk="0">
                        <a:spcBef>
                          <a:spcPts val="0"/>
                        </a:spcBef>
                        <a:spcAft>
                          <a:spcPts val="0"/>
                        </a:spcAft>
                      </a:pPr>
                      <a:r>
                        <a:rPr lang="en-US" sz="1800" b="1" dirty="0">
                          <a:solidFill>
                            <a:srgbClr val="FFFFFF"/>
                          </a:solidFill>
                          <a:effectLst/>
                          <a:latin typeface="Calibri" panose="020F0502020204030204" pitchFamily="34" charset="0"/>
                        </a:rPr>
                        <a:t>Personal Plan</a:t>
                      </a:r>
                      <a:endParaRPr lang="en-US" sz="1800" dirty="0">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rtl="0" fontAlgn="t" latinLnBrk="0">
                        <a:spcBef>
                          <a:spcPts val="0"/>
                        </a:spcBef>
                        <a:spcAft>
                          <a:spcPts val="0"/>
                        </a:spcAft>
                      </a:pPr>
                      <a:r>
                        <a:rPr lang="en-US" sz="1800" b="1" dirty="0">
                          <a:solidFill>
                            <a:srgbClr val="FFFFFF"/>
                          </a:solidFill>
                          <a:effectLst/>
                          <a:latin typeface="Calibri" panose="020F0502020204030204" pitchFamily="34" charset="0"/>
                        </a:rPr>
                        <a:t>Find Vendors</a:t>
                      </a:r>
                      <a:endParaRPr lang="en-US" sz="1800" dirty="0">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rtl="0" fontAlgn="t" latinLnBrk="0">
                        <a:spcBef>
                          <a:spcPts val="0"/>
                        </a:spcBef>
                        <a:spcAft>
                          <a:spcPts val="0"/>
                        </a:spcAft>
                      </a:pPr>
                      <a:r>
                        <a:rPr lang="en-US" sz="1800" b="1" dirty="0">
                          <a:solidFill>
                            <a:srgbClr val="FFFFFF"/>
                          </a:solidFill>
                          <a:effectLst/>
                          <a:latin typeface="Calibri" panose="020F0502020204030204" pitchFamily="34" charset="0"/>
                        </a:rPr>
                        <a:t>Apply for Rebates</a:t>
                      </a:r>
                      <a:endParaRPr lang="en-US" sz="1800" dirty="0">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3954555863"/>
                  </a:ext>
                </a:extLst>
              </a:tr>
              <a:tr h="370840">
                <a:tc>
                  <a:txBody>
                    <a:bodyPr/>
                    <a:lstStyle/>
                    <a:p>
                      <a:pPr marL="0" rtl="0" fontAlgn="t" latinLnBrk="0">
                        <a:spcBef>
                          <a:spcPts val="0"/>
                        </a:spcBef>
                        <a:spcAft>
                          <a:spcPts val="0"/>
                        </a:spcAft>
                      </a:pPr>
                      <a:r>
                        <a:rPr lang="en-US" sz="1800" dirty="0">
                          <a:effectLst/>
                          <a:latin typeface="Calibri" panose="020F0502020204030204" pitchFamily="34" charset="0"/>
                        </a:rPr>
                        <a:t>HVAC inspector</a:t>
                      </a:r>
                      <a:endParaRPr lang="en-US" sz="1800" dirty="0">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rtl="0" fontAlgn="t" latinLnBrk="0">
                        <a:spcBef>
                          <a:spcPts val="0"/>
                        </a:spcBef>
                        <a:spcAft>
                          <a:spcPts val="0"/>
                        </a:spcAft>
                      </a:pPr>
                      <a:r>
                        <a:rPr lang="en-US" sz="1800" dirty="0">
                          <a:effectLst/>
                          <a:latin typeface="Arial" panose="020B0604020202020204" pitchFamily="34" charset="0"/>
                        </a:rPr>
                        <a:t>With checklist? Train coaches?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rtl="0" fontAlgn="t" latinLnBrk="0">
                        <a:spcBef>
                          <a:spcPts val="0"/>
                        </a:spcBef>
                        <a:spcAft>
                          <a:spcPts val="0"/>
                        </a:spcAft>
                      </a:pPr>
                      <a:r>
                        <a:rPr lang="en-US" sz="1800" dirty="0">
                          <a:effectLst/>
                          <a:latin typeface="Arial" panose="020B0604020202020204" pitchFamily="34" charset="0"/>
                        </a:rPr>
                        <a:t>Conflict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rtl="0" fontAlgn="t" latinLnBrk="0">
                        <a:spcBef>
                          <a:spcPts val="0"/>
                        </a:spcBef>
                        <a:spcAft>
                          <a:spcPts val="0"/>
                        </a:spcAft>
                      </a:pPr>
                      <a:r>
                        <a:rPr lang="en-US" sz="1800" dirty="0">
                          <a:effectLst/>
                          <a:latin typeface="Arial" panose="020B0604020202020204" pitchFamily="34" charset="0"/>
                        </a:rPr>
                        <a:t>Not appropriate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366395175"/>
                  </a:ext>
                </a:extLst>
              </a:tr>
              <a:tr h="370840">
                <a:tc>
                  <a:txBody>
                    <a:bodyPr/>
                    <a:lstStyle/>
                    <a:p>
                      <a:pPr marL="0" rtl="0" fontAlgn="t" latinLnBrk="0">
                        <a:spcBef>
                          <a:spcPts val="0"/>
                        </a:spcBef>
                        <a:spcAft>
                          <a:spcPts val="0"/>
                        </a:spcAft>
                      </a:pPr>
                      <a:r>
                        <a:rPr lang="en-US" sz="1800" dirty="0">
                          <a:effectLst/>
                          <a:latin typeface="Calibri" panose="020F0502020204030204" pitchFamily="34" charset="0"/>
                        </a:rPr>
                        <a:t>Energy coaches</a:t>
                      </a:r>
                      <a:endParaRPr lang="en-US" sz="1800" dirty="0">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rtl="0" fontAlgn="t" latinLnBrk="0">
                        <a:spcBef>
                          <a:spcPts val="0"/>
                        </a:spcBef>
                        <a:spcAft>
                          <a:spcPts val="0"/>
                        </a:spcAft>
                      </a:pPr>
                      <a:r>
                        <a:rPr lang="en-US" sz="1800" dirty="0">
                          <a:effectLst/>
                          <a:latin typeface="Arial" panose="020B0604020202020204" pitchFamily="34" charset="0"/>
                        </a:rPr>
                        <a:t>With checklist?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rtl="0" fontAlgn="t" latinLnBrk="0">
                        <a:spcBef>
                          <a:spcPts val="0"/>
                        </a:spcBef>
                        <a:spcAft>
                          <a:spcPts val="0"/>
                        </a:spcAft>
                      </a:pPr>
                      <a:r>
                        <a:rPr lang="en-US" sz="1800" dirty="0">
                          <a:effectLst/>
                          <a:latin typeface="Arial" panose="020B0604020202020204" pitchFamily="34" charset="0"/>
                        </a:rPr>
                        <a:t>Informal only</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rtl="0" fontAlgn="t" latinLnBrk="0">
                        <a:spcBef>
                          <a:spcPts val="0"/>
                        </a:spcBef>
                        <a:spcAft>
                          <a:spcPts val="0"/>
                        </a:spcAft>
                      </a:pPr>
                      <a:r>
                        <a:rPr lang="en-US" sz="1800" dirty="0">
                          <a:effectLst/>
                          <a:latin typeface="Arial" panose="020B0604020202020204" pitchFamily="34" charset="0"/>
                        </a:rPr>
                        <a:t>Could be good fit, maybe for specialist?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396912233"/>
                  </a:ext>
                </a:extLst>
              </a:tr>
              <a:tr h="370840">
                <a:tc>
                  <a:txBody>
                    <a:bodyPr/>
                    <a:lstStyle/>
                    <a:p>
                      <a:pPr marL="0" rtl="0" fontAlgn="t" latinLnBrk="0">
                        <a:spcBef>
                          <a:spcPts val="0"/>
                        </a:spcBef>
                        <a:spcAft>
                          <a:spcPts val="0"/>
                        </a:spcAft>
                      </a:pPr>
                      <a:r>
                        <a:rPr lang="en-US" sz="1800" dirty="0">
                          <a:effectLst/>
                          <a:latin typeface="Calibri" panose="020F0502020204030204" pitchFamily="34" charset="0"/>
                        </a:rPr>
                        <a:t>Endless Energy</a:t>
                      </a:r>
                      <a:endParaRPr lang="en-US" sz="1800" dirty="0">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rtl="0" fontAlgn="t" latinLnBrk="0">
                        <a:spcBef>
                          <a:spcPts val="0"/>
                        </a:spcBef>
                        <a:spcAft>
                          <a:spcPts val="0"/>
                        </a:spcAft>
                      </a:pPr>
                      <a:r>
                        <a:rPr lang="en-US" sz="1800" dirty="0">
                          <a:effectLst/>
                          <a:latin typeface="Arial" panose="020B0604020202020204" pitchFamily="34" charset="0"/>
                        </a:rPr>
                        <a:t>Good fit with audits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rtl="0" fontAlgn="t" latinLnBrk="0">
                        <a:spcBef>
                          <a:spcPts val="0"/>
                        </a:spcBef>
                        <a:spcAft>
                          <a:spcPts val="0"/>
                        </a:spcAft>
                      </a:pPr>
                      <a:r>
                        <a:rPr lang="en-US" sz="1800" dirty="0">
                          <a:effectLst/>
                          <a:latin typeface="Arial" panose="020B0604020202020204" pitchFamily="34" charset="0"/>
                        </a:rPr>
                        <a:t>Conflict of interest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rtl="0" fontAlgn="t" latinLnBrk="0">
                        <a:spcBef>
                          <a:spcPts val="0"/>
                        </a:spcBef>
                        <a:spcAft>
                          <a:spcPts val="0"/>
                        </a:spcAft>
                      </a:pPr>
                      <a:r>
                        <a:rPr lang="en-US" sz="1800" dirty="0">
                          <a:effectLst/>
                          <a:latin typeface="Arial" panose="020B0604020202020204" pitchFamily="34" charset="0"/>
                        </a:rPr>
                        <a:t>Possible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828619167"/>
                  </a:ext>
                </a:extLst>
              </a:tr>
              <a:tr h="370840">
                <a:tc>
                  <a:txBody>
                    <a:bodyPr/>
                    <a:lstStyle/>
                    <a:p>
                      <a:pPr marL="0" rtl="0" fontAlgn="t" latinLnBrk="0">
                        <a:spcBef>
                          <a:spcPts val="0"/>
                        </a:spcBef>
                        <a:spcAft>
                          <a:spcPts val="0"/>
                        </a:spcAft>
                      </a:pPr>
                      <a:r>
                        <a:rPr lang="en-US" sz="1800" dirty="0">
                          <a:effectLst/>
                          <a:latin typeface="Calibri" panose="020F0502020204030204" pitchFamily="34" charset="0"/>
                        </a:rPr>
                        <a:t>Abode</a:t>
                      </a:r>
                      <a:endParaRPr lang="en-US" sz="1800" dirty="0">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rtl="0" fontAlgn="t" latinLnBrk="0">
                        <a:spcBef>
                          <a:spcPts val="0"/>
                        </a:spcBef>
                        <a:spcAft>
                          <a:spcPts val="0"/>
                        </a:spcAft>
                      </a:pPr>
                      <a:endParaRPr lang="en-US" sz="1800" dirty="0">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rtl="0" fontAlgn="t" latinLnBrk="0">
                        <a:spcBef>
                          <a:spcPts val="0"/>
                        </a:spcBef>
                        <a:spcAft>
                          <a:spcPts val="0"/>
                        </a:spcAft>
                      </a:pPr>
                      <a:r>
                        <a:rPr lang="en-US" sz="1800" dirty="0">
                          <a:effectLst/>
                          <a:latin typeface="Arial" panose="020B0604020202020204" pitchFamily="34" charset="0"/>
                        </a:rPr>
                        <a:t>Conflict?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rtl="0" fontAlgn="t" latinLnBrk="0">
                        <a:spcBef>
                          <a:spcPts val="0"/>
                        </a:spcBef>
                        <a:spcAft>
                          <a:spcPts val="0"/>
                        </a:spcAft>
                      </a:pPr>
                      <a:r>
                        <a:rPr lang="en-US" sz="1800" dirty="0">
                          <a:effectLst/>
                          <a:latin typeface="Arial" panose="020B0604020202020204" pitchFamily="34" charset="0"/>
                        </a:rPr>
                        <a:t>Potential</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31301262"/>
                  </a:ext>
                </a:extLst>
              </a:tr>
              <a:tr h="370840">
                <a:tc>
                  <a:txBody>
                    <a:bodyPr/>
                    <a:lstStyle/>
                    <a:p>
                      <a:pPr marL="0" rtl="0" fontAlgn="t" latinLnBrk="0">
                        <a:spcBef>
                          <a:spcPts val="0"/>
                        </a:spcBef>
                        <a:spcAft>
                          <a:spcPts val="0"/>
                        </a:spcAft>
                      </a:pPr>
                      <a:r>
                        <a:rPr lang="en-US" sz="1800" dirty="0">
                          <a:effectLst/>
                          <a:latin typeface="Calibri" panose="020F0502020204030204" pitchFamily="34" charset="0"/>
                        </a:rPr>
                        <a:t>New third party</a:t>
                      </a:r>
                      <a:endParaRPr lang="en-US" sz="1800" dirty="0">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rtl="0" fontAlgn="t" latinLnBrk="0">
                        <a:spcBef>
                          <a:spcPts val="0"/>
                        </a:spcBef>
                        <a:spcAft>
                          <a:spcPts val="0"/>
                        </a:spcAft>
                      </a:pPr>
                      <a:r>
                        <a:rPr lang="en-US" sz="1800" dirty="0">
                          <a:effectLst/>
                          <a:latin typeface="Arial" panose="020B0604020202020204" pitchFamily="34" charset="0"/>
                        </a:rPr>
                        <a:t>Could City endorse rather than pay?</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rtl="0" fontAlgn="t" latinLnBrk="0">
                        <a:spcBef>
                          <a:spcPts val="0"/>
                        </a:spcBef>
                        <a:spcAft>
                          <a:spcPts val="0"/>
                        </a:spcAft>
                      </a:pPr>
                      <a:r>
                        <a:rPr lang="en-US" sz="1800" dirty="0">
                          <a:effectLst/>
                          <a:latin typeface="Arial" panose="020B0604020202020204" pitchFamily="34" charset="0"/>
                        </a:rPr>
                        <a:t>Best fit - follow Solar Sage model?  Could be fee-based.</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rtl="0" fontAlgn="t" latinLnBrk="0">
                        <a:spcBef>
                          <a:spcPts val="0"/>
                        </a:spcBef>
                        <a:spcAft>
                          <a:spcPts val="0"/>
                        </a:spcAft>
                      </a:pPr>
                      <a:r>
                        <a:rPr lang="en-US" sz="1800" dirty="0">
                          <a:effectLst/>
                          <a:latin typeface="Arial" panose="020B0604020202020204" pitchFamily="34" charset="0"/>
                        </a:rPr>
                        <a:t>Potential - could be fee-based</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70218988"/>
                  </a:ext>
                </a:extLst>
              </a:tr>
            </a:tbl>
          </a:graphicData>
        </a:graphic>
      </p:graphicFrame>
      <p:sp>
        <p:nvSpPr>
          <p:cNvPr id="10" name="TextBox 9">
            <a:extLst>
              <a:ext uri="{FF2B5EF4-FFF2-40B4-BE49-F238E27FC236}">
                <a16:creationId xmlns:a16="http://schemas.microsoft.com/office/drawing/2014/main" id="{7A62AF2F-5DD3-61E3-190F-23AB138E67D1}"/>
              </a:ext>
            </a:extLst>
          </p:cNvPr>
          <p:cNvSpPr txBox="1"/>
          <p:nvPr/>
        </p:nvSpPr>
        <p:spPr>
          <a:xfrm>
            <a:off x="3655948" y="1208069"/>
            <a:ext cx="4880105" cy="4462760"/>
          </a:xfrm>
          <a:prstGeom prst="rect">
            <a:avLst/>
          </a:prstGeom>
          <a:noFill/>
        </p:spPr>
        <p:txBody>
          <a:bodyPr wrap="square" rtlCol="0">
            <a:spAutoFit/>
          </a:bodyPr>
          <a:lstStyle/>
          <a:p>
            <a:pPr algn="ctr"/>
            <a:r>
              <a:rPr lang="en-US" sz="2800" dirty="0">
                <a:solidFill>
                  <a:srgbClr val="4472C4"/>
                </a:solidFill>
              </a:rPr>
              <a:t>Thoughts on How </a:t>
            </a:r>
            <a:br>
              <a:rPr lang="en-US" sz="2800" dirty="0">
                <a:solidFill>
                  <a:srgbClr val="4472C4"/>
                </a:solidFill>
              </a:rPr>
            </a:br>
            <a:r>
              <a:rPr lang="en-US" sz="2800" dirty="0">
                <a:solidFill>
                  <a:srgbClr val="4472C4"/>
                </a:solidFill>
              </a:rPr>
              <a:t>Key Partnerships Could Accelerate Newton Residents’ Adoption of </a:t>
            </a:r>
            <a:r>
              <a:rPr lang="en-US" sz="2800" b="1" dirty="0">
                <a:solidFill>
                  <a:srgbClr val="4472C4"/>
                </a:solidFill>
              </a:rPr>
              <a:t>4OurFuture</a:t>
            </a:r>
            <a:r>
              <a:rPr lang="en-US" sz="2800" dirty="0">
                <a:solidFill>
                  <a:srgbClr val="4472C4"/>
                </a:solidFill>
              </a:rPr>
              <a:t> Actions</a:t>
            </a:r>
          </a:p>
          <a:p>
            <a:pPr algn="ctr"/>
            <a:endParaRPr lang="en-US" sz="2800" dirty="0"/>
          </a:p>
          <a:p>
            <a:pPr algn="ctr"/>
            <a:r>
              <a:rPr lang="en-US" sz="2800" i="1" dirty="0"/>
              <a:t>A discussion document</a:t>
            </a:r>
            <a:br>
              <a:rPr lang="en-US" sz="2800" i="1" dirty="0"/>
            </a:br>
            <a:r>
              <a:rPr lang="en-US" sz="2800" i="1" dirty="0"/>
              <a:t>for the NCCE</a:t>
            </a:r>
          </a:p>
          <a:p>
            <a:pPr algn="ctr"/>
            <a:endParaRPr lang="en-US" sz="2800" i="1" dirty="0"/>
          </a:p>
          <a:p>
            <a:pPr algn="ctr"/>
            <a:r>
              <a:rPr lang="en-US" sz="2400" dirty="0"/>
              <a:t>Jon Slote</a:t>
            </a:r>
          </a:p>
          <a:p>
            <a:pPr algn="ctr"/>
            <a:endParaRPr lang="en-US" dirty="0"/>
          </a:p>
          <a:p>
            <a:pPr algn="ctr"/>
            <a:r>
              <a:rPr lang="en-US" dirty="0"/>
              <a:t>7/5/23 version</a:t>
            </a:r>
          </a:p>
        </p:txBody>
      </p:sp>
    </p:spTree>
    <p:extLst>
      <p:ext uri="{BB962C8B-B14F-4D97-AF65-F5344CB8AC3E}">
        <p14:creationId xmlns:p14="http://schemas.microsoft.com/office/powerpoint/2010/main" val="1084289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48D4A23-9B85-37EF-988F-2FA19AB58B22}"/>
              </a:ext>
            </a:extLst>
          </p:cNvPr>
          <p:cNvSpPr/>
          <p:nvPr/>
        </p:nvSpPr>
        <p:spPr>
          <a:xfrm>
            <a:off x="587828" y="1914525"/>
            <a:ext cx="5012094" cy="425767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FAAB45C-5919-21FE-3A1D-4FB398B3D473}"/>
              </a:ext>
            </a:extLst>
          </p:cNvPr>
          <p:cNvSpPr>
            <a:spLocks noGrp="1"/>
          </p:cNvSpPr>
          <p:nvPr>
            <p:ph idx="1"/>
          </p:nvPr>
        </p:nvSpPr>
        <p:spPr>
          <a:xfrm>
            <a:off x="419100" y="1562412"/>
            <a:ext cx="5180822" cy="4971737"/>
          </a:xfrm>
        </p:spPr>
        <p:txBody>
          <a:bodyPr>
            <a:noAutofit/>
          </a:bodyPr>
          <a:lstStyle/>
          <a:p>
            <a:pPr marL="182880" lvl="1" indent="0">
              <a:spcBef>
                <a:spcPts val="0"/>
              </a:spcBef>
              <a:spcAft>
                <a:spcPts val="600"/>
              </a:spcAft>
              <a:buNone/>
            </a:pPr>
            <a:r>
              <a:rPr lang="en-US" sz="1800" b="1" dirty="0">
                <a:solidFill>
                  <a:schemeClr val="accent1"/>
                </a:solidFill>
              </a:rPr>
              <a:t>Proposal</a:t>
            </a:r>
          </a:p>
          <a:p>
            <a:pPr marL="182880" lvl="1" indent="0">
              <a:spcAft>
                <a:spcPts val="600"/>
              </a:spcAft>
              <a:buNone/>
            </a:pPr>
            <a:r>
              <a:rPr lang="en-US" sz="1400" b="1" dirty="0"/>
              <a:t>5. Create an Electric HVAC Inspector role</a:t>
            </a:r>
          </a:p>
          <a:p>
            <a:pPr marL="182880" lvl="1" indent="0">
              <a:lnSpc>
                <a:spcPct val="100000"/>
              </a:lnSpc>
              <a:spcBef>
                <a:spcPts val="0"/>
              </a:spcBef>
              <a:spcAft>
                <a:spcPts val="600"/>
              </a:spcAft>
              <a:buNone/>
            </a:pPr>
            <a:r>
              <a:rPr lang="en-US" sz="1400" dirty="0"/>
              <a:t>As the number of heat pump installations as increased in Newton, so has and will the number of citizen complaints. At least some of these problems could have been avoided with better homework before the contract’s signing, and better verification of delivered quality after project completion.  </a:t>
            </a:r>
          </a:p>
          <a:p>
            <a:pPr marL="182880" lvl="1" indent="0">
              <a:lnSpc>
                <a:spcPct val="100000"/>
              </a:lnSpc>
              <a:spcBef>
                <a:spcPts val="0"/>
              </a:spcBef>
              <a:spcAft>
                <a:spcPts val="600"/>
              </a:spcAft>
              <a:buNone/>
            </a:pPr>
            <a:r>
              <a:rPr lang="en-US" sz="1400" dirty="0"/>
              <a:t>We recommend that the City create an Electric HVAC Inspector role to assist Newton’s residents’ efforts to electrify their homes. This role would review all permit applications for electric heating systems, inspect contractor workmanship on-premises, and issue certificates of compliance for completed projects. This could be accomplished by retraining one of the current inspectors or serving as the basis for a hire in the near future. In addition, such a capability-enhancing effort could provide career-and-grade professional development opportunities for City personnel.</a:t>
            </a:r>
          </a:p>
          <a:p>
            <a:pPr marL="182880" lvl="1" indent="0">
              <a:lnSpc>
                <a:spcPct val="100000"/>
              </a:lnSpc>
              <a:spcBef>
                <a:spcPts val="0"/>
              </a:spcBef>
              <a:spcAft>
                <a:spcPts val="600"/>
              </a:spcAft>
              <a:buNone/>
            </a:pPr>
            <a:r>
              <a:rPr lang="en-US" sz="1400" dirty="0"/>
              <a:t>Should the functions of Electric HVAC Inspector be outside the purview of the Inspectional Service Department, it may make more sense to locate it in a different executive administrative unit.</a:t>
            </a:r>
          </a:p>
        </p:txBody>
      </p:sp>
      <p:sp>
        <p:nvSpPr>
          <p:cNvPr id="4" name="Content Placeholder 2">
            <a:extLst>
              <a:ext uri="{FF2B5EF4-FFF2-40B4-BE49-F238E27FC236}">
                <a16:creationId xmlns:a16="http://schemas.microsoft.com/office/drawing/2014/main" id="{EB0EB8B1-B8BA-3EEF-AA91-4910E38D9FD9}"/>
              </a:ext>
            </a:extLst>
          </p:cNvPr>
          <p:cNvSpPr txBox="1">
            <a:spLocks/>
          </p:cNvSpPr>
          <p:nvPr/>
        </p:nvSpPr>
        <p:spPr>
          <a:xfrm>
            <a:off x="6019799" y="2444557"/>
            <a:ext cx="5012094" cy="38847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sz="1200" dirty="0"/>
          </a:p>
        </p:txBody>
      </p:sp>
      <p:sp>
        <p:nvSpPr>
          <p:cNvPr id="5" name="Content Placeholder 2">
            <a:extLst>
              <a:ext uri="{FF2B5EF4-FFF2-40B4-BE49-F238E27FC236}">
                <a16:creationId xmlns:a16="http://schemas.microsoft.com/office/drawing/2014/main" id="{9D6141EF-2C13-7A78-4CC8-43055BEF7BB9}"/>
              </a:ext>
            </a:extLst>
          </p:cNvPr>
          <p:cNvSpPr txBox="1">
            <a:spLocks/>
          </p:cNvSpPr>
          <p:nvPr/>
        </p:nvSpPr>
        <p:spPr>
          <a:xfrm>
            <a:off x="5739881" y="2366801"/>
            <a:ext cx="5012094" cy="38847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sz="1200" dirty="0"/>
          </a:p>
        </p:txBody>
      </p:sp>
      <p:sp>
        <p:nvSpPr>
          <p:cNvPr id="7" name="TextBox 6">
            <a:extLst>
              <a:ext uri="{FF2B5EF4-FFF2-40B4-BE49-F238E27FC236}">
                <a16:creationId xmlns:a16="http://schemas.microsoft.com/office/drawing/2014/main" id="{D8AA932A-A9BD-9AB8-0DB6-9BF2C7FAED82}"/>
              </a:ext>
            </a:extLst>
          </p:cNvPr>
          <p:cNvSpPr txBox="1"/>
          <p:nvPr/>
        </p:nvSpPr>
        <p:spPr>
          <a:xfrm>
            <a:off x="6048376" y="1505263"/>
            <a:ext cx="5771954" cy="5293757"/>
          </a:xfrm>
          <a:prstGeom prst="rect">
            <a:avLst/>
          </a:prstGeom>
          <a:noFill/>
        </p:spPr>
        <p:txBody>
          <a:bodyPr wrap="square">
            <a:spAutoFit/>
          </a:bodyPr>
          <a:lstStyle/>
          <a:p>
            <a:pPr>
              <a:spcAft>
                <a:spcPts val="600"/>
              </a:spcAft>
            </a:pPr>
            <a:r>
              <a:rPr lang="en-US" b="1" dirty="0">
                <a:solidFill>
                  <a:srgbClr val="4472C4"/>
                </a:solidFill>
              </a:rPr>
              <a:t>Discussion Summary</a:t>
            </a:r>
          </a:p>
          <a:p>
            <a:pPr marL="171450" indent="-171450">
              <a:spcAft>
                <a:spcPts val="600"/>
              </a:spcAft>
              <a:buFont typeface="Arial" panose="020B0604020202020204" pitchFamily="34" charset="0"/>
              <a:buChar char="•"/>
            </a:pPr>
            <a:r>
              <a:rPr lang="en-US" sz="1400" dirty="0"/>
              <a:t>Halina described the many visits from her heat pump installer and Inspectional Services that her own heat pump installation required, however the Mayor took this as an example demonstrating that the needed inspectional services were provided.</a:t>
            </a:r>
          </a:p>
          <a:p>
            <a:pPr marL="171450" indent="-171450">
              <a:spcAft>
                <a:spcPts val="600"/>
              </a:spcAft>
              <a:buFont typeface="Arial" panose="020B0604020202020204" pitchFamily="34" charset="0"/>
              <a:buChar char="•"/>
            </a:pPr>
            <a:r>
              <a:rPr lang="en-US" sz="1400" dirty="0"/>
              <a:t>Jonathan pointed out that fulfilling Newton’s CAP goals would demand many more heat pump installations than our current volume, and this could stretch our electric HVAC inspectional services capacity.  The Mayor understood, but didn’t feel we were needing to yet consider expanding this service capacity beyond a single individual. </a:t>
            </a:r>
          </a:p>
          <a:p>
            <a:pPr marL="171450" indent="-171450">
              <a:spcAft>
                <a:spcPts val="600"/>
              </a:spcAft>
              <a:buFont typeface="Arial" panose="020B0604020202020204" pitchFamily="34" charset="0"/>
              <a:buChar char="•"/>
            </a:pPr>
            <a:r>
              <a:rPr lang="en-US" sz="1400" dirty="0"/>
              <a:t>After hearing many comments supporting this recommendation, the Mayor was clearly unconvinced, and pointedly asked the group “</a:t>
            </a:r>
            <a:r>
              <a:rPr lang="en-US" sz="1400" b="1" dirty="0"/>
              <a:t>What problem are we solving for</a:t>
            </a:r>
            <a:r>
              <a:rPr lang="en-US" sz="1400" dirty="0"/>
              <a:t>?”</a:t>
            </a:r>
          </a:p>
          <a:p>
            <a:pPr>
              <a:spcBef>
                <a:spcPts val="600"/>
              </a:spcBef>
              <a:spcAft>
                <a:spcPts val="600"/>
              </a:spcAft>
            </a:pPr>
            <a:r>
              <a:rPr lang="en-US" sz="1400" b="1" dirty="0"/>
              <a:t>Follow Up </a:t>
            </a:r>
          </a:p>
          <a:p>
            <a:pPr marL="171450" indent="-171450">
              <a:spcAft>
                <a:spcPts val="600"/>
              </a:spcAft>
              <a:buFont typeface="Arial" panose="020B0604020202020204" pitchFamily="34" charset="0"/>
              <a:buChar char="•"/>
            </a:pPr>
            <a:r>
              <a:rPr lang="en-US" sz="1400" dirty="0"/>
              <a:t>Jonathan and Asa volunteered to be the NCCE contact persons to work with Ann Berwick and with the ISD Commissioner when he/she comes aboard about what an Electric HVAC Inspector/Advocate role should look like.</a:t>
            </a:r>
          </a:p>
          <a:p>
            <a:pPr marL="171450" indent="-171450">
              <a:spcAft>
                <a:spcPts val="600"/>
              </a:spcAft>
              <a:buFont typeface="Arial" panose="020B0604020202020204" pitchFamily="34" charset="0"/>
              <a:buChar char="•"/>
            </a:pPr>
            <a:r>
              <a:rPr lang="en-US" sz="1400" dirty="0"/>
              <a:t>Phil is also potentially interested in contributing. </a:t>
            </a:r>
          </a:p>
          <a:p>
            <a:pPr marL="171450" indent="-171450">
              <a:spcAft>
                <a:spcPts val="600"/>
              </a:spcAft>
              <a:buFont typeface="Arial" panose="020B0604020202020204" pitchFamily="34" charset="0"/>
              <a:buChar char="•"/>
            </a:pPr>
            <a:r>
              <a:rPr lang="en-US" sz="1400" dirty="0"/>
              <a:t>Jon mentioned that in California has a service similar to the one we recommended as #5. He will send out more detailed information shortly.</a:t>
            </a:r>
          </a:p>
        </p:txBody>
      </p:sp>
      <p:sp>
        <p:nvSpPr>
          <p:cNvPr id="10" name="TextBox 9">
            <a:extLst>
              <a:ext uri="{FF2B5EF4-FFF2-40B4-BE49-F238E27FC236}">
                <a16:creationId xmlns:a16="http://schemas.microsoft.com/office/drawing/2014/main" id="{C20FC5E9-1173-275C-AC26-10D9DB1DC6EE}"/>
              </a:ext>
            </a:extLst>
          </p:cNvPr>
          <p:cNvSpPr txBox="1"/>
          <p:nvPr/>
        </p:nvSpPr>
        <p:spPr>
          <a:xfrm>
            <a:off x="587828" y="250431"/>
            <a:ext cx="11000792" cy="1092607"/>
          </a:xfrm>
          <a:prstGeom prst="rect">
            <a:avLst/>
          </a:prstGeom>
          <a:noFill/>
        </p:spPr>
        <p:txBody>
          <a:bodyPr wrap="square">
            <a:spAutoFit/>
          </a:bodyPr>
          <a:lstStyle/>
          <a:p>
            <a:pPr>
              <a:spcBef>
                <a:spcPts val="1800"/>
              </a:spcBef>
            </a:pPr>
            <a:r>
              <a:rPr lang="en-US" sz="2400" b="1" dirty="0">
                <a:latin typeface="+mj-lt"/>
              </a:rPr>
              <a:t>Starting point: The NCCE’s Residential Recommendations review with the City </a:t>
            </a:r>
          </a:p>
          <a:p>
            <a:pPr>
              <a:spcBef>
                <a:spcPts val="600"/>
              </a:spcBef>
            </a:pPr>
            <a:r>
              <a:rPr lang="en-US" sz="1800" dirty="0">
                <a:latin typeface="+mj-lt"/>
              </a:rPr>
              <a:t>On 5/8/23 Halina and a subset of the NCCE reviewed the 5-point residential plan with the Mayor and others </a:t>
            </a:r>
            <a:br>
              <a:rPr lang="en-US" sz="1800" dirty="0">
                <a:latin typeface="+mj-lt"/>
              </a:rPr>
            </a:br>
            <a:r>
              <a:rPr lang="en-US" sz="1800" dirty="0">
                <a:latin typeface="+mj-lt"/>
              </a:rPr>
              <a:t>from her Sustainability team.  This included a review of recommendation #5.</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52834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AAB45C-5919-21FE-3A1D-4FB398B3D473}"/>
              </a:ext>
            </a:extLst>
          </p:cNvPr>
          <p:cNvSpPr>
            <a:spLocks noGrp="1"/>
          </p:cNvSpPr>
          <p:nvPr>
            <p:ph idx="1"/>
          </p:nvPr>
        </p:nvSpPr>
        <p:spPr>
          <a:xfrm>
            <a:off x="6113121" y="1937347"/>
            <a:ext cx="5638360" cy="2979474"/>
          </a:xfrm>
        </p:spPr>
        <p:txBody>
          <a:bodyPr>
            <a:normAutofit/>
          </a:bodyPr>
          <a:lstStyle/>
          <a:p>
            <a:pPr marL="525463" lvl="1" indent="-239713">
              <a:spcBef>
                <a:spcPts val="0"/>
              </a:spcBef>
              <a:spcAft>
                <a:spcPts val="2400"/>
              </a:spcAft>
              <a:buFont typeface="+mj-lt"/>
              <a:buAutoNum type="arabicPeriod"/>
            </a:pPr>
            <a:r>
              <a:rPr lang="en-US" sz="1600" b="0" i="0" dirty="0">
                <a:solidFill>
                  <a:srgbClr val="222222"/>
                </a:solidFill>
                <a:effectLst/>
                <a:latin typeface="Arial" panose="020B0604020202020204" pitchFamily="34" charset="0"/>
              </a:rPr>
              <a:t>Residents' lack of a </a:t>
            </a:r>
            <a:r>
              <a:rPr lang="en-US" sz="1600" i="0" dirty="0">
                <a:solidFill>
                  <a:srgbClr val="222222"/>
                </a:solidFill>
                <a:effectLst/>
                <a:latin typeface="Arial" panose="020B0604020202020204" pitchFamily="34" charset="0"/>
              </a:rPr>
              <a:t>sufficiently</a:t>
            </a:r>
            <a:br>
              <a:rPr lang="en-US" sz="1600" b="1" i="0" dirty="0">
                <a:solidFill>
                  <a:srgbClr val="222222"/>
                </a:solidFill>
                <a:effectLst/>
                <a:latin typeface="Arial" panose="020B0604020202020204" pitchFamily="34" charset="0"/>
              </a:rPr>
            </a:br>
            <a:r>
              <a:rPr lang="en-US" sz="1600" b="1" i="0" dirty="0">
                <a:solidFill>
                  <a:srgbClr val="222222"/>
                </a:solidFill>
                <a:effectLst/>
                <a:latin typeface="Arial" panose="020B0604020202020204" pitchFamily="34" charset="0"/>
              </a:rPr>
              <a:t>detailed plan</a:t>
            </a:r>
            <a:r>
              <a:rPr lang="en-US" sz="1600" b="0" i="0" dirty="0">
                <a:solidFill>
                  <a:srgbClr val="222222"/>
                </a:solidFill>
                <a:effectLst/>
                <a:latin typeface="Arial" panose="020B0604020202020204" pitchFamily="34" charset="0"/>
              </a:rPr>
              <a:t> to know the complete </a:t>
            </a:r>
            <a:br>
              <a:rPr lang="en-US" sz="1600" b="0" i="0" dirty="0">
                <a:solidFill>
                  <a:srgbClr val="222222"/>
                </a:solidFill>
                <a:effectLst/>
                <a:latin typeface="Arial" panose="020B0604020202020204" pitchFamily="34" charset="0"/>
              </a:rPr>
            </a:br>
            <a:r>
              <a:rPr lang="en-US" sz="1600" b="0" i="0" dirty="0">
                <a:solidFill>
                  <a:srgbClr val="222222"/>
                </a:solidFill>
                <a:effectLst/>
                <a:latin typeface="Arial" panose="020B0604020202020204" pitchFamily="34" charset="0"/>
              </a:rPr>
              <a:t>scope and costs of their project</a:t>
            </a:r>
          </a:p>
          <a:p>
            <a:pPr marL="1143000" lvl="1" indent="-239713">
              <a:spcBef>
                <a:spcPts val="0"/>
              </a:spcBef>
              <a:spcAft>
                <a:spcPts val="2400"/>
              </a:spcAft>
              <a:buFont typeface="+mj-lt"/>
              <a:buAutoNum type="arabicPeriod"/>
            </a:pPr>
            <a:r>
              <a:rPr lang="en-US" sz="1600" b="0" i="0" dirty="0">
                <a:solidFill>
                  <a:srgbClr val="222222"/>
                </a:solidFill>
                <a:effectLst/>
                <a:latin typeface="Arial" panose="020B0604020202020204" pitchFamily="34" charset="0"/>
              </a:rPr>
              <a:t>Concerns about finding an </a:t>
            </a:r>
            <a:br>
              <a:rPr lang="en-US" sz="1600" b="0" i="0" dirty="0">
                <a:solidFill>
                  <a:srgbClr val="222222"/>
                </a:solidFill>
                <a:effectLst/>
                <a:latin typeface="Arial" panose="020B0604020202020204" pitchFamily="34" charset="0"/>
              </a:rPr>
            </a:br>
            <a:r>
              <a:rPr lang="en-US" sz="1600" b="1" i="0" dirty="0">
                <a:solidFill>
                  <a:srgbClr val="222222"/>
                </a:solidFill>
                <a:effectLst/>
                <a:latin typeface="Arial" panose="020B0604020202020204" pitchFamily="34" charset="0"/>
              </a:rPr>
              <a:t>honest, reliable contractor</a:t>
            </a:r>
          </a:p>
          <a:p>
            <a:pPr marL="1885950" lvl="1" indent="-239713">
              <a:spcBef>
                <a:spcPts val="0"/>
              </a:spcBef>
              <a:spcAft>
                <a:spcPts val="2400"/>
              </a:spcAft>
              <a:buFont typeface="+mj-lt"/>
              <a:buAutoNum type="arabicPeriod"/>
            </a:pPr>
            <a:r>
              <a:rPr lang="en-US" sz="1600" dirty="0">
                <a:solidFill>
                  <a:srgbClr val="222222"/>
                </a:solidFill>
                <a:latin typeface="Arial" panose="020B0604020202020204" pitchFamily="34" charset="0"/>
              </a:rPr>
              <a:t>Lack of understanding about </a:t>
            </a:r>
            <a:r>
              <a:rPr lang="en-US" sz="1600" b="1" dirty="0">
                <a:solidFill>
                  <a:srgbClr val="222222"/>
                </a:solidFill>
                <a:latin typeface="Arial" panose="020B0604020202020204" pitchFamily="34" charset="0"/>
              </a:rPr>
              <a:t>available</a:t>
            </a:r>
            <a:br>
              <a:rPr lang="en-US" sz="1600" b="1" dirty="0">
                <a:solidFill>
                  <a:srgbClr val="222222"/>
                </a:solidFill>
                <a:latin typeface="Arial" panose="020B0604020202020204" pitchFamily="34" charset="0"/>
              </a:rPr>
            </a:br>
            <a:r>
              <a:rPr lang="en-US" sz="1600" b="1" dirty="0">
                <a:solidFill>
                  <a:srgbClr val="222222"/>
                </a:solidFill>
                <a:latin typeface="Arial" panose="020B0604020202020204" pitchFamily="34" charset="0"/>
              </a:rPr>
              <a:t>incentives</a:t>
            </a:r>
            <a:r>
              <a:rPr lang="en-US" sz="1600" dirty="0">
                <a:solidFill>
                  <a:srgbClr val="222222"/>
                </a:solidFill>
                <a:latin typeface="Arial" panose="020B0604020202020204" pitchFamily="34" charset="0"/>
              </a:rPr>
              <a:t>, and/or a perception that </a:t>
            </a:r>
            <a:br>
              <a:rPr lang="en-US" sz="1600" dirty="0">
                <a:solidFill>
                  <a:srgbClr val="222222"/>
                </a:solidFill>
                <a:latin typeface="Arial" panose="020B0604020202020204" pitchFamily="34" charset="0"/>
              </a:rPr>
            </a:br>
            <a:r>
              <a:rPr lang="en-US" sz="1600" dirty="0">
                <a:solidFill>
                  <a:srgbClr val="222222"/>
                </a:solidFill>
                <a:latin typeface="Arial" panose="020B0604020202020204" pitchFamily="34" charset="0"/>
              </a:rPr>
              <a:t>obtaining them will be very onerous</a:t>
            </a:r>
          </a:p>
          <a:p>
            <a:pPr marL="342900" indent="-342900" algn="l">
              <a:buFont typeface="+mj-lt"/>
              <a:buAutoNum type="arabicPeriod"/>
            </a:pPr>
            <a:endParaRPr lang="en-US" sz="1600" dirty="0">
              <a:solidFill>
                <a:srgbClr val="222222"/>
              </a:solidFill>
              <a:latin typeface="Arial" panose="020B0604020202020204" pitchFamily="34" charset="0"/>
            </a:endParaRPr>
          </a:p>
          <a:p>
            <a:pPr marL="342900" indent="-342900" algn="l">
              <a:buFont typeface="+mj-lt"/>
              <a:buAutoNum type="arabicPeriod"/>
            </a:pPr>
            <a:endParaRPr lang="en-US" sz="1600" dirty="0">
              <a:solidFill>
                <a:srgbClr val="222222"/>
              </a:solidFill>
              <a:latin typeface="Arial" panose="020B0604020202020204" pitchFamily="34" charset="0"/>
            </a:endParaRPr>
          </a:p>
        </p:txBody>
      </p:sp>
      <p:sp>
        <p:nvSpPr>
          <p:cNvPr id="4" name="Content Placeholder 2">
            <a:extLst>
              <a:ext uri="{FF2B5EF4-FFF2-40B4-BE49-F238E27FC236}">
                <a16:creationId xmlns:a16="http://schemas.microsoft.com/office/drawing/2014/main" id="{EB0EB8B1-B8BA-3EEF-AA91-4910E38D9FD9}"/>
              </a:ext>
            </a:extLst>
          </p:cNvPr>
          <p:cNvSpPr txBox="1">
            <a:spLocks/>
          </p:cNvSpPr>
          <p:nvPr/>
        </p:nvSpPr>
        <p:spPr>
          <a:xfrm>
            <a:off x="6019799" y="2444557"/>
            <a:ext cx="5012094" cy="38847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sz="1200" dirty="0"/>
          </a:p>
        </p:txBody>
      </p:sp>
      <p:sp>
        <p:nvSpPr>
          <p:cNvPr id="5" name="Content Placeholder 2">
            <a:extLst>
              <a:ext uri="{FF2B5EF4-FFF2-40B4-BE49-F238E27FC236}">
                <a16:creationId xmlns:a16="http://schemas.microsoft.com/office/drawing/2014/main" id="{9D6141EF-2C13-7A78-4CC8-43055BEF7BB9}"/>
              </a:ext>
            </a:extLst>
          </p:cNvPr>
          <p:cNvSpPr txBox="1">
            <a:spLocks/>
          </p:cNvSpPr>
          <p:nvPr/>
        </p:nvSpPr>
        <p:spPr>
          <a:xfrm>
            <a:off x="5739881" y="2366801"/>
            <a:ext cx="5012094" cy="38847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sz="1200" dirty="0"/>
          </a:p>
        </p:txBody>
      </p:sp>
      <p:sp>
        <p:nvSpPr>
          <p:cNvPr id="8" name="TextBox 7">
            <a:extLst>
              <a:ext uri="{FF2B5EF4-FFF2-40B4-BE49-F238E27FC236}">
                <a16:creationId xmlns:a16="http://schemas.microsoft.com/office/drawing/2014/main" id="{C5074173-409B-0AA3-76EC-C2DAAF90BCD6}"/>
              </a:ext>
            </a:extLst>
          </p:cNvPr>
          <p:cNvSpPr txBox="1"/>
          <p:nvPr/>
        </p:nvSpPr>
        <p:spPr>
          <a:xfrm>
            <a:off x="587828" y="250431"/>
            <a:ext cx="11000792" cy="815608"/>
          </a:xfrm>
          <a:prstGeom prst="rect">
            <a:avLst/>
          </a:prstGeom>
          <a:noFill/>
        </p:spPr>
        <p:txBody>
          <a:bodyPr wrap="square">
            <a:spAutoFit/>
          </a:bodyPr>
          <a:lstStyle/>
          <a:p>
            <a:pPr>
              <a:spcBef>
                <a:spcPts val="1800"/>
              </a:spcBef>
            </a:pPr>
            <a:r>
              <a:rPr lang="en-US" sz="2400" b="1" dirty="0">
                <a:latin typeface="Calibri Light" panose="020F0302020204030204" pitchFamily="34" charset="0"/>
                <a:cs typeface="Calibri Light" panose="020F0302020204030204" pitchFamily="34" charset="0"/>
              </a:rPr>
              <a:t>Stepping back: Identifying the key barriers to residents taking action</a:t>
            </a:r>
          </a:p>
          <a:p>
            <a:pPr>
              <a:spcBef>
                <a:spcPts val="600"/>
              </a:spcBef>
            </a:pPr>
            <a:r>
              <a:rPr lang="en-US" sz="1800" dirty="0">
                <a:latin typeface="Calibri Light" panose="020F0302020204030204" pitchFamily="34" charset="0"/>
                <a:cs typeface="Calibri Light" panose="020F0302020204030204" pitchFamily="34" charset="0"/>
              </a:rPr>
              <a:t>Is there a better answer to the question “</a:t>
            </a:r>
            <a:r>
              <a:rPr lang="en-US" sz="1800" i="1" dirty="0">
                <a:latin typeface="Calibri Light" panose="020F0302020204030204" pitchFamily="34" charset="0"/>
                <a:cs typeface="Calibri Light" panose="020F0302020204030204" pitchFamily="34" charset="0"/>
              </a:rPr>
              <a:t>What problem are we solving for?</a:t>
            </a:r>
            <a:r>
              <a:rPr lang="en-US" sz="1800" dirty="0">
                <a:latin typeface="Calibri Light" panose="020F0302020204030204" pitchFamily="34" charset="0"/>
                <a:cs typeface="Calibri Light" panose="020F0302020204030204" pitchFamily="34" charset="0"/>
              </a:rPr>
              <a:t>”</a:t>
            </a:r>
            <a:r>
              <a:rPr lang="en-US" sz="1800" i="1" dirty="0">
                <a:latin typeface="Calibri Light" panose="020F0302020204030204" pitchFamily="34" charset="0"/>
                <a:cs typeface="Calibri Light" panose="020F0302020204030204" pitchFamily="34" charset="0"/>
              </a:rPr>
              <a:t> </a:t>
            </a:r>
            <a:endParaRPr lang="en-US" i="1" dirty="0">
              <a:latin typeface="Calibri Light" panose="020F0302020204030204" pitchFamily="34" charset="0"/>
              <a:cs typeface="Calibri Light" panose="020F0302020204030204" pitchFamily="34" charset="0"/>
            </a:endParaRPr>
          </a:p>
        </p:txBody>
      </p:sp>
      <p:pic>
        <p:nvPicPr>
          <p:cNvPr id="2052" name="Picture 4">
            <a:extLst>
              <a:ext uri="{FF2B5EF4-FFF2-40B4-BE49-F238E27FC236}">
                <a16:creationId xmlns:a16="http://schemas.microsoft.com/office/drawing/2014/main" id="{97B66B48-5DE4-EF5C-A7EF-3E2DD0A2D2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957" y="1770417"/>
            <a:ext cx="4714006" cy="29146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6D5FD71-DA26-F007-EAC9-D91D8782CCEE}"/>
              </a:ext>
            </a:extLst>
          </p:cNvPr>
          <p:cNvSpPr txBox="1"/>
          <p:nvPr/>
        </p:nvSpPr>
        <p:spPr>
          <a:xfrm>
            <a:off x="587828" y="1230411"/>
            <a:ext cx="4944292" cy="584775"/>
          </a:xfrm>
          <a:prstGeom prst="rect">
            <a:avLst/>
          </a:prstGeom>
          <a:noFill/>
        </p:spPr>
        <p:txBody>
          <a:bodyPr wrap="square">
            <a:spAutoFit/>
          </a:bodyPr>
          <a:lstStyle/>
          <a:p>
            <a:pPr marL="182880" lvl="1" indent="0" algn="ctr">
              <a:spcBef>
                <a:spcPts val="0"/>
              </a:spcBef>
              <a:spcAft>
                <a:spcPts val="600"/>
              </a:spcAft>
              <a:buNone/>
            </a:pPr>
            <a:r>
              <a:rPr lang="en-US" sz="1800" b="1" dirty="0">
                <a:solidFill>
                  <a:schemeClr val="accent1"/>
                </a:solidFill>
              </a:rPr>
              <a:t>Barriers Identified in Newton’s Listening Project:</a:t>
            </a:r>
            <a:br>
              <a:rPr lang="en-US" sz="1800" b="1" dirty="0">
                <a:solidFill>
                  <a:schemeClr val="accent1"/>
                </a:solidFill>
              </a:rPr>
            </a:br>
            <a:r>
              <a:rPr lang="en-US" sz="1400" i="1" dirty="0">
                <a:solidFill>
                  <a:schemeClr val="accent1"/>
                </a:solidFill>
              </a:rPr>
              <a:t>(Independent research project by Slote et al)</a:t>
            </a:r>
          </a:p>
        </p:txBody>
      </p:sp>
      <p:sp>
        <p:nvSpPr>
          <p:cNvPr id="11" name="TextBox 10">
            <a:extLst>
              <a:ext uri="{FF2B5EF4-FFF2-40B4-BE49-F238E27FC236}">
                <a16:creationId xmlns:a16="http://schemas.microsoft.com/office/drawing/2014/main" id="{892A9086-0FF8-63AF-54CF-9572294F7857}"/>
              </a:ext>
            </a:extLst>
          </p:cNvPr>
          <p:cNvSpPr txBox="1"/>
          <p:nvPr/>
        </p:nvSpPr>
        <p:spPr>
          <a:xfrm>
            <a:off x="7185406" y="5305347"/>
            <a:ext cx="1265598" cy="529504"/>
          </a:xfrm>
          <a:prstGeom prst="rect">
            <a:avLst/>
          </a:prstGeom>
          <a:solidFill>
            <a:schemeClr val="accent2">
              <a:lumMod val="20000"/>
              <a:lumOff val="80000"/>
            </a:schemeClr>
          </a:solidFill>
          <a:ln w="19050">
            <a:solidFill>
              <a:schemeClr val="accent1">
                <a:lumMod val="75000"/>
              </a:schemeClr>
            </a:solidFill>
          </a:ln>
        </p:spPr>
        <p:txBody>
          <a:bodyPr wrap="square" bIns="18288" rtlCol="0">
            <a:spAutoFit/>
          </a:bodyPr>
          <a:lstStyle/>
          <a:p>
            <a:pPr algn="ctr">
              <a:lnSpc>
                <a:spcPts val="1800"/>
              </a:lnSpc>
            </a:pPr>
            <a:r>
              <a:rPr lang="en-US" dirty="0"/>
              <a:t>Available Incentives</a:t>
            </a:r>
          </a:p>
        </p:txBody>
      </p:sp>
      <p:sp>
        <p:nvSpPr>
          <p:cNvPr id="12" name="TextBox 11">
            <a:extLst>
              <a:ext uri="{FF2B5EF4-FFF2-40B4-BE49-F238E27FC236}">
                <a16:creationId xmlns:a16="http://schemas.microsoft.com/office/drawing/2014/main" id="{CEA67556-F2B1-B1C7-1EF0-1AB92E59C469}"/>
              </a:ext>
            </a:extLst>
          </p:cNvPr>
          <p:cNvSpPr txBox="1"/>
          <p:nvPr/>
        </p:nvSpPr>
        <p:spPr>
          <a:xfrm>
            <a:off x="3569144" y="5305347"/>
            <a:ext cx="1265598" cy="529504"/>
          </a:xfrm>
          <a:prstGeom prst="rect">
            <a:avLst/>
          </a:prstGeom>
          <a:solidFill>
            <a:schemeClr val="accent4">
              <a:lumMod val="20000"/>
              <a:lumOff val="80000"/>
            </a:schemeClr>
          </a:solidFill>
          <a:ln w="19050">
            <a:solidFill>
              <a:schemeClr val="accent1">
                <a:lumMod val="75000"/>
              </a:schemeClr>
            </a:solidFill>
          </a:ln>
        </p:spPr>
        <p:txBody>
          <a:bodyPr wrap="square" bIns="18288" rtlCol="0">
            <a:spAutoFit/>
          </a:bodyPr>
          <a:lstStyle/>
          <a:p>
            <a:pPr algn="ctr">
              <a:lnSpc>
                <a:spcPts val="1800"/>
              </a:lnSpc>
            </a:pPr>
            <a:r>
              <a:rPr lang="en-US" dirty="0"/>
              <a:t>Specific Plan</a:t>
            </a:r>
          </a:p>
        </p:txBody>
      </p:sp>
      <p:sp>
        <p:nvSpPr>
          <p:cNvPr id="13" name="TextBox 12">
            <a:extLst>
              <a:ext uri="{FF2B5EF4-FFF2-40B4-BE49-F238E27FC236}">
                <a16:creationId xmlns:a16="http://schemas.microsoft.com/office/drawing/2014/main" id="{B35D34D8-0BFE-1929-0932-AF1B97864F54}"/>
              </a:ext>
            </a:extLst>
          </p:cNvPr>
          <p:cNvSpPr txBox="1"/>
          <p:nvPr/>
        </p:nvSpPr>
        <p:spPr>
          <a:xfrm>
            <a:off x="5374540" y="5305347"/>
            <a:ext cx="1271067" cy="529504"/>
          </a:xfrm>
          <a:prstGeom prst="rect">
            <a:avLst/>
          </a:prstGeom>
          <a:solidFill>
            <a:schemeClr val="accent6">
              <a:lumMod val="20000"/>
              <a:lumOff val="80000"/>
            </a:schemeClr>
          </a:solidFill>
          <a:ln w="19050">
            <a:solidFill>
              <a:schemeClr val="accent1">
                <a:lumMod val="75000"/>
              </a:schemeClr>
            </a:solidFill>
          </a:ln>
        </p:spPr>
        <p:txBody>
          <a:bodyPr wrap="square" bIns="18288" rtlCol="0">
            <a:spAutoFit/>
          </a:bodyPr>
          <a:lstStyle/>
          <a:p>
            <a:pPr algn="ctr">
              <a:lnSpc>
                <a:spcPts val="1800"/>
              </a:lnSpc>
            </a:pPr>
            <a:r>
              <a:rPr lang="en-US" dirty="0"/>
              <a:t>Trusted Contractors</a:t>
            </a:r>
          </a:p>
        </p:txBody>
      </p:sp>
      <p:sp>
        <p:nvSpPr>
          <p:cNvPr id="14" name="TextBox 13">
            <a:extLst>
              <a:ext uri="{FF2B5EF4-FFF2-40B4-BE49-F238E27FC236}">
                <a16:creationId xmlns:a16="http://schemas.microsoft.com/office/drawing/2014/main" id="{6E5DC2D1-58D4-DFA8-D99B-8A01BF4CBB7C}"/>
              </a:ext>
            </a:extLst>
          </p:cNvPr>
          <p:cNvSpPr txBox="1"/>
          <p:nvPr/>
        </p:nvSpPr>
        <p:spPr>
          <a:xfrm>
            <a:off x="6380953" y="1230411"/>
            <a:ext cx="4944292" cy="584775"/>
          </a:xfrm>
          <a:prstGeom prst="rect">
            <a:avLst/>
          </a:prstGeom>
          <a:noFill/>
        </p:spPr>
        <p:txBody>
          <a:bodyPr wrap="square">
            <a:spAutoFit/>
          </a:bodyPr>
          <a:lstStyle/>
          <a:p>
            <a:pPr marL="182880" lvl="1" indent="0" algn="ctr">
              <a:spcBef>
                <a:spcPts val="0"/>
              </a:spcBef>
              <a:spcAft>
                <a:spcPts val="600"/>
              </a:spcAft>
              <a:buNone/>
            </a:pPr>
            <a:r>
              <a:rPr lang="en-US" sz="1800" b="1" dirty="0">
                <a:solidFill>
                  <a:schemeClr val="accent1"/>
                </a:solidFill>
              </a:rPr>
              <a:t>Barriers Identified from QuitCarbon’s Research:</a:t>
            </a:r>
            <a:br>
              <a:rPr lang="en-US" sz="1800" b="1" dirty="0">
                <a:solidFill>
                  <a:schemeClr val="accent1"/>
                </a:solidFill>
              </a:rPr>
            </a:br>
            <a:r>
              <a:rPr lang="en-US" sz="1400" i="1" dirty="0">
                <a:solidFill>
                  <a:schemeClr val="accent1"/>
                </a:solidFill>
              </a:rPr>
              <a:t>(West coast startup supporting decarbonization)</a:t>
            </a:r>
          </a:p>
        </p:txBody>
      </p:sp>
      <p:cxnSp>
        <p:nvCxnSpPr>
          <p:cNvPr id="7" name="Straight Arrow Connector 6">
            <a:extLst>
              <a:ext uri="{FF2B5EF4-FFF2-40B4-BE49-F238E27FC236}">
                <a16:creationId xmlns:a16="http://schemas.microsoft.com/office/drawing/2014/main" id="{55AD24CB-C074-1C82-6A2B-3C2C31598244}"/>
              </a:ext>
            </a:extLst>
          </p:cNvPr>
          <p:cNvCxnSpPr>
            <a:endCxn id="12" idx="1"/>
          </p:cNvCxnSpPr>
          <p:nvPr/>
        </p:nvCxnSpPr>
        <p:spPr>
          <a:xfrm>
            <a:off x="1990725" y="4505325"/>
            <a:ext cx="1578419" cy="1064774"/>
          </a:xfrm>
          <a:prstGeom prst="straightConnector1">
            <a:avLst/>
          </a:pr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Arrow Connector 8">
            <a:extLst>
              <a:ext uri="{FF2B5EF4-FFF2-40B4-BE49-F238E27FC236}">
                <a16:creationId xmlns:a16="http://schemas.microsoft.com/office/drawing/2014/main" id="{B1726A95-EC62-1740-DDA1-E70FB505ED99}"/>
              </a:ext>
            </a:extLst>
          </p:cNvPr>
          <p:cNvCxnSpPr>
            <a:cxnSpLocks/>
          </p:cNvCxnSpPr>
          <p:nvPr/>
        </p:nvCxnSpPr>
        <p:spPr>
          <a:xfrm flipH="1">
            <a:off x="4844468" y="2668555"/>
            <a:ext cx="2116169" cy="2608217"/>
          </a:xfrm>
          <a:prstGeom prst="straightConnector1">
            <a:avLst/>
          </a:pr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40507027-12E4-DDEC-4206-171C0EB18847}"/>
              </a:ext>
            </a:extLst>
          </p:cNvPr>
          <p:cNvCxnSpPr>
            <a:cxnSpLocks/>
          </p:cNvCxnSpPr>
          <p:nvPr/>
        </p:nvCxnSpPr>
        <p:spPr>
          <a:xfrm>
            <a:off x="2752675" y="4504401"/>
            <a:ext cx="2621865" cy="772371"/>
          </a:xfrm>
          <a:prstGeom prst="straightConnector1">
            <a:avLst/>
          </a:prstGeom>
          <a:ln w="1905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Arrow Connector 18">
            <a:extLst>
              <a:ext uri="{FF2B5EF4-FFF2-40B4-BE49-F238E27FC236}">
                <a16:creationId xmlns:a16="http://schemas.microsoft.com/office/drawing/2014/main" id="{7BDEC713-2518-E01C-3740-5140DB0B9BAA}"/>
              </a:ext>
            </a:extLst>
          </p:cNvPr>
          <p:cNvCxnSpPr>
            <a:cxnSpLocks/>
          </p:cNvCxnSpPr>
          <p:nvPr/>
        </p:nvCxnSpPr>
        <p:spPr>
          <a:xfrm flipH="1">
            <a:off x="6243348" y="3429000"/>
            <a:ext cx="1565469" cy="1835851"/>
          </a:xfrm>
          <a:prstGeom prst="straightConnector1">
            <a:avLst/>
          </a:prstGeom>
          <a:ln w="1905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Arrow Connector 24">
            <a:extLst>
              <a:ext uri="{FF2B5EF4-FFF2-40B4-BE49-F238E27FC236}">
                <a16:creationId xmlns:a16="http://schemas.microsoft.com/office/drawing/2014/main" id="{A116E8B1-D1BA-82C8-4DA4-4706243D41D9}"/>
              </a:ext>
            </a:extLst>
          </p:cNvPr>
          <p:cNvCxnSpPr>
            <a:cxnSpLocks/>
          </p:cNvCxnSpPr>
          <p:nvPr/>
        </p:nvCxnSpPr>
        <p:spPr>
          <a:xfrm>
            <a:off x="1484454" y="4490575"/>
            <a:ext cx="5691564" cy="786197"/>
          </a:xfrm>
          <a:prstGeom prst="straightConnector1">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Arrow Connector 27">
            <a:extLst>
              <a:ext uri="{FF2B5EF4-FFF2-40B4-BE49-F238E27FC236}">
                <a16:creationId xmlns:a16="http://schemas.microsoft.com/office/drawing/2014/main" id="{24F5E8D7-A3AA-84FC-70F8-B0FE3EAFF1CE}"/>
              </a:ext>
            </a:extLst>
          </p:cNvPr>
          <p:cNvCxnSpPr>
            <a:cxnSpLocks/>
            <a:endCxn id="11" idx="0"/>
          </p:cNvCxnSpPr>
          <p:nvPr/>
        </p:nvCxnSpPr>
        <p:spPr>
          <a:xfrm flipH="1">
            <a:off x="7818205" y="4385388"/>
            <a:ext cx="803281" cy="919959"/>
          </a:xfrm>
          <a:prstGeom prst="straightConnector1">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4" name="TextBox 33">
            <a:extLst>
              <a:ext uri="{FF2B5EF4-FFF2-40B4-BE49-F238E27FC236}">
                <a16:creationId xmlns:a16="http://schemas.microsoft.com/office/drawing/2014/main" id="{64B3B0D7-98ED-7C97-03B6-3F9DBDA63DE8}"/>
              </a:ext>
            </a:extLst>
          </p:cNvPr>
          <p:cNvSpPr txBox="1"/>
          <p:nvPr/>
        </p:nvSpPr>
        <p:spPr>
          <a:xfrm rot="16200000">
            <a:off x="-321936" y="2922146"/>
            <a:ext cx="2016293" cy="253916"/>
          </a:xfrm>
          <a:prstGeom prst="rect">
            <a:avLst/>
          </a:prstGeom>
          <a:noFill/>
        </p:spPr>
        <p:txBody>
          <a:bodyPr wrap="square" rtlCol="0">
            <a:spAutoFit/>
          </a:bodyPr>
          <a:lstStyle/>
          <a:p>
            <a:pPr algn="ctr"/>
            <a:r>
              <a:rPr lang="en-US" sz="1050" dirty="0"/>
              <a:t>% Of </a:t>
            </a:r>
            <a:r>
              <a:rPr lang="en-US" sz="1000" dirty="0"/>
              <a:t>Respondents</a:t>
            </a:r>
            <a:r>
              <a:rPr lang="en-US" sz="1050" dirty="0"/>
              <a:t> Mentioning</a:t>
            </a:r>
          </a:p>
        </p:txBody>
      </p:sp>
      <p:sp>
        <p:nvSpPr>
          <p:cNvPr id="35" name="TextBox 34">
            <a:extLst>
              <a:ext uri="{FF2B5EF4-FFF2-40B4-BE49-F238E27FC236}">
                <a16:creationId xmlns:a16="http://schemas.microsoft.com/office/drawing/2014/main" id="{7019FD60-4B01-2717-3DCD-9F575A3BCF0A}"/>
              </a:ext>
            </a:extLst>
          </p:cNvPr>
          <p:cNvSpPr txBox="1"/>
          <p:nvPr/>
        </p:nvSpPr>
        <p:spPr>
          <a:xfrm>
            <a:off x="125766" y="5189931"/>
            <a:ext cx="2981325" cy="788036"/>
          </a:xfrm>
          <a:prstGeom prst="rect">
            <a:avLst/>
          </a:prstGeom>
          <a:noFill/>
        </p:spPr>
        <p:txBody>
          <a:bodyPr wrap="square" rtlCol="0">
            <a:spAutoFit/>
          </a:bodyPr>
          <a:lstStyle/>
          <a:p>
            <a:pPr algn="ctr">
              <a:lnSpc>
                <a:spcPts val="1800"/>
              </a:lnSpc>
            </a:pPr>
            <a:r>
              <a:rPr lang="en-US" b="1" dirty="0">
                <a:solidFill>
                  <a:schemeClr val="accent1"/>
                </a:solidFill>
              </a:rPr>
              <a:t>These two different sources show striking agreement on the primary barriers, i.e.: </a:t>
            </a:r>
          </a:p>
        </p:txBody>
      </p:sp>
      <p:sp>
        <p:nvSpPr>
          <p:cNvPr id="6" name="TextBox 5">
            <a:extLst>
              <a:ext uri="{FF2B5EF4-FFF2-40B4-BE49-F238E27FC236}">
                <a16:creationId xmlns:a16="http://schemas.microsoft.com/office/drawing/2014/main" id="{CFDC6344-F01B-915F-E172-0D527DECF4B5}"/>
              </a:ext>
            </a:extLst>
          </p:cNvPr>
          <p:cNvSpPr txBox="1"/>
          <p:nvPr/>
        </p:nvSpPr>
        <p:spPr>
          <a:xfrm>
            <a:off x="545385" y="6261073"/>
            <a:ext cx="5235136" cy="430887"/>
          </a:xfrm>
          <a:prstGeom prst="rect">
            <a:avLst/>
          </a:prstGeom>
          <a:noFill/>
        </p:spPr>
        <p:txBody>
          <a:bodyPr wrap="square">
            <a:spAutoFit/>
          </a:bodyPr>
          <a:lstStyle/>
          <a:p>
            <a:pPr algn="ctr"/>
            <a:r>
              <a:rPr lang="en-US" sz="1200" dirty="0">
                <a:solidFill>
                  <a:schemeClr val="accent1"/>
                </a:solidFill>
              </a:rPr>
              <a:t>Link to Newton Listening Project Report:</a:t>
            </a:r>
          </a:p>
          <a:p>
            <a:r>
              <a:rPr lang="en-US" sz="1000" dirty="0">
                <a:solidFill>
                  <a:schemeClr val="accent1"/>
                </a:solidFill>
              </a:rPr>
              <a:t>https://drive.google.com/file/d/1jwaau7dWOT3O4df6vZUSQuf7MDAXWvxk/view?usp=drive_link</a:t>
            </a:r>
            <a:endParaRPr lang="en-US" sz="1000" dirty="0"/>
          </a:p>
        </p:txBody>
      </p:sp>
      <p:sp>
        <p:nvSpPr>
          <p:cNvPr id="15" name="TextBox 14">
            <a:extLst>
              <a:ext uri="{FF2B5EF4-FFF2-40B4-BE49-F238E27FC236}">
                <a16:creationId xmlns:a16="http://schemas.microsoft.com/office/drawing/2014/main" id="{2715DFCB-04B6-85A2-C70A-B1CDC21F75EB}"/>
              </a:ext>
            </a:extLst>
          </p:cNvPr>
          <p:cNvSpPr txBox="1"/>
          <p:nvPr/>
        </p:nvSpPr>
        <p:spPr>
          <a:xfrm>
            <a:off x="7280015" y="6251511"/>
            <a:ext cx="3146169" cy="430887"/>
          </a:xfrm>
          <a:prstGeom prst="rect">
            <a:avLst/>
          </a:prstGeom>
          <a:noFill/>
        </p:spPr>
        <p:txBody>
          <a:bodyPr wrap="square">
            <a:spAutoFit/>
          </a:bodyPr>
          <a:lstStyle/>
          <a:p>
            <a:pPr algn="ctr"/>
            <a:r>
              <a:rPr lang="en-US" sz="1200" dirty="0">
                <a:solidFill>
                  <a:schemeClr val="accent1"/>
                </a:solidFill>
              </a:rPr>
              <a:t>Link to QuitCarbon’s Website:</a:t>
            </a:r>
          </a:p>
          <a:p>
            <a:pPr algn="ctr"/>
            <a:r>
              <a:rPr lang="en-US" sz="1000" dirty="0">
                <a:solidFill>
                  <a:schemeClr val="accent1"/>
                </a:solidFill>
              </a:rPr>
              <a:t>https://www.quitcarbon.com/</a:t>
            </a:r>
            <a:endParaRPr lang="en-US" sz="1000" dirty="0"/>
          </a:p>
        </p:txBody>
      </p:sp>
    </p:spTree>
    <p:extLst>
      <p:ext uri="{BB962C8B-B14F-4D97-AF65-F5344CB8AC3E}">
        <p14:creationId xmlns:p14="http://schemas.microsoft.com/office/powerpoint/2010/main" val="3832464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B0EB8B1-B8BA-3EEF-AA91-4910E38D9FD9}"/>
              </a:ext>
            </a:extLst>
          </p:cNvPr>
          <p:cNvSpPr txBox="1">
            <a:spLocks/>
          </p:cNvSpPr>
          <p:nvPr/>
        </p:nvSpPr>
        <p:spPr>
          <a:xfrm>
            <a:off x="6151652" y="2137812"/>
            <a:ext cx="5012094" cy="38847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sz="1200" dirty="0"/>
          </a:p>
        </p:txBody>
      </p:sp>
      <p:sp>
        <p:nvSpPr>
          <p:cNvPr id="8" name="TextBox 7">
            <a:extLst>
              <a:ext uri="{FF2B5EF4-FFF2-40B4-BE49-F238E27FC236}">
                <a16:creationId xmlns:a16="http://schemas.microsoft.com/office/drawing/2014/main" id="{C5074173-409B-0AA3-76EC-C2DAAF90BCD6}"/>
              </a:ext>
            </a:extLst>
          </p:cNvPr>
          <p:cNvSpPr txBox="1"/>
          <p:nvPr/>
        </p:nvSpPr>
        <p:spPr>
          <a:xfrm>
            <a:off x="587828" y="250431"/>
            <a:ext cx="11000792" cy="815608"/>
          </a:xfrm>
          <a:prstGeom prst="rect">
            <a:avLst/>
          </a:prstGeom>
          <a:noFill/>
        </p:spPr>
        <p:txBody>
          <a:bodyPr wrap="square">
            <a:spAutoFit/>
          </a:bodyPr>
          <a:lstStyle/>
          <a:p>
            <a:pPr>
              <a:spcBef>
                <a:spcPts val="1800"/>
              </a:spcBef>
            </a:pPr>
            <a:r>
              <a:rPr lang="en-US" sz="2400" b="1" dirty="0">
                <a:latin typeface="Calibri Light" panose="020F0302020204030204" pitchFamily="34" charset="0"/>
                <a:cs typeface="Calibri Light" panose="020F0302020204030204" pitchFamily="34" charset="0"/>
              </a:rPr>
              <a:t>The Inspector’s role and primary barriers</a:t>
            </a:r>
          </a:p>
          <a:p>
            <a:pPr>
              <a:spcBef>
                <a:spcPts val="600"/>
              </a:spcBef>
            </a:pPr>
            <a:r>
              <a:rPr lang="en-US" sz="1800" dirty="0">
                <a:latin typeface="Calibri Light" panose="020F0302020204030204" pitchFamily="34" charset="0"/>
                <a:cs typeface="Calibri Light" panose="020F0302020204030204" pitchFamily="34" charset="0"/>
              </a:rPr>
              <a:t>What barriers do the proposed Inspector’s roles address?</a:t>
            </a:r>
            <a:endParaRPr lang="en-US" i="1" dirty="0">
              <a:latin typeface="Calibri Light" panose="020F0302020204030204" pitchFamily="34" charset="0"/>
              <a:cs typeface="Calibri Light" panose="020F0302020204030204" pitchFamily="34" charset="0"/>
            </a:endParaRPr>
          </a:p>
        </p:txBody>
      </p:sp>
      <p:sp>
        <p:nvSpPr>
          <p:cNvPr id="39" name="TextBox 38">
            <a:extLst>
              <a:ext uri="{FF2B5EF4-FFF2-40B4-BE49-F238E27FC236}">
                <a16:creationId xmlns:a16="http://schemas.microsoft.com/office/drawing/2014/main" id="{BB43CA26-16BE-898B-BF1D-1BE801436B25}"/>
              </a:ext>
            </a:extLst>
          </p:cNvPr>
          <p:cNvSpPr txBox="1"/>
          <p:nvPr/>
        </p:nvSpPr>
        <p:spPr>
          <a:xfrm>
            <a:off x="3870309" y="4820816"/>
            <a:ext cx="5015405" cy="923330"/>
          </a:xfrm>
          <a:prstGeom prst="rect">
            <a:avLst/>
          </a:prstGeom>
          <a:noFill/>
        </p:spPr>
        <p:txBody>
          <a:bodyPr wrap="square" rtlCol="0">
            <a:spAutoFit/>
          </a:bodyPr>
          <a:lstStyle/>
          <a:p>
            <a:pPr algn="ctr"/>
            <a:r>
              <a:rPr lang="en-US" dirty="0"/>
              <a:t>While permit reviews should have </a:t>
            </a:r>
            <a:r>
              <a:rPr lang="en-US" i="1" dirty="0"/>
              <a:t>some</a:t>
            </a:r>
            <a:r>
              <a:rPr lang="en-US" dirty="0"/>
              <a:t> impact on resident’s plans, the Electric HVAC Inspector role </a:t>
            </a:r>
            <a:r>
              <a:rPr lang="en-US" b="1" dirty="0"/>
              <a:t>doesn’t generally address the primary barriers</a:t>
            </a:r>
            <a:r>
              <a:rPr lang="en-US" dirty="0"/>
              <a:t>.</a:t>
            </a:r>
          </a:p>
        </p:txBody>
      </p:sp>
      <p:grpSp>
        <p:nvGrpSpPr>
          <p:cNvPr id="46" name="Group 45">
            <a:extLst>
              <a:ext uri="{FF2B5EF4-FFF2-40B4-BE49-F238E27FC236}">
                <a16:creationId xmlns:a16="http://schemas.microsoft.com/office/drawing/2014/main" id="{04B80B33-7448-F5BA-C907-3D1C2F5B6CC0}"/>
              </a:ext>
            </a:extLst>
          </p:cNvPr>
          <p:cNvGrpSpPr/>
          <p:nvPr/>
        </p:nvGrpSpPr>
        <p:grpSpPr>
          <a:xfrm>
            <a:off x="730703" y="1382115"/>
            <a:ext cx="9900339" cy="3459540"/>
            <a:chOff x="730703" y="1568735"/>
            <a:chExt cx="9900339" cy="3459540"/>
          </a:xfrm>
        </p:grpSpPr>
        <p:sp>
          <p:nvSpPr>
            <p:cNvPr id="17" name="Rectangle 16">
              <a:extLst>
                <a:ext uri="{FF2B5EF4-FFF2-40B4-BE49-F238E27FC236}">
                  <a16:creationId xmlns:a16="http://schemas.microsoft.com/office/drawing/2014/main" id="{A953D4D3-CDDB-0465-FBE6-ECF8F382F0F0}"/>
                </a:ext>
              </a:extLst>
            </p:cNvPr>
            <p:cNvSpPr/>
            <p:nvPr/>
          </p:nvSpPr>
          <p:spPr>
            <a:xfrm>
              <a:off x="3873627" y="1568735"/>
              <a:ext cx="5012094" cy="815608"/>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rtlCol="0" anchor="t" anchorCtr="0"/>
            <a:lstStyle/>
            <a:p>
              <a:pPr algn="ctr"/>
              <a:r>
                <a:rPr lang="en-US" dirty="0">
                  <a:solidFill>
                    <a:schemeClr val="bg1"/>
                  </a:solidFill>
                </a:rPr>
                <a:t>Barrier Addressed</a:t>
              </a:r>
            </a:p>
          </p:txBody>
        </p:sp>
        <p:sp>
          <p:nvSpPr>
            <p:cNvPr id="15" name="Rectangle 14">
              <a:extLst>
                <a:ext uri="{FF2B5EF4-FFF2-40B4-BE49-F238E27FC236}">
                  <a16:creationId xmlns:a16="http://schemas.microsoft.com/office/drawing/2014/main" id="{3AB09B2B-E659-1FEC-D0C2-5D5DDCA3AE5C}"/>
                </a:ext>
              </a:extLst>
            </p:cNvPr>
            <p:cNvSpPr/>
            <p:nvPr/>
          </p:nvSpPr>
          <p:spPr>
            <a:xfrm>
              <a:off x="730703" y="3973023"/>
              <a:ext cx="9900339" cy="56327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D4DF17A-753F-E8A3-08A0-358D8B446822}"/>
                </a:ext>
              </a:extLst>
            </p:cNvPr>
            <p:cNvSpPr/>
            <p:nvPr/>
          </p:nvSpPr>
          <p:spPr>
            <a:xfrm>
              <a:off x="730703" y="2897048"/>
              <a:ext cx="9900339" cy="56327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4691DAF8-09D7-50AB-38DC-2970B5DA251A}"/>
                </a:ext>
              </a:extLst>
            </p:cNvPr>
            <p:cNvSpPr txBox="1"/>
            <p:nvPr/>
          </p:nvSpPr>
          <p:spPr>
            <a:xfrm>
              <a:off x="861788" y="2981871"/>
              <a:ext cx="3122333" cy="1477328"/>
            </a:xfrm>
            <a:prstGeom prst="rect">
              <a:avLst/>
            </a:prstGeom>
            <a:noFill/>
          </p:spPr>
          <p:txBody>
            <a:bodyPr wrap="square">
              <a:spAutoFit/>
            </a:bodyPr>
            <a:lstStyle/>
            <a:p>
              <a:pPr marL="0" indent="0" algn="l">
                <a:buNone/>
              </a:pPr>
              <a:r>
                <a:rPr lang="en-US" sz="1800" i="0" dirty="0">
                  <a:solidFill>
                    <a:srgbClr val="222222"/>
                  </a:solidFill>
                  <a:effectLst/>
                </a:rPr>
                <a:t>Permit applications review</a:t>
              </a:r>
            </a:p>
            <a:p>
              <a:pPr marL="0" indent="0" algn="l">
                <a:buNone/>
              </a:pPr>
              <a:endParaRPr lang="en-US" sz="1800" i="0" dirty="0">
                <a:solidFill>
                  <a:srgbClr val="222222"/>
                </a:solidFill>
                <a:effectLst/>
              </a:endParaRPr>
            </a:p>
            <a:p>
              <a:pPr marL="0" indent="0" algn="l">
                <a:buNone/>
              </a:pPr>
              <a:r>
                <a:rPr lang="en-US" sz="1800" dirty="0">
                  <a:solidFill>
                    <a:srgbClr val="222222"/>
                  </a:solidFill>
                </a:rPr>
                <a:t>On-site inspections</a:t>
              </a:r>
            </a:p>
            <a:p>
              <a:pPr marL="0" indent="0" algn="l">
                <a:buNone/>
              </a:pPr>
              <a:endParaRPr lang="en-US" sz="1800" i="0" dirty="0">
                <a:solidFill>
                  <a:srgbClr val="222222"/>
                </a:solidFill>
                <a:effectLst/>
              </a:endParaRPr>
            </a:p>
            <a:p>
              <a:pPr marL="0" indent="0" algn="l">
                <a:buNone/>
              </a:pPr>
              <a:r>
                <a:rPr lang="en-US" sz="1800" i="0" dirty="0">
                  <a:solidFill>
                    <a:srgbClr val="222222"/>
                  </a:solidFill>
                  <a:effectLst/>
                </a:rPr>
                <a:t>Certificates of compliance</a:t>
              </a:r>
            </a:p>
          </p:txBody>
        </p:sp>
        <p:sp>
          <p:nvSpPr>
            <p:cNvPr id="18" name="TextBox 17">
              <a:extLst>
                <a:ext uri="{FF2B5EF4-FFF2-40B4-BE49-F238E27FC236}">
                  <a16:creationId xmlns:a16="http://schemas.microsoft.com/office/drawing/2014/main" id="{A8C4612A-0886-3888-0DCA-3643885B37C3}"/>
                </a:ext>
              </a:extLst>
            </p:cNvPr>
            <p:cNvSpPr txBox="1"/>
            <p:nvPr/>
          </p:nvSpPr>
          <p:spPr>
            <a:xfrm>
              <a:off x="8986305" y="1814343"/>
              <a:ext cx="1531292" cy="923330"/>
            </a:xfrm>
            <a:prstGeom prst="rect">
              <a:avLst/>
            </a:prstGeom>
            <a:noFill/>
          </p:spPr>
          <p:txBody>
            <a:bodyPr wrap="square" rtlCol="0">
              <a:spAutoFit/>
            </a:bodyPr>
            <a:lstStyle/>
            <a:p>
              <a:pPr algn="ctr"/>
              <a:r>
                <a:rPr lang="en-US" dirty="0"/>
                <a:t>Responsibility Services Other Value</a:t>
              </a:r>
            </a:p>
          </p:txBody>
        </p:sp>
        <p:sp>
          <p:nvSpPr>
            <p:cNvPr id="19" name="TextBox 18">
              <a:extLst>
                <a:ext uri="{FF2B5EF4-FFF2-40B4-BE49-F238E27FC236}">
                  <a16:creationId xmlns:a16="http://schemas.microsoft.com/office/drawing/2014/main" id="{E8AC61B9-6D6F-1603-9C98-C4A0CAB85676}"/>
                </a:ext>
              </a:extLst>
            </p:cNvPr>
            <p:cNvSpPr txBox="1"/>
            <p:nvPr/>
          </p:nvSpPr>
          <p:spPr>
            <a:xfrm>
              <a:off x="769004" y="1814343"/>
              <a:ext cx="2806337" cy="923330"/>
            </a:xfrm>
            <a:prstGeom prst="rect">
              <a:avLst/>
            </a:prstGeom>
            <a:noFill/>
          </p:spPr>
          <p:txBody>
            <a:bodyPr wrap="square" rtlCol="0">
              <a:spAutoFit/>
            </a:bodyPr>
            <a:lstStyle/>
            <a:p>
              <a:pPr algn="ctr"/>
              <a:r>
                <a:rPr lang="en-US" dirty="0"/>
                <a:t>Electric HVAC</a:t>
              </a:r>
            </a:p>
            <a:p>
              <a:pPr algn="ctr"/>
              <a:r>
                <a:rPr lang="en-US" dirty="0"/>
                <a:t>Inspector’s</a:t>
              </a:r>
              <a:br>
                <a:rPr lang="en-US" dirty="0"/>
              </a:br>
              <a:r>
                <a:rPr lang="en-US" dirty="0"/>
                <a:t>Responsibilities </a:t>
              </a:r>
            </a:p>
          </p:txBody>
        </p:sp>
        <p:sp>
          <p:nvSpPr>
            <p:cNvPr id="22" name="Oval 21">
              <a:extLst>
                <a:ext uri="{FF2B5EF4-FFF2-40B4-BE49-F238E27FC236}">
                  <a16:creationId xmlns:a16="http://schemas.microsoft.com/office/drawing/2014/main" id="{B83548A7-CCF0-BE77-5797-FB20AFC2F614}"/>
                </a:ext>
              </a:extLst>
            </p:cNvPr>
            <p:cNvSpPr/>
            <p:nvPr/>
          </p:nvSpPr>
          <p:spPr>
            <a:xfrm>
              <a:off x="9538072" y="3546102"/>
              <a:ext cx="356616" cy="333972"/>
            </a:xfrm>
            <a:prstGeom prst="ellipse">
              <a:avLst/>
            </a:prstGeom>
            <a:solidFill>
              <a:srgbClr val="51A5F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EE6999F-3B27-000D-D6F6-0E11DE8B3F8E}"/>
                </a:ext>
              </a:extLst>
            </p:cNvPr>
            <p:cNvSpPr/>
            <p:nvPr/>
          </p:nvSpPr>
          <p:spPr>
            <a:xfrm>
              <a:off x="9538072" y="4080167"/>
              <a:ext cx="356616" cy="333972"/>
            </a:xfrm>
            <a:prstGeom prst="ellipse">
              <a:avLst/>
            </a:prstGeom>
            <a:solidFill>
              <a:srgbClr val="51A5F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4DBDF2E8-FF5F-2001-37E7-BD8388B5EB89}"/>
                </a:ext>
              </a:extLst>
            </p:cNvPr>
            <p:cNvGrpSpPr/>
            <p:nvPr/>
          </p:nvGrpSpPr>
          <p:grpSpPr>
            <a:xfrm flipV="1">
              <a:off x="4554717" y="3000159"/>
              <a:ext cx="356616" cy="333972"/>
              <a:chOff x="4425696" y="3314484"/>
              <a:chExt cx="356616" cy="333972"/>
            </a:xfrm>
          </p:grpSpPr>
          <p:sp>
            <p:nvSpPr>
              <p:cNvPr id="20" name="Oval 19">
                <a:extLst>
                  <a:ext uri="{FF2B5EF4-FFF2-40B4-BE49-F238E27FC236}">
                    <a16:creationId xmlns:a16="http://schemas.microsoft.com/office/drawing/2014/main" id="{EBCC5DFF-6C1F-5671-4ECF-422436A3673F}"/>
                  </a:ext>
                </a:extLst>
              </p:cNvPr>
              <p:cNvSpPr/>
              <p:nvPr/>
            </p:nvSpPr>
            <p:spPr>
              <a:xfrm>
                <a:off x="4425696" y="3314484"/>
                <a:ext cx="356616" cy="333972"/>
              </a:xfrm>
              <a:prstGeom prst="ellipse">
                <a:avLst/>
              </a:prstGeom>
              <a:solidFill>
                <a:srgbClr val="51A5F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0E263D80-7B6C-3371-95F8-6E2478B27B4E}"/>
                  </a:ext>
                </a:extLst>
              </p:cNvPr>
              <p:cNvSpPr>
                <a:spLocks noChangeAspect="1"/>
              </p:cNvSpPr>
              <p:nvPr/>
            </p:nvSpPr>
            <p:spPr>
              <a:xfrm>
                <a:off x="4434358" y="3321754"/>
                <a:ext cx="341375" cy="317587"/>
              </a:xfrm>
              <a:prstGeom prst="pie">
                <a:avLst>
                  <a:gd name="adj1" fmla="val 10"/>
                  <a:gd name="adj2" fmla="val 1083763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cxnSp>
          <p:nvCxnSpPr>
            <p:cNvPr id="34" name="Straight Connector 33">
              <a:extLst>
                <a:ext uri="{FF2B5EF4-FFF2-40B4-BE49-F238E27FC236}">
                  <a16:creationId xmlns:a16="http://schemas.microsoft.com/office/drawing/2014/main" id="{5CC2B1F9-286E-E438-4826-C1F41DA26DCA}"/>
                </a:ext>
              </a:extLst>
            </p:cNvPr>
            <p:cNvCxnSpPr/>
            <p:nvPr/>
          </p:nvCxnSpPr>
          <p:spPr>
            <a:xfrm>
              <a:off x="3876675" y="2897048"/>
              <a:ext cx="0" cy="163924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536BBAB-8F31-EEA0-00DD-7D5E6FE7011C}"/>
                </a:ext>
              </a:extLst>
            </p:cNvPr>
            <p:cNvCxnSpPr/>
            <p:nvPr/>
          </p:nvCxnSpPr>
          <p:spPr>
            <a:xfrm>
              <a:off x="5541739" y="2900912"/>
              <a:ext cx="0" cy="163924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7641A2D-07B5-C1F6-E49D-AB719CE79415}"/>
                </a:ext>
              </a:extLst>
            </p:cNvPr>
            <p:cNvCxnSpPr/>
            <p:nvPr/>
          </p:nvCxnSpPr>
          <p:spPr>
            <a:xfrm>
              <a:off x="7206803" y="2900911"/>
              <a:ext cx="0" cy="163924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F69FED6-D9F1-DB08-D5B2-57542B34BA5D}"/>
                </a:ext>
              </a:extLst>
            </p:cNvPr>
            <p:cNvCxnSpPr/>
            <p:nvPr/>
          </p:nvCxnSpPr>
          <p:spPr>
            <a:xfrm>
              <a:off x="8871866" y="2900910"/>
              <a:ext cx="0" cy="163924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9A3495CE-8987-CA98-BC38-B3110184478E}"/>
                </a:ext>
              </a:extLst>
            </p:cNvPr>
            <p:cNvSpPr/>
            <p:nvPr/>
          </p:nvSpPr>
          <p:spPr>
            <a:xfrm>
              <a:off x="9544061" y="3020437"/>
              <a:ext cx="356616" cy="333972"/>
            </a:xfrm>
            <a:prstGeom prst="ellipse">
              <a:avLst/>
            </a:prstGeom>
            <a:solidFill>
              <a:srgbClr val="51A5F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Left Brace 39">
              <a:extLst>
                <a:ext uri="{FF2B5EF4-FFF2-40B4-BE49-F238E27FC236}">
                  <a16:creationId xmlns:a16="http://schemas.microsoft.com/office/drawing/2014/main" id="{D2612E26-9718-3413-16B3-EA26EDB81E1D}"/>
                </a:ext>
              </a:extLst>
            </p:cNvPr>
            <p:cNvSpPr/>
            <p:nvPr/>
          </p:nvSpPr>
          <p:spPr>
            <a:xfrm rot="16200000">
              <a:off x="6196483" y="2339040"/>
              <a:ext cx="369427" cy="5009043"/>
            </a:xfrm>
            <a:prstGeom prst="leftBrace">
              <a:avLst>
                <a:gd name="adj1" fmla="val 8333"/>
                <a:gd name="adj2" fmla="val 4986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 name="TextBox 40">
              <a:extLst>
                <a:ext uri="{FF2B5EF4-FFF2-40B4-BE49-F238E27FC236}">
                  <a16:creationId xmlns:a16="http://schemas.microsoft.com/office/drawing/2014/main" id="{B426E793-1F0F-0DDA-FADB-F597BE856337}"/>
                </a:ext>
              </a:extLst>
            </p:cNvPr>
            <p:cNvSpPr txBox="1"/>
            <p:nvPr/>
          </p:nvSpPr>
          <p:spPr>
            <a:xfrm>
              <a:off x="7415768" y="2075437"/>
              <a:ext cx="1265598" cy="557204"/>
            </a:xfrm>
            <a:prstGeom prst="rect">
              <a:avLst/>
            </a:prstGeom>
            <a:solidFill>
              <a:schemeClr val="accent2">
                <a:lumMod val="20000"/>
                <a:lumOff val="80000"/>
              </a:schemeClr>
            </a:solidFill>
            <a:ln w="19050">
              <a:solidFill>
                <a:schemeClr val="accent1">
                  <a:lumMod val="75000"/>
                </a:schemeClr>
              </a:solidFill>
            </a:ln>
          </p:spPr>
          <p:txBody>
            <a:bodyPr wrap="square" rtlCol="0">
              <a:spAutoFit/>
            </a:bodyPr>
            <a:lstStyle/>
            <a:p>
              <a:pPr algn="ctr">
                <a:lnSpc>
                  <a:spcPts val="1800"/>
                </a:lnSpc>
              </a:pPr>
              <a:r>
                <a:rPr lang="en-US" dirty="0"/>
                <a:t>Available Incentives</a:t>
              </a:r>
            </a:p>
          </p:txBody>
        </p:sp>
        <p:sp>
          <p:nvSpPr>
            <p:cNvPr id="42" name="TextBox 41">
              <a:extLst>
                <a:ext uri="{FF2B5EF4-FFF2-40B4-BE49-F238E27FC236}">
                  <a16:creationId xmlns:a16="http://schemas.microsoft.com/office/drawing/2014/main" id="{BAC122E1-AA9C-EC43-1270-E52958AD3BD0}"/>
                </a:ext>
              </a:extLst>
            </p:cNvPr>
            <p:cNvSpPr txBox="1"/>
            <p:nvPr/>
          </p:nvSpPr>
          <p:spPr>
            <a:xfrm>
              <a:off x="4085256" y="2075437"/>
              <a:ext cx="1265598" cy="557204"/>
            </a:xfrm>
            <a:prstGeom prst="rect">
              <a:avLst/>
            </a:prstGeom>
            <a:solidFill>
              <a:schemeClr val="accent4">
                <a:lumMod val="20000"/>
                <a:lumOff val="80000"/>
              </a:schemeClr>
            </a:solidFill>
            <a:ln w="19050">
              <a:solidFill>
                <a:schemeClr val="accent1">
                  <a:lumMod val="75000"/>
                </a:schemeClr>
              </a:solidFill>
            </a:ln>
          </p:spPr>
          <p:txBody>
            <a:bodyPr wrap="square" rtlCol="0">
              <a:spAutoFit/>
            </a:bodyPr>
            <a:lstStyle/>
            <a:p>
              <a:pPr algn="ctr">
                <a:lnSpc>
                  <a:spcPts val="1800"/>
                </a:lnSpc>
              </a:pPr>
              <a:r>
                <a:rPr lang="en-US" dirty="0"/>
                <a:t>Specific Plan</a:t>
              </a:r>
            </a:p>
          </p:txBody>
        </p:sp>
        <p:sp>
          <p:nvSpPr>
            <p:cNvPr id="43" name="TextBox 42">
              <a:extLst>
                <a:ext uri="{FF2B5EF4-FFF2-40B4-BE49-F238E27FC236}">
                  <a16:creationId xmlns:a16="http://schemas.microsoft.com/office/drawing/2014/main" id="{D47D9A15-2C55-74D7-BD54-4676D3F7A132}"/>
                </a:ext>
              </a:extLst>
            </p:cNvPr>
            <p:cNvSpPr txBox="1"/>
            <p:nvPr/>
          </p:nvSpPr>
          <p:spPr>
            <a:xfrm>
              <a:off x="5766827" y="2075437"/>
              <a:ext cx="1271067" cy="557204"/>
            </a:xfrm>
            <a:prstGeom prst="rect">
              <a:avLst/>
            </a:prstGeom>
            <a:solidFill>
              <a:schemeClr val="accent6">
                <a:lumMod val="20000"/>
                <a:lumOff val="80000"/>
              </a:schemeClr>
            </a:solidFill>
            <a:ln w="19050">
              <a:solidFill>
                <a:schemeClr val="accent1">
                  <a:lumMod val="75000"/>
                </a:schemeClr>
              </a:solidFill>
            </a:ln>
          </p:spPr>
          <p:txBody>
            <a:bodyPr wrap="square" rtlCol="0">
              <a:spAutoFit/>
            </a:bodyPr>
            <a:lstStyle/>
            <a:p>
              <a:pPr algn="ctr">
                <a:lnSpc>
                  <a:spcPts val="1800"/>
                </a:lnSpc>
              </a:pPr>
              <a:r>
                <a:rPr lang="en-US" dirty="0"/>
                <a:t>Trusted Contractors</a:t>
              </a:r>
            </a:p>
          </p:txBody>
        </p:sp>
      </p:grpSp>
      <p:sp>
        <p:nvSpPr>
          <p:cNvPr id="45" name="TextBox 44">
            <a:extLst>
              <a:ext uri="{FF2B5EF4-FFF2-40B4-BE49-F238E27FC236}">
                <a16:creationId xmlns:a16="http://schemas.microsoft.com/office/drawing/2014/main" id="{830D735D-160F-BE1C-4E39-202561B7C889}"/>
              </a:ext>
            </a:extLst>
          </p:cNvPr>
          <p:cNvSpPr txBox="1"/>
          <p:nvPr/>
        </p:nvSpPr>
        <p:spPr>
          <a:xfrm>
            <a:off x="3451516" y="6029653"/>
            <a:ext cx="6096000" cy="369332"/>
          </a:xfrm>
          <a:prstGeom prst="rect">
            <a:avLst/>
          </a:prstGeom>
          <a:noFill/>
        </p:spPr>
        <p:txBody>
          <a:bodyPr wrap="square">
            <a:spAutoFit/>
          </a:bodyPr>
          <a:lstStyle/>
          <a:p>
            <a:pPr algn="ctr"/>
            <a:r>
              <a:rPr lang="en-US" b="1" dirty="0">
                <a:solidFill>
                  <a:srgbClr val="4472C4"/>
                </a:solidFill>
              </a:rPr>
              <a:t>So, what can we do to better address these primary barriers?</a:t>
            </a:r>
          </a:p>
        </p:txBody>
      </p:sp>
    </p:spTree>
    <p:extLst>
      <p:ext uri="{BB962C8B-B14F-4D97-AF65-F5344CB8AC3E}">
        <p14:creationId xmlns:p14="http://schemas.microsoft.com/office/powerpoint/2010/main" val="3203177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5074173-409B-0AA3-76EC-C2DAAF90BCD6}"/>
              </a:ext>
            </a:extLst>
          </p:cNvPr>
          <p:cNvSpPr txBox="1"/>
          <p:nvPr/>
        </p:nvSpPr>
        <p:spPr>
          <a:xfrm>
            <a:off x="587828" y="250431"/>
            <a:ext cx="11000792" cy="815608"/>
          </a:xfrm>
          <a:prstGeom prst="rect">
            <a:avLst/>
          </a:prstGeom>
          <a:noFill/>
        </p:spPr>
        <p:txBody>
          <a:bodyPr wrap="square">
            <a:spAutoFit/>
          </a:bodyPr>
          <a:lstStyle/>
          <a:p>
            <a:pPr>
              <a:spcBef>
                <a:spcPts val="1800"/>
              </a:spcBef>
            </a:pPr>
            <a:r>
              <a:rPr lang="en-US" sz="2400" b="1" dirty="0">
                <a:latin typeface="Calibri Light" panose="020F0302020204030204" pitchFamily="34" charset="0"/>
                <a:cs typeface="Calibri Light" panose="020F0302020204030204" pitchFamily="34" charset="0"/>
              </a:rPr>
              <a:t>What markets usually want: For each barrier, a specific response</a:t>
            </a:r>
          </a:p>
          <a:p>
            <a:pPr>
              <a:spcBef>
                <a:spcPts val="600"/>
              </a:spcBef>
            </a:pPr>
            <a:r>
              <a:rPr lang="en-US" sz="1800" dirty="0">
                <a:latin typeface="Calibri Light" panose="020F0302020204030204" pitchFamily="34" charset="0"/>
                <a:cs typeface="Calibri Light" panose="020F0302020204030204" pitchFamily="34" charset="0"/>
              </a:rPr>
              <a:t>Informational responses are easy to implement, assistance is harder to do but can have a much bigger effect</a:t>
            </a:r>
            <a:endParaRPr lang="en-US" i="1" dirty="0">
              <a:latin typeface="Calibri Light" panose="020F0302020204030204" pitchFamily="34" charset="0"/>
              <a:cs typeface="Calibri Light" panose="020F0302020204030204" pitchFamily="34" charset="0"/>
            </a:endParaRPr>
          </a:p>
        </p:txBody>
      </p:sp>
      <p:grpSp>
        <p:nvGrpSpPr>
          <p:cNvPr id="43" name="Group 42">
            <a:extLst>
              <a:ext uri="{FF2B5EF4-FFF2-40B4-BE49-F238E27FC236}">
                <a16:creationId xmlns:a16="http://schemas.microsoft.com/office/drawing/2014/main" id="{2E0BD055-BA13-20CA-8478-CDB8258751EB}"/>
              </a:ext>
            </a:extLst>
          </p:cNvPr>
          <p:cNvGrpSpPr/>
          <p:nvPr/>
        </p:nvGrpSpPr>
        <p:grpSpPr>
          <a:xfrm>
            <a:off x="533400" y="1606753"/>
            <a:ext cx="11018884" cy="4723099"/>
            <a:chOff x="533400" y="1606753"/>
            <a:chExt cx="11018884" cy="4723099"/>
          </a:xfrm>
        </p:grpSpPr>
        <p:sp>
          <p:nvSpPr>
            <p:cNvPr id="36" name="Rectangle 35">
              <a:extLst>
                <a:ext uri="{FF2B5EF4-FFF2-40B4-BE49-F238E27FC236}">
                  <a16:creationId xmlns:a16="http://schemas.microsoft.com/office/drawing/2014/main" id="{879A7F2C-0B5B-511E-7407-E39779D09F62}"/>
                </a:ext>
              </a:extLst>
            </p:cNvPr>
            <p:cNvSpPr/>
            <p:nvPr/>
          </p:nvSpPr>
          <p:spPr>
            <a:xfrm>
              <a:off x="9124117" y="4609619"/>
              <a:ext cx="2419350" cy="1072758"/>
            </a:xfrm>
            <a:prstGeom prst="rect">
              <a:avLst/>
            </a:prstGeom>
            <a:solidFill>
              <a:srgbClr val="F6C3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677AD54-D3AD-9ED0-F204-5341D1D4E0EA}"/>
                </a:ext>
              </a:extLst>
            </p:cNvPr>
            <p:cNvSpPr/>
            <p:nvPr/>
          </p:nvSpPr>
          <p:spPr>
            <a:xfrm>
              <a:off x="9124117" y="3239865"/>
              <a:ext cx="2419350" cy="107275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5BE22320-2834-B2EB-C0C1-3E706F12CF02}"/>
                </a:ext>
              </a:extLst>
            </p:cNvPr>
            <p:cNvSpPr/>
            <p:nvPr/>
          </p:nvSpPr>
          <p:spPr>
            <a:xfrm>
              <a:off x="6343710" y="4609619"/>
              <a:ext cx="2419350" cy="1072758"/>
            </a:xfrm>
            <a:prstGeom prst="rect">
              <a:avLst/>
            </a:prstGeom>
            <a:solidFill>
              <a:srgbClr val="BFDE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F28AC9B-4A95-6E84-4B80-AFD225317E38}"/>
                </a:ext>
              </a:extLst>
            </p:cNvPr>
            <p:cNvSpPr/>
            <p:nvPr/>
          </p:nvSpPr>
          <p:spPr>
            <a:xfrm>
              <a:off x="6343710" y="3239865"/>
              <a:ext cx="2419350" cy="107275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318A5E4-2CCB-D5CB-E230-0BA56465FF7D}"/>
                </a:ext>
              </a:extLst>
            </p:cNvPr>
            <p:cNvSpPr/>
            <p:nvPr/>
          </p:nvSpPr>
          <p:spPr>
            <a:xfrm>
              <a:off x="3533775" y="4640396"/>
              <a:ext cx="2419350" cy="1072758"/>
            </a:xfrm>
            <a:prstGeom prst="rect">
              <a:avLst/>
            </a:prstGeom>
            <a:solidFill>
              <a:srgbClr val="FFE4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0CAAC58-C929-7F0F-584F-C62B9382F639}"/>
                </a:ext>
              </a:extLst>
            </p:cNvPr>
            <p:cNvSpPr/>
            <p:nvPr/>
          </p:nvSpPr>
          <p:spPr>
            <a:xfrm>
              <a:off x="3533775" y="3270642"/>
              <a:ext cx="2419350" cy="1072758"/>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2">
              <a:extLst>
                <a:ext uri="{FF2B5EF4-FFF2-40B4-BE49-F238E27FC236}">
                  <a16:creationId xmlns:a16="http://schemas.microsoft.com/office/drawing/2014/main" id="{EB0EB8B1-B8BA-3EEF-AA91-4910E38D9FD9}"/>
                </a:ext>
              </a:extLst>
            </p:cNvPr>
            <p:cNvSpPr txBox="1">
              <a:spLocks/>
            </p:cNvSpPr>
            <p:nvPr/>
          </p:nvSpPr>
          <p:spPr>
            <a:xfrm>
              <a:off x="6048605" y="2445142"/>
              <a:ext cx="5012094" cy="38847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sz="1200" dirty="0"/>
            </a:p>
          </p:txBody>
        </p:sp>
        <p:sp>
          <p:nvSpPr>
            <p:cNvPr id="11" name="TextBox 10">
              <a:extLst>
                <a:ext uri="{FF2B5EF4-FFF2-40B4-BE49-F238E27FC236}">
                  <a16:creationId xmlns:a16="http://schemas.microsoft.com/office/drawing/2014/main" id="{892A9086-0FF8-63AF-54CF-9572294F7857}"/>
                </a:ext>
              </a:extLst>
            </p:cNvPr>
            <p:cNvSpPr txBox="1"/>
            <p:nvPr/>
          </p:nvSpPr>
          <p:spPr>
            <a:xfrm>
              <a:off x="9645245" y="2028747"/>
              <a:ext cx="1377094" cy="564001"/>
            </a:xfrm>
            <a:prstGeom prst="rect">
              <a:avLst/>
            </a:prstGeom>
            <a:solidFill>
              <a:schemeClr val="accent2">
                <a:lumMod val="20000"/>
                <a:lumOff val="80000"/>
              </a:schemeClr>
            </a:solidFill>
            <a:ln w="19050">
              <a:solidFill>
                <a:schemeClr val="accent1">
                  <a:lumMod val="75000"/>
                </a:schemeClr>
              </a:solidFill>
            </a:ln>
          </p:spPr>
          <p:txBody>
            <a:bodyPr wrap="square" rtlCol="0">
              <a:spAutoFit/>
            </a:bodyPr>
            <a:lstStyle/>
            <a:p>
              <a:pPr algn="ctr">
                <a:lnSpc>
                  <a:spcPts val="1800"/>
                </a:lnSpc>
              </a:pPr>
              <a:r>
                <a:rPr lang="en-US" sz="2000" dirty="0"/>
                <a:t>Available Incentives</a:t>
              </a:r>
            </a:p>
          </p:txBody>
        </p:sp>
        <p:sp>
          <p:nvSpPr>
            <p:cNvPr id="12" name="TextBox 11">
              <a:extLst>
                <a:ext uri="{FF2B5EF4-FFF2-40B4-BE49-F238E27FC236}">
                  <a16:creationId xmlns:a16="http://schemas.microsoft.com/office/drawing/2014/main" id="{CEA67556-F2B1-B1C7-1EF0-1AB92E59C469}"/>
                </a:ext>
              </a:extLst>
            </p:cNvPr>
            <p:cNvSpPr txBox="1"/>
            <p:nvPr/>
          </p:nvSpPr>
          <p:spPr>
            <a:xfrm>
              <a:off x="4054903" y="2028747"/>
              <a:ext cx="1377094" cy="564001"/>
            </a:xfrm>
            <a:prstGeom prst="rect">
              <a:avLst/>
            </a:prstGeom>
            <a:solidFill>
              <a:schemeClr val="accent4">
                <a:lumMod val="20000"/>
                <a:lumOff val="80000"/>
              </a:schemeClr>
            </a:solidFill>
            <a:ln w="19050">
              <a:solidFill>
                <a:schemeClr val="accent1">
                  <a:lumMod val="75000"/>
                </a:schemeClr>
              </a:solidFill>
            </a:ln>
          </p:spPr>
          <p:txBody>
            <a:bodyPr wrap="square" rtlCol="0">
              <a:spAutoFit/>
            </a:bodyPr>
            <a:lstStyle/>
            <a:p>
              <a:pPr algn="ctr">
                <a:lnSpc>
                  <a:spcPts val="1800"/>
                </a:lnSpc>
              </a:pPr>
              <a:r>
                <a:rPr lang="en-US" sz="2000" dirty="0"/>
                <a:t>Specific Plan</a:t>
              </a:r>
            </a:p>
          </p:txBody>
        </p:sp>
        <p:sp>
          <p:nvSpPr>
            <p:cNvPr id="13" name="TextBox 12">
              <a:extLst>
                <a:ext uri="{FF2B5EF4-FFF2-40B4-BE49-F238E27FC236}">
                  <a16:creationId xmlns:a16="http://schemas.microsoft.com/office/drawing/2014/main" id="{B35D34D8-0BFE-1929-0932-AF1B97864F54}"/>
                </a:ext>
              </a:extLst>
            </p:cNvPr>
            <p:cNvSpPr txBox="1"/>
            <p:nvPr/>
          </p:nvSpPr>
          <p:spPr>
            <a:xfrm>
              <a:off x="6861863" y="2028747"/>
              <a:ext cx="1383045" cy="564001"/>
            </a:xfrm>
            <a:prstGeom prst="rect">
              <a:avLst/>
            </a:prstGeom>
            <a:solidFill>
              <a:schemeClr val="accent6">
                <a:lumMod val="20000"/>
                <a:lumOff val="80000"/>
              </a:schemeClr>
            </a:solidFill>
            <a:ln w="19050">
              <a:solidFill>
                <a:schemeClr val="accent1">
                  <a:lumMod val="75000"/>
                </a:schemeClr>
              </a:solidFill>
            </a:ln>
          </p:spPr>
          <p:txBody>
            <a:bodyPr wrap="square" rtlCol="0">
              <a:spAutoFit/>
            </a:bodyPr>
            <a:lstStyle/>
            <a:p>
              <a:pPr algn="ctr">
                <a:lnSpc>
                  <a:spcPts val="1800"/>
                </a:lnSpc>
              </a:pPr>
              <a:r>
                <a:rPr lang="en-US" sz="2000" dirty="0"/>
                <a:t>Trusted Contractors</a:t>
              </a:r>
            </a:p>
          </p:txBody>
        </p:sp>
        <p:sp>
          <p:nvSpPr>
            <p:cNvPr id="6" name="TextBox 5">
              <a:extLst>
                <a:ext uri="{FF2B5EF4-FFF2-40B4-BE49-F238E27FC236}">
                  <a16:creationId xmlns:a16="http://schemas.microsoft.com/office/drawing/2014/main" id="{FD834CAA-BBD3-6275-488E-01FD9EAC4F1B}"/>
                </a:ext>
              </a:extLst>
            </p:cNvPr>
            <p:cNvSpPr txBox="1"/>
            <p:nvPr/>
          </p:nvSpPr>
          <p:spPr>
            <a:xfrm>
              <a:off x="533400" y="3325590"/>
              <a:ext cx="2812956" cy="954107"/>
            </a:xfrm>
            <a:prstGeom prst="rect">
              <a:avLst/>
            </a:prstGeom>
            <a:noFill/>
          </p:spPr>
          <p:txBody>
            <a:bodyPr wrap="square" rtlCol="0">
              <a:spAutoFit/>
            </a:bodyPr>
            <a:lstStyle/>
            <a:p>
              <a:pPr algn="ctr"/>
              <a:r>
                <a:rPr lang="en-US" sz="2000" b="1" dirty="0"/>
                <a:t>Information</a:t>
              </a:r>
              <a:r>
                <a:rPr lang="en-US" dirty="0"/>
                <a:t> </a:t>
              </a:r>
              <a:br>
                <a:rPr lang="en-US" dirty="0"/>
              </a:br>
              <a:r>
                <a:rPr lang="en-US" dirty="0"/>
                <a:t>that makes it easier for me to know what I need to do</a:t>
              </a:r>
            </a:p>
          </p:txBody>
        </p:sp>
        <p:sp>
          <p:nvSpPr>
            <p:cNvPr id="15" name="TextBox 14">
              <a:extLst>
                <a:ext uri="{FF2B5EF4-FFF2-40B4-BE49-F238E27FC236}">
                  <a16:creationId xmlns:a16="http://schemas.microsoft.com/office/drawing/2014/main" id="{781BA817-34D8-5EB9-D417-A61FFAF8701D}"/>
                </a:ext>
              </a:extLst>
            </p:cNvPr>
            <p:cNvSpPr txBox="1"/>
            <p:nvPr/>
          </p:nvSpPr>
          <p:spPr>
            <a:xfrm>
              <a:off x="639716" y="4638194"/>
              <a:ext cx="2600325" cy="954107"/>
            </a:xfrm>
            <a:prstGeom prst="rect">
              <a:avLst/>
            </a:prstGeom>
            <a:noFill/>
          </p:spPr>
          <p:txBody>
            <a:bodyPr wrap="square" rtlCol="0">
              <a:spAutoFit/>
            </a:bodyPr>
            <a:lstStyle/>
            <a:p>
              <a:pPr algn="ctr"/>
              <a:r>
                <a:rPr lang="en-US" sz="2000" b="1" dirty="0"/>
                <a:t>Assistance</a:t>
              </a:r>
              <a:r>
                <a:rPr lang="en-US" dirty="0"/>
                <a:t> </a:t>
              </a:r>
              <a:br>
                <a:rPr lang="en-US" dirty="0"/>
              </a:br>
              <a:r>
                <a:rPr lang="en-US" dirty="0"/>
                <a:t>that removes friction to getting the result I want</a:t>
              </a:r>
            </a:p>
          </p:txBody>
        </p:sp>
        <p:sp>
          <p:nvSpPr>
            <p:cNvPr id="18" name="TextBox 17">
              <a:extLst>
                <a:ext uri="{FF2B5EF4-FFF2-40B4-BE49-F238E27FC236}">
                  <a16:creationId xmlns:a16="http://schemas.microsoft.com/office/drawing/2014/main" id="{749EB5AA-9160-6CA7-DCA2-9EF493077AFB}"/>
                </a:ext>
              </a:extLst>
            </p:cNvPr>
            <p:cNvSpPr txBox="1"/>
            <p:nvPr/>
          </p:nvSpPr>
          <p:spPr>
            <a:xfrm>
              <a:off x="3753358" y="3333656"/>
              <a:ext cx="1962149" cy="861774"/>
            </a:xfrm>
            <a:prstGeom prst="rect">
              <a:avLst/>
            </a:prstGeom>
            <a:noFill/>
          </p:spPr>
          <p:txBody>
            <a:bodyPr wrap="square">
              <a:spAutoFit/>
            </a:bodyPr>
            <a:lstStyle/>
            <a:p>
              <a:pPr marL="0" indent="0" algn="ctr">
                <a:lnSpc>
                  <a:spcPts val="2000"/>
                </a:lnSpc>
                <a:buNone/>
              </a:pPr>
              <a:r>
                <a:rPr lang="en-US" i="0" dirty="0">
                  <a:solidFill>
                    <a:srgbClr val="222222"/>
                  </a:solidFill>
                  <a:effectLst/>
                </a:rPr>
                <a:t>Providing a checklist of how to properly </a:t>
              </a:r>
              <a:r>
                <a:rPr lang="en-US" dirty="0">
                  <a:solidFill>
                    <a:srgbClr val="222222"/>
                  </a:solidFill>
                </a:rPr>
                <a:t>electrify</a:t>
              </a:r>
              <a:endParaRPr lang="en-US" i="0" dirty="0">
                <a:solidFill>
                  <a:srgbClr val="222222"/>
                </a:solidFill>
                <a:effectLst/>
              </a:endParaRPr>
            </a:p>
          </p:txBody>
        </p:sp>
        <p:sp>
          <p:nvSpPr>
            <p:cNvPr id="21" name="TextBox 20">
              <a:extLst>
                <a:ext uri="{FF2B5EF4-FFF2-40B4-BE49-F238E27FC236}">
                  <a16:creationId xmlns:a16="http://schemas.microsoft.com/office/drawing/2014/main" id="{2BDEE244-C6B6-EA35-2369-97771E1DA2D5}"/>
                </a:ext>
              </a:extLst>
            </p:cNvPr>
            <p:cNvSpPr txBox="1"/>
            <p:nvPr/>
          </p:nvSpPr>
          <p:spPr>
            <a:xfrm>
              <a:off x="3698842" y="4722460"/>
              <a:ext cx="2071180" cy="861774"/>
            </a:xfrm>
            <a:prstGeom prst="rect">
              <a:avLst/>
            </a:prstGeom>
            <a:noFill/>
          </p:spPr>
          <p:txBody>
            <a:bodyPr wrap="square">
              <a:spAutoFit/>
            </a:bodyPr>
            <a:lstStyle/>
            <a:p>
              <a:pPr algn="ctr">
                <a:lnSpc>
                  <a:spcPts val="2000"/>
                </a:lnSpc>
              </a:pPr>
              <a:r>
                <a:rPr lang="en-US" i="0" dirty="0">
                  <a:solidFill>
                    <a:srgbClr val="222222"/>
                  </a:solidFill>
                  <a:effectLst/>
                </a:rPr>
                <a:t>Creating personalized home electrification plans</a:t>
              </a:r>
              <a:endParaRPr lang="en-US" dirty="0"/>
            </a:p>
          </p:txBody>
        </p:sp>
        <p:sp>
          <p:nvSpPr>
            <p:cNvPr id="22" name="TextBox 21">
              <a:extLst>
                <a:ext uri="{FF2B5EF4-FFF2-40B4-BE49-F238E27FC236}">
                  <a16:creationId xmlns:a16="http://schemas.microsoft.com/office/drawing/2014/main" id="{B33E1D75-F7B8-3EC5-C912-32F72A967992}"/>
                </a:ext>
              </a:extLst>
            </p:cNvPr>
            <p:cNvSpPr txBox="1"/>
            <p:nvPr/>
          </p:nvSpPr>
          <p:spPr>
            <a:xfrm>
              <a:off x="6599976" y="3333656"/>
              <a:ext cx="1859194" cy="861774"/>
            </a:xfrm>
            <a:prstGeom prst="rect">
              <a:avLst/>
            </a:prstGeom>
            <a:noFill/>
          </p:spPr>
          <p:txBody>
            <a:bodyPr wrap="square">
              <a:spAutoFit/>
            </a:bodyPr>
            <a:lstStyle/>
            <a:p>
              <a:pPr marL="0" marR="0" indent="0" algn="ctr" fontAlgn="base" latinLnBrk="0">
                <a:lnSpc>
                  <a:spcPts val="2000"/>
                </a:lnSpc>
                <a:spcBef>
                  <a:spcPts val="0"/>
                </a:spcBef>
                <a:spcAft>
                  <a:spcPts val="0"/>
                </a:spcAft>
                <a:buNone/>
              </a:pPr>
              <a:r>
                <a:rPr lang="en-US" dirty="0">
                  <a:solidFill>
                    <a:srgbClr val="222222"/>
                  </a:solidFill>
                </a:rPr>
                <a:t>Finding available local heat pump contractors</a:t>
              </a:r>
              <a:endParaRPr lang="en-US" i="0" dirty="0">
                <a:solidFill>
                  <a:srgbClr val="222222"/>
                </a:solidFill>
                <a:effectLst/>
              </a:endParaRPr>
            </a:p>
          </p:txBody>
        </p:sp>
        <p:sp>
          <p:nvSpPr>
            <p:cNvPr id="23" name="TextBox 22">
              <a:extLst>
                <a:ext uri="{FF2B5EF4-FFF2-40B4-BE49-F238E27FC236}">
                  <a16:creationId xmlns:a16="http://schemas.microsoft.com/office/drawing/2014/main" id="{61C4D009-9DDD-06F8-2018-2E04F7D110EC}"/>
                </a:ext>
              </a:extLst>
            </p:cNvPr>
            <p:cNvSpPr txBox="1"/>
            <p:nvPr/>
          </p:nvSpPr>
          <p:spPr>
            <a:xfrm>
              <a:off x="6493983" y="4722460"/>
              <a:ext cx="2071180" cy="861774"/>
            </a:xfrm>
            <a:prstGeom prst="rect">
              <a:avLst/>
            </a:prstGeom>
            <a:noFill/>
          </p:spPr>
          <p:txBody>
            <a:bodyPr wrap="square">
              <a:spAutoFit/>
            </a:bodyPr>
            <a:lstStyle/>
            <a:p>
              <a:pPr marL="0" marR="0" indent="0" algn="ctr" fontAlgn="base" latinLnBrk="0">
                <a:lnSpc>
                  <a:spcPts val="2000"/>
                </a:lnSpc>
                <a:spcBef>
                  <a:spcPts val="0"/>
                </a:spcBef>
                <a:spcAft>
                  <a:spcPts val="0"/>
                </a:spcAft>
                <a:buNone/>
              </a:pPr>
              <a:r>
                <a:rPr lang="en-US" i="0" dirty="0">
                  <a:solidFill>
                    <a:srgbClr val="222222"/>
                  </a:solidFill>
                  <a:effectLst/>
                </a:rPr>
                <a:t>Recommending a specific heat pump contractor</a:t>
              </a:r>
            </a:p>
          </p:txBody>
        </p:sp>
        <p:sp>
          <p:nvSpPr>
            <p:cNvPr id="26" name="TextBox 25">
              <a:extLst>
                <a:ext uri="{FF2B5EF4-FFF2-40B4-BE49-F238E27FC236}">
                  <a16:creationId xmlns:a16="http://schemas.microsoft.com/office/drawing/2014/main" id="{CF756B73-02D1-45FB-FEEA-8403B7055916}"/>
                </a:ext>
              </a:extLst>
            </p:cNvPr>
            <p:cNvSpPr txBox="1"/>
            <p:nvPr/>
          </p:nvSpPr>
          <p:spPr>
            <a:xfrm>
              <a:off x="9248835" y="3333656"/>
              <a:ext cx="2181224" cy="861774"/>
            </a:xfrm>
            <a:prstGeom prst="rect">
              <a:avLst/>
            </a:prstGeom>
            <a:noFill/>
          </p:spPr>
          <p:txBody>
            <a:bodyPr wrap="square">
              <a:spAutoFit/>
            </a:bodyPr>
            <a:lstStyle/>
            <a:p>
              <a:pPr algn="ctr">
                <a:lnSpc>
                  <a:spcPts val="2000"/>
                </a:lnSpc>
              </a:pPr>
              <a:r>
                <a:rPr lang="en-US" dirty="0">
                  <a:solidFill>
                    <a:srgbClr val="222222"/>
                  </a:solidFill>
                </a:rPr>
                <a:t>Providing access to a </a:t>
              </a:r>
              <a:r>
                <a:rPr lang="en-US" i="0" dirty="0">
                  <a:solidFill>
                    <a:srgbClr val="222222"/>
                  </a:solidFill>
                  <a:effectLst/>
                </a:rPr>
                <a:t>comprehensive list of available incentives</a:t>
              </a:r>
            </a:p>
          </p:txBody>
        </p:sp>
        <p:sp>
          <p:nvSpPr>
            <p:cNvPr id="29" name="TextBox 28">
              <a:extLst>
                <a:ext uri="{FF2B5EF4-FFF2-40B4-BE49-F238E27FC236}">
                  <a16:creationId xmlns:a16="http://schemas.microsoft.com/office/drawing/2014/main" id="{D7CEA7CC-34F2-9743-C2EB-708650EFA9F1}"/>
                </a:ext>
              </a:extLst>
            </p:cNvPr>
            <p:cNvSpPr txBox="1"/>
            <p:nvPr/>
          </p:nvSpPr>
          <p:spPr>
            <a:xfrm>
              <a:off x="9124117" y="4722460"/>
              <a:ext cx="2419350" cy="861774"/>
            </a:xfrm>
            <a:prstGeom prst="rect">
              <a:avLst/>
            </a:prstGeom>
            <a:noFill/>
          </p:spPr>
          <p:txBody>
            <a:bodyPr wrap="square">
              <a:spAutoFit/>
            </a:bodyPr>
            <a:lstStyle/>
            <a:p>
              <a:pPr marL="0" marR="0" indent="0" algn="ctr" fontAlgn="base" latinLnBrk="0">
                <a:lnSpc>
                  <a:spcPts val="2000"/>
                </a:lnSpc>
                <a:spcBef>
                  <a:spcPts val="0"/>
                </a:spcBef>
                <a:spcAft>
                  <a:spcPts val="0"/>
                </a:spcAft>
                <a:buNone/>
              </a:pPr>
              <a:r>
                <a:rPr lang="en-US" dirty="0">
                  <a:solidFill>
                    <a:srgbClr val="222222"/>
                  </a:solidFill>
                </a:rPr>
                <a:t>Creating a personalized plan to facilitate filing for available incentives</a:t>
              </a:r>
            </a:p>
          </p:txBody>
        </p:sp>
        <p:sp>
          <p:nvSpPr>
            <p:cNvPr id="38" name="TextBox 37">
              <a:extLst>
                <a:ext uri="{FF2B5EF4-FFF2-40B4-BE49-F238E27FC236}">
                  <a16:creationId xmlns:a16="http://schemas.microsoft.com/office/drawing/2014/main" id="{A430EAA2-75BB-38BB-8B99-A481244506D5}"/>
                </a:ext>
              </a:extLst>
            </p:cNvPr>
            <p:cNvSpPr txBox="1"/>
            <p:nvPr/>
          </p:nvSpPr>
          <p:spPr>
            <a:xfrm>
              <a:off x="639716" y="2767822"/>
              <a:ext cx="2600325" cy="277768"/>
            </a:xfrm>
            <a:prstGeom prst="rect">
              <a:avLst/>
            </a:prstGeom>
            <a:solidFill>
              <a:schemeClr val="bg1">
                <a:lumMod val="85000"/>
              </a:schemeClr>
            </a:solidFill>
            <a:ln w="19050">
              <a:noFill/>
            </a:ln>
          </p:spPr>
          <p:txBody>
            <a:bodyPr wrap="square" tIns="36576" bIns="0" rtlCol="0" anchor="ctr" anchorCtr="0">
              <a:spAutoFit/>
            </a:bodyPr>
            <a:lstStyle/>
            <a:p>
              <a:pPr algn="ctr">
                <a:lnSpc>
                  <a:spcPts val="1800"/>
                </a:lnSpc>
              </a:pPr>
              <a:r>
                <a:rPr lang="en-US" sz="2000" dirty="0"/>
                <a:t>Response Depth</a:t>
              </a:r>
            </a:p>
          </p:txBody>
        </p:sp>
        <p:sp>
          <p:nvSpPr>
            <p:cNvPr id="39" name="TextBox 38">
              <a:extLst>
                <a:ext uri="{FF2B5EF4-FFF2-40B4-BE49-F238E27FC236}">
                  <a16:creationId xmlns:a16="http://schemas.microsoft.com/office/drawing/2014/main" id="{326981FB-FD1E-F74D-84E8-1520C72AF7B7}"/>
                </a:ext>
              </a:extLst>
            </p:cNvPr>
            <p:cNvSpPr txBox="1"/>
            <p:nvPr/>
          </p:nvSpPr>
          <p:spPr>
            <a:xfrm>
              <a:off x="3495675" y="1606753"/>
              <a:ext cx="8054845" cy="277768"/>
            </a:xfrm>
            <a:prstGeom prst="rect">
              <a:avLst/>
            </a:prstGeom>
            <a:solidFill>
              <a:schemeClr val="bg1">
                <a:lumMod val="85000"/>
              </a:schemeClr>
            </a:solidFill>
            <a:ln w="19050">
              <a:noFill/>
            </a:ln>
          </p:spPr>
          <p:txBody>
            <a:bodyPr wrap="square" tIns="36576" bIns="0" rtlCol="0" anchor="ctr" anchorCtr="0">
              <a:spAutoFit/>
            </a:bodyPr>
            <a:lstStyle/>
            <a:p>
              <a:pPr algn="ctr">
                <a:lnSpc>
                  <a:spcPts val="1800"/>
                </a:lnSpc>
              </a:pPr>
              <a:r>
                <a:rPr lang="en-US" sz="2000" dirty="0"/>
                <a:t>Barrier Category</a:t>
              </a:r>
            </a:p>
          </p:txBody>
        </p:sp>
        <p:sp>
          <p:nvSpPr>
            <p:cNvPr id="42" name="TextBox 41">
              <a:extLst>
                <a:ext uri="{FF2B5EF4-FFF2-40B4-BE49-F238E27FC236}">
                  <a16:creationId xmlns:a16="http://schemas.microsoft.com/office/drawing/2014/main" id="{70A1F7A2-6221-9471-F538-8FABECC428EF}"/>
                </a:ext>
              </a:extLst>
            </p:cNvPr>
            <p:cNvSpPr txBox="1"/>
            <p:nvPr/>
          </p:nvSpPr>
          <p:spPr>
            <a:xfrm>
              <a:off x="3497439" y="2767822"/>
              <a:ext cx="8054845" cy="277768"/>
            </a:xfrm>
            <a:prstGeom prst="rect">
              <a:avLst/>
            </a:prstGeom>
            <a:solidFill>
              <a:schemeClr val="bg1">
                <a:lumMod val="85000"/>
              </a:schemeClr>
            </a:solidFill>
            <a:ln w="19050">
              <a:noFill/>
            </a:ln>
          </p:spPr>
          <p:txBody>
            <a:bodyPr wrap="square" tIns="36576" bIns="0" rtlCol="0" anchor="ctr" anchorCtr="0">
              <a:spAutoFit/>
            </a:bodyPr>
            <a:lstStyle/>
            <a:p>
              <a:pPr algn="ctr">
                <a:lnSpc>
                  <a:spcPts val="1800"/>
                </a:lnSpc>
              </a:pPr>
              <a:r>
                <a:rPr lang="en-US" sz="2000" dirty="0"/>
                <a:t>Potential Responses</a:t>
              </a:r>
            </a:p>
          </p:txBody>
        </p:sp>
      </p:grpSp>
    </p:spTree>
    <p:extLst>
      <p:ext uri="{BB962C8B-B14F-4D97-AF65-F5344CB8AC3E}">
        <p14:creationId xmlns:p14="http://schemas.microsoft.com/office/powerpoint/2010/main" val="532128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F11453-A010-BDB0-D15A-5089AD470090}"/>
              </a:ext>
            </a:extLst>
          </p:cNvPr>
          <p:cNvSpPr txBox="1"/>
          <p:nvPr/>
        </p:nvSpPr>
        <p:spPr>
          <a:xfrm>
            <a:off x="587828" y="183756"/>
            <a:ext cx="11000792" cy="461665"/>
          </a:xfrm>
          <a:prstGeom prst="rect">
            <a:avLst/>
          </a:prstGeom>
          <a:noFill/>
        </p:spPr>
        <p:txBody>
          <a:bodyPr wrap="square">
            <a:spAutoFit/>
          </a:bodyPr>
          <a:lstStyle/>
          <a:p>
            <a:pPr>
              <a:spcBef>
                <a:spcPts val="600"/>
              </a:spcBef>
            </a:pPr>
            <a:r>
              <a:rPr lang="en-US" sz="2400" b="1" dirty="0">
                <a:latin typeface="Calibri Light" panose="020F0302020204030204" pitchFamily="34" charset="0"/>
                <a:cs typeface="Calibri Light" panose="020F0302020204030204" pitchFamily="34" charset="0"/>
              </a:rPr>
              <a:t>Market Scan: Some other company’s approaches to address inertia</a:t>
            </a:r>
          </a:p>
        </p:txBody>
      </p:sp>
      <p:grpSp>
        <p:nvGrpSpPr>
          <p:cNvPr id="22" name="Group 21">
            <a:extLst>
              <a:ext uri="{FF2B5EF4-FFF2-40B4-BE49-F238E27FC236}">
                <a16:creationId xmlns:a16="http://schemas.microsoft.com/office/drawing/2014/main" id="{3296BDBC-B5F9-B996-F754-223A84B106A4}"/>
              </a:ext>
            </a:extLst>
          </p:cNvPr>
          <p:cNvGrpSpPr/>
          <p:nvPr/>
        </p:nvGrpSpPr>
        <p:grpSpPr>
          <a:xfrm>
            <a:off x="652172" y="703541"/>
            <a:ext cx="5089249" cy="5851926"/>
            <a:chOff x="652172" y="750196"/>
            <a:chExt cx="5089249" cy="5851926"/>
          </a:xfrm>
        </p:grpSpPr>
        <p:pic>
          <p:nvPicPr>
            <p:cNvPr id="6" name="Picture 5">
              <a:extLst>
                <a:ext uri="{FF2B5EF4-FFF2-40B4-BE49-F238E27FC236}">
                  <a16:creationId xmlns:a16="http://schemas.microsoft.com/office/drawing/2014/main" id="{3BC3B3DF-1645-AC88-FA79-ACEF397AD709}"/>
                </a:ext>
              </a:extLst>
            </p:cNvPr>
            <p:cNvPicPr>
              <a:picLocks noChangeAspect="1"/>
            </p:cNvPicPr>
            <p:nvPr/>
          </p:nvPicPr>
          <p:blipFill>
            <a:blip r:embed="rId2"/>
            <a:stretch>
              <a:fillRect/>
            </a:stretch>
          </p:blipFill>
          <p:spPr>
            <a:xfrm>
              <a:off x="666912" y="4176383"/>
              <a:ext cx="5074509" cy="2425739"/>
            </a:xfrm>
            <a:prstGeom prst="rect">
              <a:avLst/>
            </a:prstGeom>
            <a:ln>
              <a:solidFill>
                <a:schemeClr val="tx1"/>
              </a:solidFill>
            </a:ln>
          </p:spPr>
        </p:pic>
        <p:pic>
          <p:nvPicPr>
            <p:cNvPr id="8" name="Picture 7">
              <a:extLst>
                <a:ext uri="{FF2B5EF4-FFF2-40B4-BE49-F238E27FC236}">
                  <a16:creationId xmlns:a16="http://schemas.microsoft.com/office/drawing/2014/main" id="{2BB8CCDF-A156-7BE6-913B-E05F7C6261AE}"/>
                </a:ext>
              </a:extLst>
            </p:cNvPr>
            <p:cNvPicPr>
              <a:picLocks noChangeAspect="1"/>
            </p:cNvPicPr>
            <p:nvPr/>
          </p:nvPicPr>
          <p:blipFill rotWithShape="1">
            <a:blip r:embed="rId3"/>
            <a:srcRect b="6541"/>
            <a:stretch/>
          </p:blipFill>
          <p:spPr>
            <a:xfrm>
              <a:off x="659542" y="1647825"/>
              <a:ext cx="5074509" cy="1838325"/>
            </a:xfrm>
            <a:prstGeom prst="rect">
              <a:avLst/>
            </a:prstGeom>
            <a:ln>
              <a:solidFill>
                <a:schemeClr val="tx1"/>
              </a:solidFill>
            </a:ln>
          </p:spPr>
        </p:pic>
        <p:sp>
          <p:nvSpPr>
            <p:cNvPr id="9" name="TextBox 8">
              <a:extLst>
                <a:ext uri="{FF2B5EF4-FFF2-40B4-BE49-F238E27FC236}">
                  <a16:creationId xmlns:a16="http://schemas.microsoft.com/office/drawing/2014/main" id="{E3C2A694-0DC3-2AA1-18B2-FB4EE8F49116}"/>
                </a:ext>
              </a:extLst>
            </p:cNvPr>
            <p:cNvSpPr txBox="1"/>
            <p:nvPr/>
          </p:nvSpPr>
          <p:spPr>
            <a:xfrm>
              <a:off x="659543" y="1095375"/>
              <a:ext cx="5074508" cy="553998"/>
            </a:xfrm>
            <a:prstGeom prst="rect">
              <a:avLst/>
            </a:prstGeom>
            <a:noFill/>
          </p:spPr>
          <p:txBody>
            <a:bodyPr wrap="square" rtlCol="0">
              <a:spAutoFit/>
            </a:bodyPr>
            <a:lstStyle/>
            <a:p>
              <a:pPr algn="ctr">
                <a:lnSpc>
                  <a:spcPts val="1800"/>
                </a:lnSpc>
              </a:pPr>
              <a:r>
                <a:rPr lang="en-US" sz="1600" dirty="0">
                  <a:solidFill>
                    <a:schemeClr val="accent1"/>
                  </a:solidFill>
                </a:rPr>
                <a:t>Bay Area startup QuitCarbon explicitly focuses on resident’s top barriers in their service descriptions:</a:t>
              </a:r>
            </a:p>
          </p:txBody>
        </p:sp>
        <p:sp>
          <p:nvSpPr>
            <p:cNvPr id="10" name="TextBox 9">
              <a:extLst>
                <a:ext uri="{FF2B5EF4-FFF2-40B4-BE49-F238E27FC236}">
                  <a16:creationId xmlns:a16="http://schemas.microsoft.com/office/drawing/2014/main" id="{AA890F2E-922E-60EC-43E4-6C5E9F357F68}"/>
                </a:ext>
              </a:extLst>
            </p:cNvPr>
            <p:cNvSpPr txBox="1"/>
            <p:nvPr/>
          </p:nvSpPr>
          <p:spPr>
            <a:xfrm>
              <a:off x="652172" y="3613436"/>
              <a:ext cx="5089249" cy="553998"/>
            </a:xfrm>
            <a:prstGeom prst="rect">
              <a:avLst/>
            </a:prstGeom>
            <a:noFill/>
          </p:spPr>
          <p:txBody>
            <a:bodyPr wrap="square" rtlCol="0">
              <a:spAutoFit/>
            </a:bodyPr>
            <a:lstStyle/>
            <a:p>
              <a:pPr algn="ctr">
                <a:lnSpc>
                  <a:spcPts val="1800"/>
                </a:lnSpc>
              </a:pPr>
              <a:r>
                <a:rPr lang="en-US" sz="1600" dirty="0">
                  <a:solidFill>
                    <a:schemeClr val="accent1"/>
                  </a:solidFill>
                </a:rPr>
                <a:t>The centerpiece of their pitch is a free electrification plan; revenue flows via referral payments from contractors.</a:t>
              </a:r>
            </a:p>
          </p:txBody>
        </p:sp>
        <p:sp>
          <p:nvSpPr>
            <p:cNvPr id="20" name="TextBox 19">
              <a:extLst>
                <a:ext uri="{FF2B5EF4-FFF2-40B4-BE49-F238E27FC236}">
                  <a16:creationId xmlns:a16="http://schemas.microsoft.com/office/drawing/2014/main" id="{831B5279-F870-9DF0-F546-26E46C8587BA}"/>
                </a:ext>
              </a:extLst>
            </p:cNvPr>
            <p:cNvSpPr txBox="1"/>
            <p:nvPr/>
          </p:nvSpPr>
          <p:spPr>
            <a:xfrm>
              <a:off x="652172" y="750196"/>
              <a:ext cx="5074507" cy="374330"/>
            </a:xfrm>
            <a:prstGeom prst="rect">
              <a:avLst/>
            </a:prstGeom>
            <a:noFill/>
          </p:spPr>
          <p:txBody>
            <a:bodyPr wrap="square" rtlCol="0">
              <a:spAutoFit/>
            </a:bodyPr>
            <a:lstStyle/>
            <a:p>
              <a:pPr algn="ctr"/>
              <a:r>
                <a:rPr lang="en-US" b="1" dirty="0">
                  <a:solidFill>
                    <a:schemeClr val="accent1"/>
                  </a:solidFill>
                </a:rPr>
                <a:t>QuitCarbon</a:t>
              </a:r>
            </a:p>
          </p:txBody>
        </p:sp>
      </p:grpSp>
      <p:pic>
        <p:nvPicPr>
          <p:cNvPr id="14" name="Picture 13">
            <a:extLst>
              <a:ext uri="{FF2B5EF4-FFF2-40B4-BE49-F238E27FC236}">
                <a16:creationId xmlns:a16="http://schemas.microsoft.com/office/drawing/2014/main" id="{51B507E0-8230-6440-60F1-AFF4FF13B414}"/>
              </a:ext>
            </a:extLst>
          </p:cNvPr>
          <p:cNvPicPr>
            <a:picLocks noChangeAspect="1"/>
          </p:cNvPicPr>
          <p:nvPr/>
        </p:nvPicPr>
        <p:blipFill rotWithShape="1">
          <a:blip r:embed="rId4"/>
          <a:srcRect b="32342"/>
          <a:stretch/>
        </p:blipFill>
        <p:spPr>
          <a:xfrm>
            <a:off x="6402956" y="1450105"/>
            <a:ext cx="5198492" cy="2400985"/>
          </a:xfrm>
          <a:prstGeom prst="rect">
            <a:avLst/>
          </a:prstGeom>
          <a:ln>
            <a:solidFill>
              <a:schemeClr val="tx1"/>
            </a:solidFill>
          </a:ln>
        </p:spPr>
      </p:pic>
      <p:grpSp>
        <p:nvGrpSpPr>
          <p:cNvPr id="25" name="Group 24">
            <a:extLst>
              <a:ext uri="{FF2B5EF4-FFF2-40B4-BE49-F238E27FC236}">
                <a16:creationId xmlns:a16="http://schemas.microsoft.com/office/drawing/2014/main" id="{B10E9956-1722-6B0E-6126-6F7D9D143BCF}"/>
              </a:ext>
            </a:extLst>
          </p:cNvPr>
          <p:cNvGrpSpPr/>
          <p:nvPr/>
        </p:nvGrpSpPr>
        <p:grpSpPr>
          <a:xfrm>
            <a:off x="6394595" y="4308666"/>
            <a:ext cx="5224913" cy="2246769"/>
            <a:chOff x="6381590" y="1710896"/>
            <a:chExt cx="5224913" cy="2246769"/>
          </a:xfrm>
        </p:grpSpPr>
        <p:sp>
          <p:nvSpPr>
            <p:cNvPr id="16" name="TextBox 15">
              <a:extLst>
                <a:ext uri="{FF2B5EF4-FFF2-40B4-BE49-F238E27FC236}">
                  <a16:creationId xmlns:a16="http://schemas.microsoft.com/office/drawing/2014/main" id="{1A660CBD-791F-3241-5483-4D19C2A63135}"/>
                </a:ext>
              </a:extLst>
            </p:cNvPr>
            <p:cNvSpPr txBox="1"/>
            <p:nvPr/>
          </p:nvSpPr>
          <p:spPr>
            <a:xfrm>
              <a:off x="6381590" y="1710896"/>
              <a:ext cx="5224913" cy="2246769"/>
            </a:xfrm>
            <a:prstGeom prst="rect">
              <a:avLst/>
            </a:prstGeom>
            <a:noFill/>
            <a:ln>
              <a:solidFill>
                <a:schemeClr val="tx1"/>
              </a:solidFill>
            </a:ln>
          </p:spPr>
          <p:txBody>
            <a:bodyPr wrap="square">
              <a:spAutoFit/>
            </a:bodyPr>
            <a:lstStyle/>
            <a:p>
              <a:pPr algn="l"/>
              <a:r>
                <a:rPr lang="en-US" sz="1400" b="0" i="0" dirty="0">
                  <a:solidFill>
                    <a:srgbClr val="000000"/>
                  </a:solidFill>
                  <a:effectLst/>
                </a:rPr>
                <a:t>                                                  The company provides an online                                  </a:t>
              </a:r>
            </a:p>
            <a:p>
              <a:pPr algn="l"/>
              <a:r>
                <a:rPr lang="en-US" sz="1400" dirty="0">
                  <a:solidFill>
                    <a:srgbClr val="000000"/>
                  </a:solidFill>
                </a:rPr>
                <a:t>                                                  </a:t>
              </a:r>
              <a:r>
                <a:rPr lang="en-US" sz="1400" b="0" i="0" dirty="0">
                  <a:solidFill>
                    <a:srgbClr val="000000"/>
                  </a:solidFill>
                  <a:effectLst/>
                </a:rPr>
                <a:t>marketplace that has helped homeowners </a:t>
              </a:r>
            </a:p>
            <a:p>
              <a:pPr algn="l"/>
              <a:r>
                <a:rPr lang="en-US" sz="1400" dirty="0">
                  <a:solidFill>
                    <a:srgbClr val="000000"/>
                  </a:solidFill>
                </a:rPr>
                <a:t>                                                  </a:t>
              </a:r>
              <a:r>
                <a:rPr lang="en-US" sz="1400" b="0" i="0" dirty="0">
                  <a:solidFill>
                    <a:srgbClr val="000000"/>
                  </a:solidFill>
                  <a:effectLst/>
                </a:rPr>
                <a:t>find solar installers for the past decade. </a:t>
              </a:r>
              <a:br>
                <a:rPr lang="en-US" sz="1400" b="0" i="0" dirty="0">
                  <a:solidFill>
                    <a:srgbClr val="000000"/>
                  </a:solidFill>
                  <a:effectLst/>
                </a:rPr>
              </a:br>
              <a:r>
                <a:rPr lang="en-US" sz="1400" dirty="0">
                  <a:solidFill>
                    <a:srgbClr val="000000"/>
                  </a:solidFill>
                </a:rPr>
                <a:t>W</a:t>
              </a:r>
              <a:r>
                <a:rPr lang="en-US" sz="1400" b="0" i="0" dirty="0">
                  <a:solidFill>
                    <a:srgbClr val="000000"/>
                  </a:solidFill>
                  <a:effectLst/>
                </a:rPr>
                <a:t>ith the financial backing of France-based Schneider, </a:t>
              </a:r>
              <a:r>
                <a:rPr lang="en-US" sz="1400" b="0" i="0" dirty="0">
                  <a:solidFill>
                    <a:srgbClr val="ED7D31"/>
                  </a:solidFill>
                  <a:effectLst/>
                </a:rPr>
                <a:t>EnergySage last fall launched a residential heat pump marketplace</a:t>
              </a:r>
              <a:r>
                <a:rPr lang="en-US" sz="1400" b="0" i="0" dirty="0">
                  <a:solidFill>
                    <a:srgbClr val="000000"/>
                  </a:solidFill>
                  <a:effectLst/>
                </a:rPr>
                <a:t>.  Next up: adding related business lines such as EV chargers.</a:t>
              </a:r>
            </a:p>
            <a:p>
              <a:pPr algn="l"/>
              <a:endParaRPr lang="en-US" sz="1400" b="0" i="0" dirty="0">
                <a:solidFill>
                  <a:srgbClr val="000000"/>
                </a:solidFill>
                <a:effectLst/>
              </a:endParaRPr>
            </a:p>
            <a:p>
              <a:pPr algn="l"/>
              <a:r>
                <a:rPr lang="en-US" sz="1400" b="0" i="0" dirty="0">
                  <a:solidFill>
                    <a:srgbClr val="000000"/>
                  </a:solidFill>
                  <a:effectLst/>
                </a:rPr>
                <a:t>“Now that we have the money and the resources from Schneider, I want to go global,’’ CEO Vikram Aggarwal said. “I want to build this company into the next Amazon of energy.’’</a:t>
              </a:r>
            </a:p>
          </p:txBody>
        </p:sp>
        <p:pic>
          <p:nvPicPr>
            <p:cNvPr id="18" name="Picture 17">
              <a:extLst>
                <a:ext uri="{FF2B5EF4-FFF2-40B4-BE49-F238E27FC236}">
                  <a16:creationId xmlns:a16="http://schemas.microsoft.com/office/drawing/2014/main" id="{0990018D-0CF1-8912-AF05-9801B110056F}"/>
                </a:ext>
              </a:extLst>
            </p:cNvPr>
            <p:cNvPicPr>
              <a:picLocks noChangeAspect="1"/>
            </p:cNvPicPr>
            <p:nvPr/>
          </p:nvPicPr>
          <p:blipFill rotWithShape="1">
            <a:blip r:embed="rId5"/>
            <a:srcRect t="7257" b="13051"/>
            <a:stretch/>
          </p:blipFill>
          <p:spPr>
            <a:xfrm>
              <a:off x="6422007" y="1828800"/>
              <a:ext cx="2036357" cy="485080"/>
            </a:xfrm>
            <a:prstGeom prst="rect">
              <a:avLst/>
            </a:prstGeom>
          </p:spPr>
        </p:pic>
      </p:grpSp>
      <p:sp>
        <p:nvSpPr>
          <p:cNvPr id="19" name="TextBox 18">
            <a:extLst>
              <a:ext uri="{FF2B5EF4-FFF2-40B4-BE49-F238E27FC236}">
                <a16:creationId xmlns:a16="http://schemas.microsoft.com/office/drawing/2014/main" id="{08182488-0E04-5C0D-EBD6-6C9C7204B4B1}"/>
              </a:ext>
            </a:extLst>
          </p:cNvPr>
          <p:cNvSpPr txBox="1"/>
          <p:nvPr/>
        </p:nvSpPr>
        <p:spPr>
          <a:xfrm>
            <a:off x="6208966" y="1126940"/>
            <a:ext cx="5603586" cy="323165"/>
          </a:xfrm>
          <a:prstGeom prst="rect">
            <a:avLst/>
          </a:prstGeom>
          <a:noFill/>
        </p:spPr>
        <p:txBody>
          <a:bodyPr wrap="square" rtlCol="0">
            <a:spAutoFit/>
          </a:bodyPr>
          <a:lstStyle/>
          <a:p>
            <a:pPr>
              <a:lnSpc>
                <a:spcPts val="1800"/>
              </a:lnSpc>
            </a:pPr>
            <a:r>
              <a:rPr lang="en-US" sz="1600" dirty="0">
                <a:solidFill>
                  <a:schemeClr val="accent1"/>
                </a:solidFill>
              </a:rPr>
              <a:t>EnergySage provides our residents with access to solar installers… </a:t>
            </a:r>
          </a:p>
        </p:txBody>
      </p:sp>
      <p:sp>
        <p:nvSpPr>
          <p:cNvPr id="21" name="TextBox 20">
            <a:extLst>
              <a:ext uri="{FF2B5EF4-FFF2-40B4-BE49-F238E27FC236}">
                <a16:creationId xmlns:a16="http://schemas.microsoft.com/office/drawing/2014/main" id="{3CD1E646-3E70-D2E9-2A87-0763EE7D7FC1}"/>
              </a:ext>
            </a:extLst>
          </p:cNvPr>
          <p:cNvSpPr txBox="1"/>
          <p:nvPr/>
        </p:nvSpPr>
        <p:spPr>
          <a:xfrm>
            <a:off x="6388214" y="740732"/>
            <a:ext cx="5224913" cy="374330"/>
          </a:xfrm>
          <a:prstGeom prst="rect">
            <a:avLst/>
          </a:prstGeom>
          <a:noFill/>
        </p:spPr>
        <p:txBody>
          <a:bodyPr wrap="square" rtlCol="0">
            <a:spAutoFit/>
          </a:bodyPr>
          <a:lstStyle/>
          <a:p>
            <a:pPr algn="ctr"/>
            <a:r>
              <a:rPr lang="en-US" b="1" dirty="0">
                <a:solidFill>
                  <a:schemeClr val="accent1"/>
                </a:solidFill>
              </a:rPr>
              <a:t>EnergySage</a:t>
            </a:r>
          </a:p>
        </p:txBody>
      </p:sp>
      <p:sp>
        <p:nvSpPr>
          <p:cNvPr id="27" name="TextBox 26">
            <a:extLst>
              <a:ext uri="{FF2B5EF4-FFF2-40B4-BE49-F238E27FC236}">
                <a16:creationId xmlns:a16="http://schemas.microsoft.com/office/drawing/2014/main" id="{306762B6-8DEC-7458-5B25-BBD07DD5D586}"/>
              </a:ext>
            </a:extLst>
          </p:cNvPr>
          <p:cNvSpPr txBox="1"/>
          <p:nvPr/>
        </p:nvSpPr>
        <p:spPr>
          <a:xfrm>
            <a:off x="6388215" y="3982295"/>
            <a:ext cx="5213234" cy="326371"/>
          </a:xfrm>
          <a:prstGeom prst="rect">
            <a:avLst/>
          </a:prstGeom>
          <a:noFill/>
        </p:spPr>
        <p:txBody>
          <a:bodyPr wrap="square">
            <a:spAutoFit/>
          </a:bodyPr>
          <a:lstStyle/>
          <a:p>
            <a:pPr algn="ctr">
              <a:lnSpc>
                <a:spcPts val="1800"/>
              </a:lnSpc>
            </a:pPr>
            <a:r>
              <a:rPr lang="en-US" sz="1600" dirty="0">
                <a:solidFill>
                  <a:schemeClr val="accent1"/>
                </a:solidFill>
              </a:rPr>
              <a:t>…and has very aggressive plans to expand their services:</a:t>
            </a:r>
          </a:p>
        </p:txBody>
      </p:sp>
    </p:spTree>
    <p:extLst>
      <p:ext uri="{BB962C8B-B14F-4D97-AF65-F5344CB8AC3E}">
        <p14:creationId xmlns:p14="http://schemas.microsoft.com/office/powerpoint/2010/main" val="2641783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3F62FB-3526-E897-EFB7-EAA93FA6CD84}"/>
              </a:ext>
            </a:extLst>
          </p:cNvPr>
          <p:cNvPicPr>
            <a:picLocks noChangeAspect="1"/>
          </p:cNvPicPr>
          <p:nvPr/>
        </p:nvPicPr>
        <p:blipFill>
          <a:blip r:embed="rId2"/>
          <a:stretch>
            <a:fillRect/>
          </a:stretch>
        </p:blipFill>
        <p:spPr>
          <a:xfrm>
            <a:off x="4438463" y="2584560"/>
            <a:ext cx="3257025" cy="3616390"/>
          </a:xfrm>
          <a:prstGeom prst="rect">
            <a:avLst/>
          </a:prstGeom>
          <a:ln w="19050">
            <a:solidFill>
              <a:schemeClr val="tx1"/>
            </a:solidFill>
          </a:ln>
        </p:spPr>
      </p:pic>
      <p:pic>
        <p:nvPicPr>
          <p:cNvPr id="7" name="Picture 6">
            <a:extLst>
              <a:ext uri="{FF2B5EF4-FFF2-40B4-BE49-F238E27FC236}">
                <a16:creationId xmlns:a16="http://schemas.microsoft.com/office/drawing/2014/main" id="{8EB25787-7447-B2C7-8880-9D68F1812EE0}"/>
              </a:ext>
            </a:extLst>
          </p:cNvPr>
          <p:cNvPicPr>
            <a:picLocks noChangeAspect="1"/>
          </p:cNvPicPr>
          <p:nvPr/>
        </p:nvPicPr>
        <p:blipFill>
          <a:blip r:embed="rId3"/>
          <a:stretch>
            <a:fillRect/>
          </a:stretch>
        </p:blipFill>
        <p:spPr>
          <a:xfrm>
            <a:off x="553892" y="2584560"/>
            <a:ext cx="3306160" cy="3616390"/>
          </a:xfrm>
          <a:prstGeom prst="rect">
            <a:avLst/>
          </a:prstGeom>
          <a:ln w="19050">
            <a:solidFill>
              <a:schemeClr val="tx1"/>
            </a:solidFill>
          </a:ln>
        </p:spPr>
      </p:pic>
      <p:pic>
        <p:nvPicPr>
          <p:cNvPr id="9" name="Picture 8">
            <a:extLst>
              <a:ext uri="{FF2B5EF4-FFF2-40B4-BE49-F238E27FC236}">
                <a16:creationId xmlns:a16="http://schemas.microsoft.com/office/drawing/2014/main" id="{80561503-5878-35C0-4DE9-DB3FC18BF243}"/>
              </a:ext>
            </a:extLst>
          </p:cNvPr>
          <p:cNvPicPr>
            <a:picLocks noChangeAspect="1"/>
          </p:cNvPicPr>
          <p:nvPr/>
        </p:nvPicPr>
        <p:blipFill>
          <a:blip r:embed="rId4"/>
          <a:stretch>
            <a:fillRect/>
          </a:stretch>
        </p:blipFill>
        <p:spPr>
          <a:xfrm>
            <a:off x="8273899" y="2584560"/>
            <a:ext cx="3364209" cy="3616390"/>
          </a:xfrm>
          <a:prstGeom prst="rect">
            <a:avLst/>
          </a:prstGeom>
          <a:ln w="19050">
            <a:solidFill>
              <a:schemeClr val="tx1"/>
            </a:solidFill>
          </a:ln>
        </p:spPr>
      </p:pic>
      <p:sp>
        <p:nvSpPr>
          <p:cNvPr id="10" name="TextBox 9">
            <a:extLst>
              <a:ext uri="{FF2B5EF4-FFF2-40B4-BE49-F238E27FC236}">
                <a16:creationId xmlns:a16="http://schemas.microsoft.com/office/drawing/2014/main" id="{7FF565A4-9E73-F128-495A-A794F0AEDE35}"/>
              </a:ext>
            </a:extLst>
          </p:cNvPr>
          <p:cNvSpPr txBox="1"/>
          <p:nvPr/>
        </p:nvSpPr>
        <p:spPr>
          <a:xfrm>
            <a:off x="587828" y="250431"/>
            <a:ext cx="11000792" cy="815608"/>
          </a:xfrm>
          <a:prstGeom prst="rect">
            <a:avLst/>
          </a:prstGeom>
          <a:noFill/>
        </p:spPr>
        <p:txBody>
          <a:bodyPr wrap="square">
            <a:spAutoFit/>
          </a:bodyPr>
          <a:lstStyle/>
          <a:p>
            <a:pPr>
              <a:spcBef>
                <a:spcPts val="1800"/>
              </a:spcBef>
            </a:pPr>
            <a:r>
              <a:rPr lang="en-US" sz="2400" b="1" dirty="0">
                <a:latin typeface="Calibri Light" panose="020F0302020204030204" pitchFamily="34" charset="0"/>
                <a:cs typeface="Calibri Light" panose="020F0302020204030204" pitchFamily="34" charset="0"/>
              </a:rPr>
              <a:t>Market Scan: Likely options for marketable heat pump installer search capabilities</a:t>
            </a:r>
          </a:p>
          <a:p>
            <a:pPr>
              <a:spcBef>
                <a:spcPts val="600"/>
              </a:spcBef>
            </a:pPr>
            <a:r>
              <a:rPr lang="en-US" dirty="0">
                <a:latin typeface="Calibri Light" panose="020F0302020204030204" pitchFamily="34" charset="0"/>
                <a:cs typeface="Calibri Light" panose="020F0302020204030204" pitchFamily="34" charset="0"/>
              </a:rPr>
              <a:t>Present entities in this space each bring some strengths and questions</a:t>
            </a:r>
          </a:p>
        </p:txBody>
      </p:sp>
      <p:sp>
        <p:nvSpPr>
          <p:cNvPr id="12" name="TextBox 11">
            <a:extLst>
              <a:ext uri="{FF2B5EF4-FFF2-40B4-BE49-F238E27FC236}">
                <a16:creationId xmlns:a16="http://schemas.microsoft.com/office/drawing/2014/main" id="{B1644F2F-448B-49C3-35A7-19B433E0A2B3}"/>
              </a:ext>
            </a:extLst>
          </p:cNvPr>
          <p:cNvSpPr txBox="1"/>
          <p:nvPr/>
        </p:nvSpPr>
        <p:spPr>
          <a:xfrm>
            <a:off x="523836" y="1285428"/>
            <a:ext cx="3364209" cy="1195199"/>
          </a:xfrm>
          <a:prstGeom prst="rect">
            <a:avLst/>
          </a:prstGeom>
          <a:noFill/>
        </p:spPr>
        <p:txBody>
          <a:bodyPr wrap="square">
            <a:spAutoFit/>
          </a:bodyPr>
          <a:lstStyle/>
          <a:p>
            <a:pPr algn="ctr">
              <a:lnSpc>
                <a:spcPts val="1600"/>
              </a:lnSpc>
              <a:spcAft>
                <a:spcPts val="600"/>
              </a:spcAft>
            </a:pPr>
            <a:r>
              <a:rPr lang="en-US" sz="1600" b="1" dirty="0">
                <a:solidFill>
                  <a:schemeClr val="accent1"/>
                </a:solidFill>
              </a:rPr>
              <a:t>HeatSmart</a:t>
            </a:r>
            <a:endParaRPr lang="en-US" sz="800" b="1" dirty="0">
              <a:solidFill>
                <a:schemeClr val="accent1"/>
              </a:solidFill>
            </a:endParaRPr>
          </a:p>
          <a:p>
            <a:pPr algn="ctr">
              <a:lnSpc>
                <a:spcPts val="1600"/>
              </a:lnSpc>
            </a:pPr>
            <a:r>
              <a:rPr lang="en-US" sz="1400" dirty="0">
                <a:solidFill>
                  <a:schemeClr val="accent1"/>
                </a:solidFill>
              </a:rPr>
              <a:t>The City’s current heat pump expert partner organization focuses on promoting our one vetted vendor… it’s simple but may not be scalable or appealing to everyone.</a:t>
            </a:r>
          </a:p>
        </p:txBody>
      </p:sp>
      <p:sp>
        <p:nvSpPr>
          <p:cNvPr id="13" name="TextBox 12">
            <a:extLst>
              <a:ext uri="{FF2B5EF4-FFF2-40B4-BE49-F238E27FC236}">
                <a16:creationId xmlns:a16="http://schemas.microsoft.com/office/drawing/2014/main" id="{3878A09E-73BE-AB9C-C900-00E1EFDC517B}"/>
              </a:ext>
            </a:extLst>
          </p:cNvPr>
          <p:cNvSpPr txBox="1"/>
          <p:nvPr/>
        </p:nvSpPr>
        <p:spPr>
          <a:xfrm>
            <a:off x="4331279" y="1285428"/>
            <a:ext cx="3497105" cy="1195199"/>
          </a:xfrm>
          <a:prstGeom prst="rect">
            <a:avLst/>
          </a:prstGeom>
          <a:noFill/>
        </p:spPr>
        <p:txBody>
          <a:bodyPr wrap="square">
            <a:spAutoFit/>
          </a:bodyPr>
          <a:lstStyle/>
          <a:p>
            <a:pPr algn="ctr">
              <a:lnSpc>
                <a:spcPts val="1600"/>
              </a:lnSpc>
              <a:spcAft>
                <a:spcPts val="600"/>
              </a:spcAft>
            </a:pPr>
            <a:r>
              <a:rPr lang="en-US" sz="1600" b="1" dirty="0">
                <a:solidFill>
                  <a:schemeClr val="accent1"/>
                </a:solidFill>
              </a:rPr>
              <a:t>Mass Clean Energy Center</a:t>
            </a:r>
            <a:endParaRPr lang="en-US" sz="800" b="1" dirty="0">
              <a:solidFill>
                <a:schemeClr val="accent1"/>
              </a:solidFill>
            </a:endParaRPr>
          </a:p>
          <a:p>
            <a:pPr algn="ctr">
              <a:lnSpc>
                <a:spcPts val="1600"/>
              </a:lnSpc>
            </a:pPr>
            <a:r>
              <a:rPr lang="en-US" sz="1400" dirty="0">
                <a:solidFill>
                  <a:schemeClr val="accent1"/>
                </a:solidFill>
              </a:rPr>
              <a:t>MassCEC’s newly redesigned consumer website makes going green look easy… but most consumers would conclude that their heat pump installer searches don’t work.</a:t>
            </a:r>
          </a:p>
        </p:txBody>
      </p:sp>
      <p:sp>
        <p:nvSpPr>
          <p:cNvPr id="14" name="TextBox 13">
            <a:extLst>
              <a:ext uri="{FF2B5EF4-FFF2-40B4-BE49-F238E27FC236}">
                <a16:creationId xmlns:a16="http://schemas.microsoft.com/office/drawing/2014/main" id="{F66C1822-20AA-6DB2-E7D6-CE08A3A7C800}"/>
              </a:ext>
            </a:extLst>
          </p:cNvPr>
          <p:cNvSpPr txBox="1"/>
          <p:nvPr/>
        </p:nvSpPr>
        <p:spPr>
          <a:xfrm>
            <a:off x="8224411" y="1285428"/>
            <a:ext cx="3364209" cy="1195199"/>
          </a:xfrm>
          <a:prstGeom prst="rect">
            <a:avLst/>
          </a:prstGeom>
          <a:noFill/>
        </p:spPr>
        <p:txBody>
          <a:bodyPr wrap="square">
            <a:spAutoFit/>
          </a:bodyPr>
          <a:lstStyle/>
          <a:p>
            <a:pPr algn="ctr">
              <a:lnSpc>
                <a:spcPts val="1600"/>
              </a:lnSpc>
              <a:spcAft>
                <a:spcPts val="600"/>
              </a:spcAft>
            </a:pPr>
            <a:r>
              <a:rPr lang="en-US" sz="1600" b="1" dirty="0">
                <a:solidFill>
                  <a:schemeClr val="accent1"/>
                </a:solidFill>
              </a:rPr>
              <a:t>EnergySage</a:t>
            </a:r>
            <a:endParaRPr lang="en-US" sz="800" b="1" dirty="0">
              <a:solidFill>
                <a:schemeClr val="accent1"/>
              </a:solidFill>
            </a:endParaRPr>
          </a:p>
          <a:p>
            <a:pPr algn="ctr">
              <a:lnSpc>
                <a:spcPts val="1600"/>
              </a:lnSpc>
            </a:pPr>
            <a:r>
              <a:rPr lang="en-US" sz="1400" dirty="0">
                <a:solidFill>
                  <a:schemeClr val="accent1"/>
                </a:solidFill>
              </a:rPr>
              <a:t>The City’s current solar marketplace platform generally gets high marks… </a:t>
            </a:r>
            <a:br>
              <a:rPr lang="en-US" sz="1400" dirty="0">
                <a:solidFill>
                  <a:schemeClr val="accent1"/>
                </a:solidFill>
              </a:rPr>
            </a:br>
            <a:r>
              <a:rPr lang="en-US" sz="1400" dirty="0">
                <a:solidFill>
                  <a:schemeClr val="accent1"/>
                </a:solidFill>
              </a:rPr>
              <a:t>will their more recent expansion into </a:t>
            </a:r>
            <a:br>
              <a:rPr lang="en-US" sz="1400" dirty="0">
                <a:solidFill>
                  <a:schemeClr val="accent1"/>
                </a:solidFill>
              </a:rPr>
            </a:br>
            <a:r>
              <a:rPr lang="en-US" sz="1400" dirty="0">
                <a:solidFill>
                  <a:schemeClr val="accent1"/>
                </a:solidFill>
              </a:rPr>
              <a:t>heat pumps continue this trend?</a:t>
            </a:r>
          </a:p>
        </p:txBody>
      </p:sp>
    </p:spTree>
    <p:extLst>
      <p:ext uri="{BB962C8B-B14F-4D97-AF65-F5344CB8AC3E}">
        <p14:creationId xmlns:p14="http://schemas.microsoft.com/office/powerpoint/2010/main" val="920711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5074173-409B-0AA3-76EC-C2DAAF90BCD6}"/>
              </a:ext>
            </a:extLst>
          </p:cNvPr>
          <p:cNvSpPr txBox="1"/>
          <p:nvPr/>
        </p:nvSpPr>
        <p:spPr>
          <a:xfrm>
            <a:off x="587828" y="203776"/>
            <a:ext cx="11000792" cy="815608"/>
          </a:xfrm>
          <a:prstGeom prst="rect">
            <a:avLst/>
          </a:prstGeom>
          <a:noFill/>
        </p:spPr>
        <p:txBody>
          <a:bodyPr wrap="square">
            <a:spAutoFit/>
          </a:bodyPr>
          <a:lstStyle/>
          <a:p>
            <a:pPr>
              <a:spcBef>
                <a:spcPts val="1800"/>
              </a:spcBef>
            </a:pPr>
            <a:r>
              <a:rPr lang="en-US" sz="2400" b="1" dirty="0">
                <a:latin typeface="Calibri Light" panose="020F0302020204030204" pitchFamily="34" charset="0"/>
                <a:cs typeface="Calibri Light" panose="020F0302020204030204" pitchFamily="34" charset="0"/>
              </a:rPr>
              <a:t>Implementation possibilities for each response</a:t>
            </a:r>
          </a:p>
          <a:p>
            <a:pPr>
              <a:spcBef>
                <a:spcPts val="600"/>
              </a:spcBef>
            </a:pPr>
            <a:r>
              <a:rPr lang="en-US" dirty="0">
                <a:latin typeface="Calibri Light" panose="020F0302020204030204" pitchFamily="34" charset="0"/>
                <a:cs typeface="Calibri Light" panose="020F0302020204030204" pitchFamily="34" charset="0"/>
              </a:rPr>
              <a:t>A comprehensive approach depends on partnerships between multiple public and private entities</a:t>
            </a:r>
          </a:p>
        </p:txBody>
      </p:sp>
      <p:grpSp>
        <p:nvGrpSpPr>
          <p:cNvPr id="24" name="Group 23">
            <a:extLst>
              <a:ext uri="{FF2B5EF4-FFF2-40B4-BE49-F238E27FC236}">
                <a16:creationId xmlns:a16="http://schemas.microsoft.com/office/drawing/2014/main" id="{520BF7B5-BD38-A357-4773-E04F1C5329C8}"/>
              </a:ext>
            </a:extLst>
          </p:cNvPr>
          <p:cNvGrpSpPr/>
          <p:nvPr/>
        </p:nvGrpSpPr>
        <p:grpSpPr>
          <a:xfrm>
            <a:off x="1082525" y="1250856"/>
            <a:ext cx="10094503" cy="5245581"/>
            <a:chOff x="1082525" y="1250856"/>
            <a:chExt cx="10094503" cy="5245581"/>
          </a:xfrm>
        </p:grpSpPr>
        <p:sp>
          <p:nvSpPr>
            <p:cNvPr id="20" name="Rectangle 19">
              <a:extLst>
                <a:ext uri="{FF2B5EF4-FFF2-40B4-BE49-F238E27FC236}">
                  <a16:creationId xmlns:a16="http://schemas.microsoft.com/office/drawing/2014/main" id="{BB22DF55-670A-52CF-CA4E-59E24CA7E8EE}"/>
                </a:ext>
              </a:extLst>
            </p:cNvPr>
            <p:cNvSpPr/>
            <p:nvPr/>
          </p:nvSpPr>
          <p:spPr>
            <a:xfrm>
              <a:off x="1082525" y="1272107"/>
              <a:ext cx="671476" cy="20552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79A7F2C-0B5B-511E-7407-E39779D09F62}"/>
                </a:ext>
              </a:extLst>
            </p:cNvPr>
            <p:cNvSpPr/>
            <p:nvPr/>
          </p:nvSpPr>
          <p:spPr>
            <a:xfrm>
              <a:off x="8619292" y="3699842"/>
              <a:ext cx="2419350" cy="543675"/>
            </a:xfrm>
            <a:prstGeom prst="rect">
              <a:avLst/>
            </a:prstGeom>
            <a:solidFill>
              <a:srgbClr val="F6C3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677AD54-D3AD-9ED0-F204-5341D1D4E0EA}"/>
                </a:ext>
              </a:extLst>
            </p:cNvPr>
            <p:cNvSpPr/>
            <p:nvPr/>
          </p:nvSpPr>
          <p:spPr>
            <a:xfrm>
              <a:off x="8619292" y="1272108"/>
              <a:ext cx="2419350" cy="54367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5BE22320-2834-B2EB-C0C1-3E706F12CF02}"/>
                </a:ext>
              </a:extLst>
            </p:cNvPr>
            <p:cNvSpPr/>
            <p:nvPr/>
          </p:nvSpPr>
          <p:spPr>
            <a:xfrm>
              <a:off x="5543610" y="3699842"/>
              <a:ext cx="2419350" cy="543675"/>
            </a:xfrm>
            <a:prstGeom prst="rect">
              <a:avLst/>
            </a:prstGeom>
            <a:solidFill>
              <a:srgbClr val="BFDE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F28AC9B-4A95-6E84-4B80-AFD225317E38}"/>
                </a:ext>
              </a:extLst>
            </p:cNvPr>
            <p:cNvSpPr/>
            <p:nvPr/>
          </p:nvSpPr>
          <p:spPr>
            <a:xfrm>
              <a:off x="5543610" y="1272108"/>
              <a:ext cx="2419350" cy="54367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318A5E4-2CCB-D5CB-E230-0BA56465FF7D}"/>
                </a:ext>
              </a:extLst>
            </p:cNvPr>
            <p:cNvSpPr/>
            <p:nvPr/>
          </p:nvSpPr>
          <p:spPr>
            <a:xfrm>
              <a:off x="2333625" y="3699842"/>
              <a:ext cx="2419350" cy="543675"/>
            </a:xfrm>
            <a:prstGeom prst="rect">
              <a:avLst/>
            </a:prstGeom>
            <a:solidFill>
              <a:srgbClr val="FFE4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0CAAC58-C929-7F0F-584F-C62B9382F639}"/>
                </a:ext>
              </a:extLst>
            </p:cNvPr>
            <p:cNvSpPr/>
            <p:nvPr/>
          </p:nvSpPr>
          <p:spPr>
            <a:xfrm>
              <a:off x="2333625" y="1272108"/>
              <a:ext cx="2419350" cy="543675"/>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749EB5AA-9160-6CA7-DCA2-9EF493077AFB}"/>
                </a:ext>
              </a:extLst>
            </p:cNvPr>
            <p:cNvSpPr txBox="1"/>
            <p:nvPr/>
          </p:nvSpPr>
          <p:spPr>
            <a:xfrm>
              <a:off x="2333625" y="1250856"/>
              <a:ext cx="2419349" cy="543675"/>
            </a:xfrm>
            <a:prstGeom prst="rect">
              <a:avLst/>
            </a:prstGeom>
            <a:noFill/>
          </p:spPr>
          <p:txBody>
            <a:bodyPr wrap="square">
              <a:spAutoFit/>
            </a:bodyPr>
            <a:lstStyle/>
            <a:p>
              <a:pPr marL="0" indent="0" algn="ctr">
                <a:lnSpc>
                  <a:spcPts val="1800"/>
                </a:lnSpc>
                <a:buNone/>
              </a:pPr>
              <a:r>
                <a:rPr lang="en-US" sz="1400" b="1" i="0" dirty="0">
                  <a:solidFill>
                    <a:srgbClr val="222222"/>
                  </a:solidFill>
                  <a:effectLst/>
                </a:rPr>
                <a:t>Provide a checklist of how</a:t>
              </a:r>
              <a:br>
                <a:rPr lang="en-US" sz="1400" b="1" i="0" dirty="0">
                  <a:solidFill>
                    <a:srgbClr val="222222"/>
                  </a:solidFill>
                  <a:effectLst/>
                </a:rPr>
              </a:br>
              <a:r>
                <a:rPr lang="en-US" sz="1400" b="1" i="0" dirty="0">
                  <a:solidFill>
                    <a:srgbClr val="222222"/>
                  </a:solidFill>
                  <a:effectLst/>
                </a:rPr>
                <a:t>to properly </a:t>
              </a:r>
              <a:r>
                <a:rPr lang="en-US" sz="1400" b="1" dirty="0">
                  <a:solidFill>
                    <a:srgbClr val="222222"/>
                  </a:solidFill>
                </a:rPr>
                <a:t>electrify</a:t>
              </a:r>
              <a:endParaRPr lang="en-US" sz="1400" b="1" i="0" dirty="0">
                <a:solidFill>
                  <a:srgbClr val="222222"/>
                </a:solidFill>
                <a:effectLst/>
              </a:endParaRPr>
            </a:p>
          </p:txBody>
        </p:sp>
        <p:sp>
          <p:nvSpPr>
            <p:cNvPr id="21" name="TextBox 20">
              <a:extLst>
                <a:ext uri="{FF2B5EF4-FFF2-40B4-BE49-F238E27FC236}">
                  <a16:creationId xmlns:a16="http://schemas.microsoft.com/office/drawing/2014/main" id="{2BDEE244-C6B6-EA35-2369-97771E1DA2D5}"/>
                </a:ext>
              </a:extLst>
            </p:cNvPr>
            <p:cNvSpPr txBox="1"/>
            <p:nvPr/>
          </p:nvSpPr>
          <p:spPr>
            <a:xfrm>
              <a:off x="2401343" y="3702014"/>
              <a:ext cx="2282624" cy="543675"/>
            </a:xfrm>
            <a:prstGeom prst="rect">
              <a:avLst/>
            </a:prstGeom>
            <a:noFill/>
          </p:spPr>
          <p:txBody>
            <a:bodyPr wrap="square">
              <a:spAutoFit/>
            </a:bodyPr>
            <a:lstStyle/>
            <a:p>
              <a:pPr algn="ctr">
                <a:lnSpc>
                  <a:spcPts val="1800"/>
                </a:lnSpc>
              </a:pPr>
              <a:r>
                <a:rPr lang="en-US" sz="1400" b="1" i="0" dirty="0">
                  <a:solidFill>
                    <a:srgbClr val="222222"/>
                  </a:solidFill>
                  <a:effectLst/>
                </a:rPr>
                <a:t>Create personalized home electrification plans</a:t>
              </a:r>
              <a:endParaRPr lang="en-US" sz="1400" b="1" dirty="0"/>
            </a:p>
          </p:txBody>
        </p:sp>
        <p:sp>
          <p:nvSpPr>
            <p:cNvPr id="22" name="TextBox 21">
              <a:extLst>
                <a:ext uri="{FF2B5EF4-FFF2-40B4-BE49-F238E27FC236}">
                  <a16:creationId xmlns:a16="http://schemas.microsoft.com/office/drawing/2014/main" id="{B33E1D75-F7B8-3EC5-C912-32F72A967992}"/>
                </a:ext>
              </a:extLst>
            </p:cNvPr>
            <p:cNvSpPr txBox="1"/>
            <p:nvPr/>
          </p:nvSpPr>
          <p:spPr>
            <a:xfrm>
              <a:off x="5591815" y="1250856"/>
              <a:ext cx="2292404" cy="543675"/>
            </a:xfrm>
            <a:prstGeom prst="rect">
              <a:avLst/>
            </a:prstGeom>
            <a:noFill/>
          </p:spPr>
          <p:txBody>
            <a:bodyPr wrap="square">
              <a:spAutoFit/>
            </a:bodyPr>
            <a:lstStyle/>
            <a:p>
              <a:pPr marL="0" marR="0" indent="0" algn="ctr" fontAlgn="base" latinLnBrk="0">
                <a:lnSpc>
                  <a:spcPts val="1800"/>
                </a:lnSpc>
                <a:spcBef>
                  <a:spcPts val="0"/>
                </a:spcBef>
                <a:spcAft>
                  <a:spcPts val="0"/>
                </a:spcAft>
                <a:buNone/>
              </a:pPr>
              <a:r>
                <a:rPr lang="en-US" sz="1400" b="1" dirty="0">
                  <a:solidFill>
                    <a:srgbClr val="222222"/>
                  </a:solidFill>
                </a:rPr>
                <a:t>Find available local</a:t>
              </a:r>
              <a:br>
                <a:rPr lang="en-US" sz="1400" b="1" dirty="0">
                  <a:solidFill>
                    <a:srgbClr val="222222"/>
                  </a:solidFill>
                </a:rPr>
              </a:br>
              <a:r>
                <a:rPr lang="en-US" sz="1400" b="1" dirty="0">
                  <a:solidFill>
                    <a:srgbClr val="222222"/>
                  </a:solidFill>
                </a:rPr>
                <a:t>heat pump contractors</a:t>
              </a:r>
              <a:endParaRPr lang="en-US" sz="1400" b="1" i="0" dirty="0">
                <a:solidFill>
                  <a:srgbClr val="222222"/>
                </a:solidFill>
                <a:effectLst/>
              </a:endParaRPr>
            </a:p>
          </p:txBody>
        </p:sp>
        <p:sp>
          <p:nvSpPr>
            <p:cNvPr id="23" name="TextBox 22">
              <a:extLst>
                <a:ext uri="{FF2B5EF4-FFF2-40B4-BE49-F238E27FC236}">
                  <a16:creationId xmlns:a16="http://schemas.microsoft.com/office/drawing/2014/main" id="{61C4D009-9DDD-06F8-2018-2E04F7D110EC}"/>
                </a:ext>
              </a:extLst>
            </p:cNvPr>
            <p:cNvSpPr txBox="1"/>
            <p:nvPr/>
          </p:nvSpPr>
          <p:spPr>
            <a:xfrm>
              <a:off x="5596534" y="3702014"/>
              <a:ext cx="2282624" cy="543675"/>
            </a:xfrm>
            <a:prstGeom prst="rect">
              <a:avLst/>
            </a:prstGeom>
            <a:noFill/>
          </p:spPr>
          <p:txBody>
            <a:bodyPr wrap="square">
              <a:spAutoFit/>
            </a:bodyPr>
            <a:lstStyle/>
            <a:p>
              <a:pPr marL="0" marR="0" indent="0" algn="ctr" fontAlgn="base" latinLnBrk="0">
                <a:lnSpc>
                  <a:spcPts val="1800"/>
                </a:lnSpc>
                <a:spcBef>
                  <a:spcPts val="0"/>
                </a:spcBef>
                <a:spcAft>
                  <a:spcPts val="0"/>
                </a:spcAft>
                <a:buNone/>
              </a:pPr>
              <a:r>
                <a:rPr lang="en-US" sz="1400" b="1" i="0" dirty="0">
                  <a:solidFill>
                    <a:srgbClr val="222222"/>
                  </a:solidFill>
                  <a:effectLst/>
                </a:rPr>
                <a:t>Recommend a specific</a:t>
              </a:r>
              <a:br>
                <a:rPr lang="en-US" sz="1400" b="1" i="0" dirty="0">
                  <a:solidFill>
                    <a:srgbClr val="222222"/>
                  </a:solidFill>
                  <a:effectLst/>
                </a:rPr>
              </a:br>
              <a:r>
                <a:rPr lang="en-US" sz="1400" b="1" i="0" dirty="0">
                  <a:solidFill>
                    <a:srgbClr val="222222"/>
                  </a:solidFill>
                  <a:effectLst/>
                </a:rPr>
                <a:t>heat pump contractor</a:t>
              </a:r>
            </a:p>
          </p:txBody>
        </p:sp>
        <p:sp>
          <p:nvSpPr>
            <p:cNvPr id="26" name="TextBox 25">
              <a:extLst>
                <a:ext uri="{FF2B5EF4-FFF2-40B4-BE49-F238E27FC236}">
                  <a16:creationId xmlns:a16="http://schemas.microsoft.com/office/drawing/2014/main" id="{CF756B73-02D1-45FB-FEEA-8403B7055916}"/>
                </a:ext>
              </a:extLst>
            </p:cNvPr>
            <p:cNvSpPr txBox="1"/>
            <p:nvPr/>
          </p:nvSpPr>
          <p:spPr>
            <a:xfrm>
              <a:off x="8619291" y="1250856"/>
              <a:ext cx="2419351" cy="543675"/>
            </a:xfrm>
            <a:prstGeom prst="rect">
              <a:avLst/>
            </a:prstGeom>
            <a:noFill/>
          </p:spPr>
          <p:txBody>
            <a:bodyPr wrap="square">
              <a:spAutoFit/>
            </a:bodyPr>
            <a:lstStyle/>
            <a:p>
              <a:pPr algn="ctr">
                <a:lnSpc>
                  <a:spcPts val="1800"/>
                </a:lnSpc>
              </a:pPr>
              <a:r>
                <a:rPr lang="en-US" sz="1400" b="1" dirty="0">
                  <a:solidFill>
                    <a:srgbClr val="222222"/>
                  </a:solidFill>
                </a:rPr>
                <a:t>Provide a </a:t>
              </a:r>
              <a:r>
                <a:rPr lang="en-US" sz="1400" b="1" i="0" dirty="0">
                  <a:solidFill>
                    <a:srgbClr val="222222"/>
                  </a:solidFill>
                  <a:effectLst/>
                </a:rPr>
                <a:t>comprehensive list of available incentives</a:t>
              </a:r>
              <a:endParaRPr lang="en-US" sz="1400" b="1" dirty="0"/>
            </a:p>
          </p:txBody>
        </p:sp>
        <p:sp>
          <p:nvSpPr>
            <p:cNvPr id="29" name="TextBox 28">
              <a:extLst>
                <a:ext uri="{FF2B5EF4-FFF2-40B4-BE49-F238E27FC236}">
                  <a16:creationId xmlns:a16="http://schemas.microsoft.com/office/drawing/2014/main" id="{D7CEA7CC-34F2-9743-C2EB-708650EFA9F1}"/>
                </a:ext>
              </a:extLst>
            </p:cNvPr>
            <p:cNvSpPr txBox="1"/>
            <p:nvPr/>
          </p:nvSpPr>
          <p:spPr>
            <a:xfrm>
              <a:off x="8641488" y="3702014"/>
              <a:ext cx="2403903" cy="543675"/>
            </a:xfrm>
            <a:prstGeom prst="rect">
              <a:avLst/>
            </a:prstGeom>
            <a:noFill/>
          </p:spPr>
          <p:txBody>
            <a:bodyPr wrap="square">
              <a:spAutoFit/>
            </a:bodyPr>
            <a:lstStyle/>
            <a:p>
              <a:pPr marL="0" marR="0" indent="0" algn="ctr" fontAlgn="base" latinLnBrk="0">
                <a:lnSpc>
                  <a:spcPts val="1800"/>
                </a:lnSpc>
                <a:spcBef>
                  <a:spcPts val="0"/>
                </a:spcBef>
                <a:spcAft>
                  <a:spcPts val="0"/>
                </a:spcAft>
                <a:buNone/>
              </a:pPr>
              <a:r>
                <a:rPr lang="en-US" sz="1400" b="1" dirty="0">
                  <a:solidFill>
                    <a:srgbClr val="222222"/>
                  </a:solidFill>
                </a:rPr>
                <a:t>Create personalized plans to facilitate filing for incentives</a:t>
              </a:r>
            </a:p>
          </p:txBody>
        </p:sp>
        <p:sp>
          <p:nvSpPr>
            <p:cNvPr id="2" name="TextBox 1">
              <a:extLst>
                <a:ext uri="{FF2B5EF4-FFF2-40B4-BE49-F238E27FC236}">
                  <a16:creationId xmlns:a16="http://schemas.microsoft.com/office/drawing/2014/main" id="{0508937F-EE36-3C86-E839-BE50994370D2}"/>
                </a:ext>
              </a:extLst>
            </p:cNvPr>
            <p:cNvSpPr txBox="1"/>
            <p:nvPr/>
          </p:nvSpPr>
          <p:spPr>
            <a:xfrm>
              <a:off x="2333625" y="1852712"/>
              <a:ext cx="2419350" cy="1538883"/>
            </a:xfrm>
            <a:prstGeom prst="rect">
              <a:avLst/>
            </a:prstGeom>
            <a:noFill/>
          </p:spPr>
          <p:txBody>
            <a:bodyPr wrap="square" lIns="27432" rIns="27432" rtlCol="0">
              <a:spAutoFit/>
            </a:bodyPr>
            <a:lstStyle/>
            <a:p>
              <a:pPr marL="114300" indent="-114300">
                <a:spcAft>
                  <a:spcPts val="600"/>
                </a:spcAft>
                <a:buFont typeface="Arial" panose="020B0604020202020204" pitchFamily="34" charset="0"/>
                <a:buChar char="•"/>
              </a:pPr>
              <a:r>
                <a:rPr lang="en-US" sz="1400" dirty="0"/>
                <a:t>Checklist generated by Energy Coach with expert input. </a:t>
              </a:r>
            </a:p>
            <a:p>
              <a:pPr marL="114300" indent="-114300">
                <a:spcAft>
                  <a:spcPts val="600"/>
                </a:spcAft>
                <a:buFont typeface="Arial" panose="020B0604020202020204" pitchFamily="34" charset="0"/>
                <a:buChar char="•"/>
              </a:pPr>
              <a:r>
                <a:rPr lang="en-US" sz="1400" dirty="0"/>
                <a:t>Checklist to be approved by Electric HVAC Inspector.</a:t>
              </a:r>
            </a:p>
            <a:p>
              <a:pPr marL="114300" indent="-114300">
                <a:spcAft>
                  <a:spcPts val="600"/>
                </a:spcAft>
                <a:buFont typeface="Arial" panose="020B0604020202020204" pitchFamily="34" charset="0"/>
                <a:buChar char="•"/>
              </a:pPr>
              <a:r>
                <a:rPr lang="en-US" sz="1400" dirty="0"/>
                <a:t>Distributed by Energy Coaches, through Newton website, etc.</a:t>
              </a:r>
            </a:p>
          </p:txBody>
        </p:sp>
        <p:sp>
          <p:nvSpPr>
            <p:cNvPr id="3" name="TextBox 2">
              <a:extLst>
                <a:ext uri="{FF2B5EF4-FFF2-40B4-BE49-F238E27FC236}">
                  <a16:creationId xmlns:a16="http://schemas.microsoft.com/office/drawing/2014/main" id="{8A76A9D0-6DA1-9A5B-BD48-394C019F6EA4}"/>
                </a:ext>
              </a:extLst>
            </p:cNvPr>
            <p:cNvSpPr txBox="1"/>
            <p:nvPr/>
          </p:nvSpPr>
          <p:spPr>
            <a:xfrm>
              <a:off x="5548183" y="1852712"/>
              <a:ext cx="2419350" cy="954107"/>
            </a:xfrm>
            <a:prstGeom prst="rect">
              <a:avLst/>
            </a:prstGeom>
            <a:noFill/>
          </p:spPr>
          <p:txBody>
            <a:bodyPr wrap="square" lIns="27432" rIns="27432" rtlCol="0">
              <a:spAutoFit/>
            </a:bodyPr>
            <a:lstStyle/>
            <a:p>
              <a:pPr marL="117475" indent="-117475">
                <a:spcAft>
                  <a:spcPts val="600"/>
                </a:spcAft>
                <a:buFont typeface="Arial" panose="020B0604020202020204" pitchFamily="34" charset="0"/>
                <a:buChar char="•"/>
              </a:pPr>
              <a:r>
                <a:rPr lang="en-US" sz="1400" dirty="0"/>
                <a:t>Deepen Newton’s relationship with whichever vendor can produce the best heat pump contractor search capabilities.</a:t>
              </a:r>
              <a:endParaRPr lang="en-US" sz="1200" b="1" dirty="0"/>
            </a:p>
          </p:txBody>
        </p:sp>
        <p:sp>
          <p:nvSpPr>
            <p:cNvPr id="5" name="TextBox 4">
              <a:extLst>
                <a:ext uri="{FF2B5EF4-FFF2-40B4-BE49-F238E27FC236}">
                  <a16:creationId xmlns:a16="http://schemas.microsoft.com/office/drawing/2014/main" id="{6F2B0D12-E0F8-53E1-C65C-EC8BE7EDB5A7}"/>
                </a:ext>
              </a:extLst>
            </p:cNvPr>
            <p:cNvSpPr txBox="1"/>
            <p:nvPr/>
          </p:nvSpPr>
          <p:spPr>
            <a:xfrm>
              <a:off x="8619292" y="1875795"/>
              <a:ext cx="2419350" cy="1384995"/>
            </a:xfrm>
            <a:prstGeom prst="rect">
              <a:avLst/>
            </a:prstGeom>
            <a:noFill/>
          </p:spPr>
          <p:txBody>
            <a:bodyPr wrap="square" lIns="27432" rIns="27432" rtlCol="0">
              <a:spAutoFit/>
            </a:bodyPr>
            <a:lstStyle/>
            <a:p>
              <a:pPr marL="114300" indent="-114300">
                <a:buFont typeface="Arial" panose="020B0604020202020204" pitchFamily="34" charset="0"/>
                <a:buChar char="•"/>
              </a:pPr>
              <a:r>
                <a:rPr lang="en-US" sz="1400" dirty="0"/>
                <a:t>Similar to current heat pump installer campaigns, the City, Green Newton, Mothers Out Front, etc. should aggressively promoting availability of incentives more widely</a:t>
              </a:r>
              <a:r>
                <a:rPr lang="en-US" sz="1200" b="1" i="1" dirty="0"/>
                <a:t>.</a:t>
              </a:r>
            </a:p>
          </p:txBody>
        </p:sp>
        <p:sp>
          <p:nvSpPr>
            <p:cNvPr id="7" name="TextBox 6">
              <a:extLst>
                <a:ext uri="{FF2B5EF4-FFF2-40B4-BE49-F238E27FC236}">
                  <a16:creationId xmlns:a16="http://schemas.microsoft.com/office/drawing/2014/main" id="{C7B458AB-BD10-8353-9C6C-B247725431FE}"/>
                </a:ext>
              </a:extLst>
            </p:cNvPr>
            <p:cNvSpPr txBox="1"/>
            <p:nvPr/>
          </p:nvSpPr>
          <p:spPr>
            <a:xfrm>
              <a:off x="2312691" y="4280446"/>
              <a:ext cx="2440283" cy="2185214"/>
            </a:xfrm>
            <a:prstGeom prst="rect">
              <a:avLst/>
            </a:prstGeom>
            <a:noFill/>
          </p:spPr>
          <p:txBody>
            <a:bodyPr wrap="square" lIns="27432" rIns="27432" rtlCol="0">
              <a:spAutoFit/>
            </a:bodyPr>
            <a:lstStyle/>
            <a:p>
              <a:pPr marL="114300" indent="-114300">
                <a:spcAft>
                  <a:spcPts val="600"/>
                </a:spcAft>
                <a:buFont typeface="Arial" panose="020B0604020202020204" pitchFamily="34" charset="0"/>
                <a:buChar char="•"/>
              </a:pPr>
              <a:r>
                <a:rPr lang="en-US" sz="1400" dirty="0"/>
                <a:t>Selected Energy Coaches (or contractor) to expand role to include creating plans residents can shop with.</a:t>
              </a:r>
            </a:p>
            <a:p>
              <a:pPr marL="114300" indent="-114300">
                <a:spcAft>
                  <a:spcPts val="600"/>
                </a:spcAft>
                <a:buFont typeface="Arial" panose="020B0604020202020204" pitchFamily="34" charset="0"/>
                <a:buChar char="•"/>
              </a:pPr>
              <a:r>
                <a:rPr lang="en-US" sz="1400" dirty="0"/>
                <a:t>Electric HVAC Inspector to train or coach on how to create plans that follow checklist.</a:t>
              </a:r>
              <a:endParaRPr lang="en-US" sz="1200" b="1" i="1" dirty="0"/>
            </a:p>
            <a:p>
              <a:pPr marL="114300" indent="-114300">
                <a:spcAft>
                  <a:spcPts val="600"/>
                </a:spcAft>
                <a:buFont typeface="Arial" panose="020B0604020202020204" pitchFamily="34" charset="0"/>
                <a:buChar char="•"/>
              </a:pPr>
              <a:r>
                <a:rPr lang="en-US" sz="1400" dirty="0"/>
                <a:t>Inspector distributes checklist with relevant permits. </a:t>
              </a:r>
              <a:endParaRPr lang="en-US" sz="1200" b="1" i="1" dirty="0"/>
            </a:p>
          </p:txBody>
        </p:sp>
        <p:sp>
          <p:nvSpPr>
            <p:cNvPr id="9" name="TextBox 8">
              <a:extLst>
                <a:ext uri="{FF2B5EF4-FFF2-40B4-BE49-F238E27FC236}">
                  <a16:creationId xmlns:a16="http://schemas.microsoft.com/office/drawing/2014/main" id="{19C6C028-759D-6EA0-CC43-1565D48EEB4F}"/>
                </a:ext>
              </a:extLst>
            </p:cNvPr>
            <p:cNvSpPr txBox="1"/>
            <p:nvPr/>
          </p:nvSpPr>
          <p:spPr>
            <a:xfrm>
              <a:off x="5515034" y="4280446"/>
              <a:ext cx="2585285" cy="2215991"/>
            </a:xfrm>
            <a:prstGeom prst="rect">
              <a:avLst/>
            </a:prstGeom>
            <a:noFill/>
          </p:spPr>
          <p:txBody>
            <a:bodyPr wrap="square" lIns="27432" rIns="27432" rtlCol="0">
              <a:spAutoFit/>
            </a:bodyPr>
            <a:lstStyle/>
            <a:p>
              <a:pPr marL="114300" indent="-114300">
                <a:spcAft>
                  <a:spcPts val="600"/>
                </a:spcAft>
                <a:buFont typeface="Arial" panose="020B0604020202020204" pitchFamily="34" charset="0"/>
                <a:buChar char="•"/>
              </a:pPr>
              <a:r>
                <a:rPr lang="en-US" sz="1400" dirty="0"/>
                <a:t>All parties step up promotion of Newton’s vetted contractor.</a:t>
              </a:r>
            </a:p>
            <a:p>
              <a:pPr marL="114300" indent="-114300">
                <a:spcAft>
                  <a:spcPts val="600"/>
                </a:spcAft>
                <a:buFont typeface="Arial" panose="020B0604020202020204" pitchFamily="34" charset="0"/>
                <a:buChar char="•"/>
              </a:pPr>
              <a:r>
                <a:rPr lang="en-US" sz="1400" dirty="0"/>
                <a:t>Explore EnergySage’s willingness to broker specific recommen-dations (while retaining Muirfield’s prominent placement).</a:t>
              </a:r>
            </a:p>
            <a:p>
              <a:pPr marL="114300" indent="-114300">
                <a:spcAft>
                  <a:spcPts val="600"/>
                </a:spcAft>
                <a:buFont typeface="Arial" panose="020B0604020202020204" pitchFamily="34" charset="0"/>
                <a:buChar char="•"/>
              </a:pPr>
              <a:r>
                <a:rPr lang="en-US" sz="1400" dirty="0"/>
                <a:t>EnergySage service could charge a fee or be paid by referral. </a:t>
              </a:r>
              <a:endParaRPr lang="en-US" sz="1600" b="1" dirty="0">
                <a:solidFill>
                  <a:schemeClr val="accent6">
                    <a:lumMod val="75000"/>
                  </a:schemeClr>
                </a:solidFill>
              </a:endParaRPr>
            </a:p>
          </p:txBody>
        </p:sp>
        <p:sp>
          <p:nvSpPr>
            <p:cNvPr id="16" name="TextBox 15">
              <a:extLst>
                <a:ext uri="{FF2B5EF4-FFF2-40B4-BE49-F238E27FC236}">
                  <a16:creationId xmlns:a16="http://schemas.microsoft.com/office/drawing/2014/main" id="{DDD9FC7A-DCAF-0713-BCF3-61391BFB3A41}"/>
                </a:ext>
              </a:extLst>
            </p:cNvPr>
            <p:cNvSpPr txBox="1"/>
            <p:nvPr/>
          </p:nvSpPr>
          <p:spPr>
            <a:xfrm>
              <a:off x="8591743" y="4303529"/>
              <a:ext cx="2585285" cy="1677382"/>
            </a:xfrm>
            <a:prstGeom prst="rect">
              <a:avLst/>
            </a:prstGeom>
            <a:noFill/>
          </p:spPr>
          <p:txBody>
            <a:bodyPr wrap="square" lIns="27432" rIns="27432" rtlCol="0">
              <a:spAutoFit/>
            </a:bodyPr>
            <a:lstStyle/>
            <a:p>
              <a:pPr marL="114300" indent="-114300">
                <a:spcAft>
                  <a:spcPts val="600"/>
                </a:spcAft>
                <a:buFont typeface="Arial" panose="020B0604020202020204" pitchFamily="34" charset="0"/>
                <a:buChar char="•"/>
              </a:pPr>
              <a:r>
                <a:rPr lang="en-US" sz="1400" dirty="0"/>
                <a:t>Explore GreenNewton’s willingness to provide bespoke assistance as a service.</a:t>
              </a:r>
            </a:p>
            <a:p>
              <a:pPr marL="114300" indent="-114300">
                <a:spcAft>
                  <a:spcPts val="600"/>
                </a:spcAft>
                <a:buFont typeface="Arial" panose="020B0604020202020204" pitchFamily="34" charset="0"/>
                <a:buChar char="•"/>
              </a:pPr>
              <a:r>
                <a:rPr lang="en-US" sz="1400" dirty="0"/>
                <a:t>Service could have a fee, or a discounted fee with a GN membership, or just require a membership.</a:t>
              </a:r>
              <a:endParaRPr lang="en-US" sz="1200" b="1" i="1" dirty="0"/>
            </a:p>
          </p:txBody>
        </p:sp>
        <p:sp>
          <p:nvSpPr>
            <p:cNvPr id="17" name="TextBox 16">
              <a:extLst>
                <a:ext uri="{FF2B5EF4-FFF2-40B4-BE49-F238E27FC236}">
                  <a16:creationId xmlns:a16="http://schemas.microsoft.com/office/drawing/2014/main" id="{4CFF6C2C-0BCD-96B0-6EF2-0098028ECEE9}"/>
                </a:ext>
              </a:extLst>
            </p:cNvPr>
            <p:cNvSpPr txBox="1"/>
            <p:nvPr/>
          </p:nvSpPr>
          <p:spPr>
            <a:xfrm rot="16200000">
              <a:off x="385371" y="2068922"/>
              <a:ext cx="2055294" cy="461665"/>
            </a:xfrm>
            <a:prstGeom prst="rect">
              <a:avLst/>
            </a:prstGeom>
            <a:noFill/>
          </p:spPr>
          <p:txBody>
            <a:bodyPr wrap="square" rtlCol="0">
              <a:spAutoFit/>
            </a:bodyPr>
            <a:lstStyle/>
            <a:p>
              <a:pPr algn="ctr"/>
              <a:r>
                <a:rPr lang="en-US" sz="2400" dirty="0"/>
                <a:t>Information </a:t>
              </a:r>
            </a:p>
          </p:txBody>
        </p:sp>
        <p:sp>
          <p:nvSpPr>
            <p:cNvPr id="6" name="Rectangle 5">
              <a:extLst>
                <a:ext uri="{FF2B5EF4-FFF2-40B4-BE49-F238E27FC236}">
                  <a16:creationId xmlns:a16="http://schemas.microsoft.com/office/drawing/2014/main" id="{A6D8FCA2-BD7F-DD90-872B-9DB74E2140A7}"/>
                </a:ext>
              </a:extLst>
            </p:cNvPr>
            <p:cNvSpPr/>
            <p:nvPr/>
          </p:nvSpPr>
          <p:spPr>
            <a:xfrm>
              <a:off x="1082525" y="3683352"/>
              <a:ext cx="671476" cy="2717448"/>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27FA9C30-3FE0-7E66-18F9-AB66A679B393}"/>
                </a:ext>
              </a:extLst>
            </p:cNvPr>
            <p:cNvSpPr txBox="1"/>
            <p:nvPr/>
          </p:nvSpPr>
          <p:spPr>
            <a:xfrm rot="16200000">
              <a:off x="69847" y="4812180"/>
              <a:ext cx="2686342" cy="461665"/>
            </a:xfrm>
            <a:prstGeom prst="rect">
              <a:avLst/>
            </a:prstGeom>
            <a:noFill/>
          </p:spPr>
          <p:txBody>
            <a:bodyPr wrap="square" rtlCol="0">
              <a:spAutoFit/>
            </a:bodyPr>
            <a:lstStyle/>
            <a:p>
              <a:pPr algn="ctr"/>
              <a:r>
                <a:rPr lang="en-US" sz="2400" dirty="0"/>
                <a:t>Assistance </a:t>
              </a:r>
            </a:p>
          </p:txBody>
        </p:sp>
        <p:sp>
          <p:nvSpPr>
            <p:cNvPr id="14" name="TextBox 13">
              <a:extLst>
                <a:ext uri="{FF2B5EF4-FFF2-40B4-BE49-F238E27FC236}">
                  <a16:creationId xmlns:a16="http://schemas.microsoft.com/office/drawing/2014/main" id="{1C63ED13-EE73-4075-CFBE-4FD6ADC3005E}"/>
                </a:ext>
              </a:extLst>
            </p:cNvPr>
            <p:cNvSpPr txBox="1"/>
            <p:nvPr/>
          </p:nvSpPr>
          <p:spPr>
            <a:xfrm>
              <a:off x="7699389" y="6162347"/>
              <a:ext cx="149289" cy="223837"/>
            </a:xfrm>
            <a:prstGeom prst="rect">
              <a:avLst/>
            </a:prstGeom>
            <a:noFill/>
          </p:spPr>
          <p:txBody>
            <a:bodyPr wrap="square" lIns="0" tIns="0" rIns="0" bIns="0" rtlCol="0">
              <a:spAutoFit/>
            </a:bodyPr>
            <a:lstStyle/>
            <a:p>
              <a:r>
                <a:rPr lang="en-US" sz="1600" b="1" dirty="0">
                  <a:solidFill>
                    <a:schemeClr val="accent6">
                      <a:lumMod val="75000"/>
                    </a:schemeClr>
                  </a:solidFill>
                </a:rPr>
                <a:t>$</a:t>
              </a:r>
            </a:p>
          </p:txBody>
        </p:sp>
        <p:sp>
          <p:nvSpPr>
            <p:cNvPr id="15" name="TextBox 14">
              <a:extLst>
                <a:ext uri="{FF2B5EF4-FFF2-40B4-BE49-F238E27FC236}">
                  <a16:creationId xmlns:a16="http://schemas.microsoft.com/office/drawing/2014/main" id="{13168F89-74D5-FEE6-C716-138DA1B4D56B}"/>
                </a:ext>
              </a:extLst>
            </p:cNvPr>
            <p:cNvSpPr txBox="1"/>
            <p:nvPr/>
          </p:nvSpPr>
          <p:spPr>
            <a:xfrm>
              <a:off x="9765272" y="5696545"/>
              <a:ext cx="149289" cy="246221"/>
            </a:xfrm>
            <a:prstGeom prst="rect">
              <a:avLst/>
            </a:prstGeom>
            <a:noFill/>
          </p:spPr>
          <p:txBody>
            <a:bodyPr wrap="square" lIns="0" tIns="0" rIns="0" bIns="0" rtlCol="0">
              <a:spAutoFit/>
            </a:bodyPr>
            <a:lstStyle/>
            <a:p>
              <a:r>
                <a:rPr lang="en-US" sz="1600" b="1" dirty="0">
                  <a:solidFill>
                    <a:schemeClr val="accent6">
                      <a:lumMod val="75000"/>
                    </a:schemeClr>
                  </a:solidFill>
                </a:rPr>
                <a:t>$</a:t>
              </a:r>
            </a:p>
          </p:txBody>
        </p:sp>
        <p:sp>
          <p:nvSpPr>
            <p:cNvPr id="19" name="TextBox 18">
              <a:extLst>
                <a:ext uri="{FF2B5EF4-FFF2-40B4-BE49-F238E27FC236}">
                  <a16:creationId xmlns:a16="http://schemas.microsoft.com/office/drawing/2014/main" id="{9B0ABEB1-3566-0299-A0C9-6927A8E9538D}"/>
                </a:ext>
              </a:extLst>
            </p:cNvPr>
            <p:cNvSpPr txBox="1"/>
            <p:nvPr/>
          </p:nvSpPr>
          <p:spPr>
            <a:xfrm>
              <a:off x="8636986" y="6101387"/>
              <a:ext cx="2373913" cy="246221"/>
            </a:xfrm>
            <a:prstGeom prst="rect">
              <a:avLst/>
            </a:prstGeom>
            <a:noFill/>
            <a:ln w="12700">
              <a:solidFill>
                <a:schemeClr val="accent6">
                  <a:lumMod val="60000"/>
                  <a:lumOff val="40000"/>
                </a:schemeClr>
              </a:solidFill>
            </a:ln>
          </p:spPr>
          <p:txBody>
            <a:bodyPr wrap="square" lIns="0" tIns="0" rIns="0" bIns="0" rtlCol="0">
              <a:spAutoFit/>
            </a:bodyPr>
            <a:lstStyle/>
            <a:p>
              <a:pPr algn="ctr"/>
              <a:r>
                <a:rPr lang="en-US" sz="1600" b="1" dirty="0">
                  <a:solidFill>
                    <a:schemeClr val="accent6">
                      <a:lumMod val="75000"/>
                    </a:schemeClr>
                  </a:solidFill>
                </a:rPr>
                <a:t>$ </a:t>
              </a:r>
              <a:r>
                <a:rPr lang="en-US" sz="1400" dirty="0">
                  <a:solidFill>
                    <a:schemeClr val="accent6">
                      <a:lumMod val="75000"/>
                    </a:schemeClr>
                  </a:solidFill>
                </a:rPr>
                <a:t>= Revenue opportunities </a:t>
              </a:r>
            </a:p>
          </p:txBody>
        </p:sp>
      </p:grpSp>
    </p:spTree>
    <p:extLst>
      <p:ext uri="{BB962C8B-B14F-4D97-AF65-F5344CB8AC3E}">
        <p14:creationId xmlns:p14="http://schemas.microsoft.com/office/powerpoint/2010/main" val="2452580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B0EB8B1-B8BA-3EEF-AA91-4910E38D9FD9}"/>
              </a:ext>
            </a:extLst>
          </p:cNvPr>
          <p:cNvSpPr txBox="1">
            <a:spLocks/>
          </p:cNvSpPr>
          <p:nvPr/>
        </p:nvSpPr>
        <p:spPr>
          <a:xfrm>
            <a:off x="6019799" y="2444557"/>
            <a:ext cx="5012094" cy="38847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sz="1200" dirty="0"/>
          </a:p>
        </p:txBody>
      </p:sp>
      <p:sp>
        <p:nvSpPr>
          <p:cNvPr id="5" name="Content Placeholder 2">
            <a:extLst>
              <a:ext uri="{FF2B5EF4-FFF2-40B4-BE49-F238E27FC236}">
                <a16:creationId xmlns:a16="http://schemas.microsoft.com/office/drawing/2014/main" id="{9D6141EF-2C13-7A78-4CC8-43055BEF7BB9}"/>
              </a:ext>
            </a:extLst>
          </p:cNvPr>
          <p:cNvSpPr txBox="1">
            <a:spLocks/>
          </p:cNvSpPr>
          <p:nvPr/>
        </p:nvSpPr>
        <p:spPr>
          <a:xfrm>
            <a:off x="5739881" y="2366801"/>
            <a:ext cx="5012094" cy="38847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sz="1200" dirty="0"/>
          </a:p>
        </p:txBody>
      </p:sp>
      <p:sp>
        <p:nvSpPr>
          <p:cNvPr id="10" name="TextBox 9">
            <a:extLst>
              <a:ext uri="{FF2B5EF4-FFF2-40B4-BE49-F238E27FC236}">
                <a16:creationId xmlns:a16="http://schemas.microsoft.com/office/drawing/2014/main" id="{C20FC5E9-1173-275C-AC26-10D9DB1DC6EE}"/>
              </a:ext>
            </a:extLst>
          </p:cNvPr>
          <p:cNvSpPr txBox="1"/>
          <p:nvPr/>
        </p:nvSpPr>
        <p:spPr>
          <a:xfrm>
            <a:off x="587828" y="285356"/>
            <a:ext cx="11000792" cy="461665"/>
          </a:xfrm>
          <a:prstGeom prst="rect">
            <a:avLst/>
          </a:prstGeom>
          <a:noFill/>
        </p:spPr>
        <p:txBody>
          <a:bodyPr wrap="square">
            <a:spAutoFit/>
          </a:bodyPr>
          <a:lstStyle/>
          <a:p>
            <a:pPr>
              <a:spcBef>
                <a:spcPts val="1800"/>
              </a:spcBef>
            </a:pPr>
            <a:r>
              <a:rPr lang="en-US" sz="2400" b="1" dirty="0">
                <a:latin typeface="+mj-lt"/>
              </a:rPr>
              <a:t>Consider: Might we adjust the NCCE’s residential recommendations?</a:t>
            </a:r>
          </a:p>
        </p:txBody>
      </p:sp>
      <p:sp>
        <p:nvSpPr>
          <p:cNvPr id="11" name="TextBox 10">
            <a:extLst>
              <a:ext uri="{FF2B5EF4-FFF2-40B4-BE49-F238E27FC236}">
                <a16:creationId xmlns:a16="http://schemas.microsoft.com/office/drawing/2014/main" id="{A47ED28A-1910-C5C6-0905-B5614B766FD7}"/>
              </a:ext>
            </a:extLst>
          </p:cNvPr>
          <p:cNvSpPr txBox="1"/>
          <p:nvPr/>
        </p:nvSpPr>
        <p:spPr>
          <a:xfrm>
            <a:off x="587828" y="744384"/>
            <a:ext cx="11070772" cy="369332"/>
          </a:xfrm>
          <a:prstGeom prst="rect">
            <a:avLst/>
          </a:prstGeom>
          <a:noFill/>
        </p:spPr>
        <p:txBody>
          <a:bodyPr wrap="square">
            <a:spAutoFit/>
          </a:bodyPr>
          <a:lstStyle/>
          <a:p>
            <a:pPr>
              <a:spcBef>
                <a:spcPts val="600"/>
              </a:spcBef>
            </a:pPr>
            <a:r>
              <a:rPr lang="en-US" dirty="0">
                <a:latin typeface="Calibri Light" panose="020F0302020204030204" pitchFamily="34" charset="0"/>
                <a:cs typeface="Calibri Light" panose="020F0302020204030204" pitchFamily="34" charset="0"/>
              </a:rPr>
              <a:t>There seem to be opportunities to add to our original plan in the interest of responding more directly to key barriers.</a:t>
            </a:r>
          </a:p>
        </p:txBody>
      </p:sp>
      <p:sp>
        <p:nvSpPr>
          <p:cNvPr id="13" name="TextBox 12">
            <a:extLst>
              <a:ext uri="{FF2B5EF4-FFF2-40B4-BE49-F238E27FC236}">
                <a16:creationId xmlns:a16="http://schemas.microsoft.com/office/drawing/2014/main" id="{6DD8D741-EAFA-C727-BD9D-85838581FD74}"/>
              </a:ext>
            </a:extLst>
          </p:cNvPr>
          <p:cNvSpPr txBox="1"/>
          <p:nvPr/>
        </p:nvSpPr>
        <p:spPr>
          <a:xfrm>
            <a:off x="587829" y="1250529"/>
            <a:ext cx="2755128" cy="2308324"/>
          </a:xfrm>
          <a:prstGeom prst="rect">
            <a:avLst/>
          </a:prstGeom>
          <a:noFill/>
        </p:spPr>
        <p:txBody>
          <a:bodyPr wrap="square" rtlCol="0">
            <a:spAutoFit/>
          </a:bodyPr>
          <a:lstStyle/>
          <a:p>
            <a:r>
              <a:rPr lang="en-US" dirty="0">
                <a:solidFill>
                  <a:schemeClr val="accent1"/>
                </a:solidFill>
              </a:rPr>
              <a:t>Which of the items shown might the NCCE want to adopt, reject, amend, etc.?</a:t>
            </a:r>
          </a:p>
          <a:p>
            <a:endParaRPr lang="en-US" dirty="0">
              <a:solidFill>
                <a:schemeClr val="accent1"/>
              </a:solidFill>
            </a:endParaRPr>
          </a:p>
          <a:p>
            <a:r>
              <a:rPr lang="en-US" dirty="0">
                <a:solidFill>
                  <a:schemeClr val="accent1"/>
                </a:solidFill>
              </a:rPr>
              <a:t>What other ideas haven’t we yet considered?</a:t>
            </a:r>
          </a:p>
          <a:p>
            <a:endParaRPr lang="en-US" dirty="0">
              <a:solidFill>
                <a:schemeClr val="accent1"/>
              </a:solidFill>
            </a:endParaRPr>
          </a:p>
          <a:p>
            <a:r>
              <a:rPr lang="en-US" dirty="0">
                <a:solidFill>
                  <a:schemeClr val="accent1"/>
                </a:solidFill>
              </a:rPr>
              <a:t>Next steps?</a:t>
            </a:r>
          </a:p>
        </p:txBody>
      </p:sp>
      <p:grpSp>
        <p:nvGrpSpPr>
          <p:cNvPr id="6" name="Group 5">
            <a:extLst>
              <a:ext uri="{FF2B5EF4-FFF2-40B4-BE49-F238E27FC236}">
                <a16:creationId xmlns:a16="http://schemas.microsoft.com/office/drawing/2014/main" id="{A9DF5FF3-8524-7D43-46DD-5E409E63C14A}"/>
              </a:ext>
            </a:extLst>
          </p:cNvPr>
          <p:cNvGrpSpPr/>
          <p:nvPr/>
        </p:nvGrpSpPr>
        <p:grpSpPr>
          <a:xfrm>
            <a:off x="3508945" y="1362289"/>
            <a:ext cx="8408735" cy="4774351"/>
            <a:chOff x="3508945" y="1331809"/>
            <a:chExt cx="8159815" cy="4469551"/>
          </a:xfrm>
        </p:grpSpPr>
        <p:pic>
          <p:nvPicPr>
            <p:cNvPr id="2" name="Picture 1">
              <a:extLst>
                <a:ext uri="{FF2B5EF4-FFF2-40B4-BE49-F238E27FC236}">
                  <a16:creationId xmlns:a16="http://schemas.microsoft.com/office/drawing/2014/main" id="{368E84FE-5E08-2F98-0984-D230FE5967D5}"/>
                </a:ext>
              </a:extLst>
            </p:cNvPr>
            <p:cNvPicPr>
              <a:picLocks noChangeAspect="1"/>
            </p:cNvPicPr>
            <p:nvPr/>
          </p:nvPicPr>
          <p:blipFill>
            <a:blip r:embed="rId2"/>
            <a:stretch>
              <a:fillRect/>
            </a:stretch>
          </p:blipFill>
          <p:spPr>
            <a:xfrm>
              <a:off x="3619501" y="1443569"/>
              <a:ext cx="8039100" cy="4297139"/>
            </a:xfrm>
            <a:prstGeom prst="rect">
              <a:avLst/>
            </a:prstGeom>
          </p:spPr>
        </p:pic>
        <p:sp>
          <p:nvSpPr>
            <p:cNvPr id="3" name="Rectangle 2">
              <a:extLst>
                <a:ext uri="{FF2B5EF4-FFF2-40B4-BE49-F238E27FC236}">
                  <a16:creationId xmlns:a16="http://schemas.microsoft.com/office/drawing/2014/main" id="{3233F5C7-55DF-1F48-E45D-E7E648365275}"/>
                </a:ext>
              </a:extLst>
            </p:cNvPr>
            <p:cNvSpPr/>
            <p:nvPr/>
          </p:nvSpPr>
          <p:spPr>
            <a:xfrm>
              <a:off x="3508945" y="1331809"/>
              <a:ext cx="8159815" cy="4469551"/>
            </a:xfrm>
            <a:prstGeom prst="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97097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27384</TotalTime>
  <Words>1464</Words>
  <Application>Microsoft Office PowerPoint</Application>
  <PresentationFormat>Widescreen</PresentationFormat>
  <Paragraphs>146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Slote</dc:creator>
  <cp:lastModifiedBy>Halina Brown</cp:lastModifiedBy>
  <cp:revision>71</cp:revision>
  <dcterms:created xsi:type="dcterms:W3CDTF">2023-06-13T01:41:05Z</dcterms:created>
  <dcterms:modified xsi:type="dcterms:W3CDTF">2023-07-09T15:42:59Z</dcterms:modified>
</cp:coreProperties>
</file>