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6" r:id="rId9"/>
    <p:sldId id="263" r:id="rId10"/>
    <p:sldId id="264"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D629A-FC89-4F1E-86FE-56C6FD4431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D8EF2F-6FD1-40D9-ABB8-40C6360FFC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C6FA34-C24D-4091-B20D-406623F0883F}"/>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5" name="Footer Placeholder 4">
            <a:extLst>
              <a:ext uri="{FF2B5EF4-FFF2-40B4-BE49-F238E27FC236}">
                <a16:creationId xmlns:a16="http://schemas.microsoft.com/office/drawing/2014/main" id="{2F203293-173A-405C-A530-AF419FBB5B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C96391-B411-44D9-AD02-8C4DA1CA465B}"/>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221217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07F82-71D6-46BF-86A7-DC66138CB8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78EF46-0C81-4E39-A647-A4BFDA7EEB4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C292DD-92A7-474A-B149-60DC75E75E49}"/>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5" name="Footer Placeholder 4">
            <a:extLst>
              <a:ext uri="{FF2B5EF4-FFF2-40B4-BE49-F238E27FC236}">
                <a16:creationId xmlns:a16="http://schemas.microsoft.com/office/drawing/2014/main" id="{2094549C-48D6-427B-B34B-453411F0EE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1F2BE7-A9DA-4E25-813A-E521ECC1E0EF}"/>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568364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F811D7-6250-4528-A933-30651222A6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07CBA7-7272-44F1-9965-D189609B651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3C4CEA-7C06-4656-9255-43723A1F4C1D}"/>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5" name="Footer Placeholder 4">
            <a:extLst>
              <a:ext uri="{FF2B5EF4-FFF2-40B4-BE49-F238E27FC236}">
                <a16:creationId xmlns:a16="http://schemas.microsoft.com/office/drawing/2014/main" id="{25F41A45-C6C9-4F81-B183-DE2279333C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A08828-9886-438F-8A2E-FD9EFDAC342C}"/>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4215106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C1BF7-2F01-4FF3-BE6D-5C76E4756F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C086FF-5EC1-4C5C-8F47-9D78F1F1646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4F6D1C-73ED-438F-8F83-47A89230E3BB}"/>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5" name="Footer Placeholder 4">
            <a:extLst>
              <a:ext uri="{FF2B5EF4-FFF2-40B4-BE49-F238E27FC236}">
                <a16:creationId xmlns:a16="http://schemas.microsoft.com/office/drawing/2014/main" id="{D26A58C8-B6B1-4BF5-B9EC-7D32BB292E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D9D3D8-2623-4675-81CA-47F3D4706D09}"/>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2267670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506C9-425D-444D-A307-B3FC913E87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492D24-7ED9-4723-9352-E92A095ECD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6406475-6FC8-49FE-BF10-E79A1FEC56E1}"/>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5" name="Footer Placeholder 4">
            <a:extLst>
              <a:ext uri="{FF2B5EF4-FFF2-40B4-BE49-F238E27FC236}">
                <a16:creationId xmlns:a16="http://schemas.microsoft.com/office/drawing/2014/main" id="{F965830E-EEE3-44E0-879D-1E45895DA5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277050-0B70-4966-B3E7-0B1C795012B9}"/>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1530458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5D217-593F-4C67-88C0-467A7E5F9D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33548B-5AA1-4B94-ACBB-52448F42347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53A8A3-72BE-4FFF-AA08-44DBFA98CD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680AFC-1F4B-448A-A118-B1B2D7271190}"/>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6" name="Footer Placeholder 5">
            <a:extLst>
              <a:ext uri="{FF2B5EF4-FFF2-40B4-BE49-F238E27FC236}">
                <a16:creationId xmlns:a16="http://schemas.microsoft.com/office/drawing/2014/main" id="{00DE7B36-42CB-40AF-BD4F-56D8FF62E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21EAD-B214-433F-B1AF-F4147E9DBFCD}"/>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165369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E8D68-D715-463B-BE76-D7FB84842C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CA0CDA-6EA4-4F3A-BCEE-AB7E6C1FAF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B4C1F0-4293-4077-9B88-032640AE891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A0C2CD-583D-48E7-A92B-88B9093A11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5F81F1-4A3A-4EB4-906A-45FB3C47C99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7EB91C-F040-4BF3-88B8-BA9910FDC4B1}"/>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8" name="Footer Placeholder 7">
            <a:extLst>
              <a:ext uri="{FF2B5EF4-FFF2-40B4-BE49-F238E27FC236}">
                <a16:creationId xmlns:a16="http://schemas.microsoft.com/office/drawing/2014/main" id="{47851CEE-BF5D-4B25-9DA1-750DDF68DB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17C0C9-7A97-41A4-84CC-CC72F78994F3}"/>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3950730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FD4DC-3903-4D46-A2DA-B0689C9730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2401AD-4711-4C23-B9E3-DF4EC09DC0DF}"/>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4" name="Footer Placeholder 3">
            <a:extLst>
              <a:ext uri="{FF2B5EF4-FFF2-40B4-BE49-F238E27FC236}">
                <a16:creationId xmlns:a16="http://schemas.microsoft.com/office/drawing/2014/main" id="{6E2FF4FC-3DDC-4F75-9066-5EC6F2C985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1D39B6-9B7D-47A1-AACC-0A08D40DB902}"/>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247728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92D8F-7B9B-436C-AEBE-397796A298E6}"/>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3" name="Footer Placeholder 2">
            <a:extLst>
              <a:ext uri="{FF2B5EF4-FFF2-40B4-BE49-F238E27FC236}">
                <a16:creationId xmlns:a16="http://schemas.microsoft.com/office/drawing/2014/main" id="{1A78E88E-6347-4EF9-B9D2-BF1B414EFD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54AD80-0D42-4CD7-9BC8-C90B96C32C88}"/>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254435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AF797-A321-494C-B543-C5C34F30EF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8C000F-13EA-4E66-BEDB-2533090A72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E086B4-0F9D-415A-9369-F1EF86DB4F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2E39EF-BD38-445C-A083-DFCFBEBBBC5D}"/>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6" name="Footer Placeholder 5">
            <a:extLst>
              <a:ext uri="{FF2B5EF4-FFF2-40B4-BE49-F238E27FC236}">
                <a16:creationId xmlns:a16="http://schemas.microsoft.com/office/drawing/2014/main" id="{47180B33-2678-4F7E-84F2-61A504E56A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12335-C78F-4215-89DE-30B46B8E883F}"/>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1645945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9BA16-9AEC-4FB4-813A-20F8467531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022366-EC81-4D1C-8763-BE544895D7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8FC803-EFEC-4C29-817C-5AECAEA063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9C515D-8712-4686-8086-98759AF77225}"/>
              </a:ext>
            </a:extLst>
          </p:cNvPr>
          <p:cNvSpPr>
            <a:spLocks noGrp="1"/>
          </p:cNvSpPr>
          <p:nvPr>
            <p:ph type="dt" sz="half" idx="10"/>
          </p:nvPr>
        </p:nvSpPr>
        <p:spPr/>
        <p:txBody>
          <a:bodyPr/>
          <a:lstStyle/>
          <a:p>
            <a:fld id="{9CD930E1-FE2B-449B-A554-E0B6E33758FB}" type="datetimeFigureOut">
              <a:rPr lang="en-US" smtClean="0"/>
              <a:t>8/2/23</a:t>
            </a:fld>
            <a:endParaRPr lang="en-US"/>
          </a:p>
        </p:txBody>
      </p:sp>
      <p:sp>
        <p:nvSpPr>
          <p:cNvPr id="6" name="Footer Placeholder 5">
            <a:extLst>
              <a:ext uri="{FF2B5EF4-FFF2-40B4-BE49-F238E27FC236}">
                <a16:creationId xmlns:a16="http://schemas.microsoft.com/office/drawing/2014/main" id="{59282990-A229-434F-9837-CC42C035F5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304927-3366-499D-9683-36A14FDC0F18}"/>
              </a:ext>
            </a:extLst>
          </p:cNvPr>
          <p:cNvSpPr>
            <a:spLocks noGrp="1"/>
          </p:cNvSpPr>
          <p:nvPr>
            <p:ph type="sldNum" sz="quarter" idx="12"/>
          </p:nvPr>
        </p:nvSpPr>
        <p:spPr/>
        <p:txBody>
          <a:bodyPr/>
          <a:lstStyle/>
          <a:p>
            <a:fld id="{EB3DD6FC-19DA-4B33-88D6-2C068796D045}" type="slidenum">
              <a:rPr lang="en-US" smtClean="0"/>
              <a:t>‹#›</a:t>
            </a:fld>
            <a:endParaRPr lang="en-US"/>
          </a:p>
        </p:txBody>
      </p:sp>
    </p:spTree>
    <p:extLst>
      <p:ext uri="{BB962C8B-B14F-4D97-AF65-F5344CB8AC3E}">
        <p14:creationId xmlns:p14="http://schemas.microsoft.com/office/powerpoint/2010/main" val="826177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0FB1CE-07D3-440A-8D36-95BD1F9511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6FD064-AC68-4046-AFD1-6DA8247E13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69A489-7258-44F8-81D7-B5E15AF4C5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930E1-FE2B-449B-A554-E0B6E33758FB}" type="datetimeFigureOut">
              <a:rPr lang="en-US" smtClean="0"/>
              <a:t>8/2/23</a:t>
            </a:fld>
            <a:endParaRPr lang="en-US"/>
          </a:p>
        </p:txBody>
      </p:sp>
      <p:sp>
        <p:nvSpPr>
          <p:cNvPr id="5" name="Footer Placeholder 4">
            <a:extLst>
              <a:ext uri="{FF2B5EF4-FFF2-40B4-BE49-F238E27FC236}">
                <a16:creationId xmlns:a16="http://schemas.microsoft.com/office/drawing/2014/main" id="{69EA2578-BDE8-4BAD-A019-5730262ADA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B8865D-E69F-4556-A8FB-03F829EFA2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DD6FC-19DA-4B33-88D6-2C068796D045}" type="slidenum">
              <a:rPr lang="en-US" smtClean="0"/>
              <a:t>‹#›</a:t>
            </a:fld>
            <a:endParaRPr lang="en-US"/>
          </a:p>
        </p:txBody>
      </p:sp>
    </p:spTree>
    <p:extLst>
      <p:ext uri="{BB962C8B-B14F-4D97-AF65-F5344CB8AC3E}">
        <p14:creationId xmlns:p14="http://schemas.microsoft.com/office/powerpoint/2010/main" val="2056510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AC86455-7EA4-4131-B4FD-32E62E71B35A}"/>
              </a:ext>
            </a:extLst>
          </p:cNvPr>
          <p:cNvPicPr>
            <a:picLocks noChangeAspect="1"/>
          </p:cNvPicPr>
          <p:nvPr/>
        </p:nvPicPr>
        <p:blipFill rotWithShape="1">
          <a:blip r:embed="rId2"/>
          <a:srcRect l="37879" t="16850" r="19318" b="7176"/>
          <a:stretch/>
        </p:blipFill>
        <p:spPr>
          <a:xfrm>
            <a:off x="609601" y="223981"/>
            <a:ext cx="6807651" cy="6410037"/>
          </a:xfrm>
          <a:prstGeom prst="rect">
            <a:avLst/>
          </a:prstGeom>
        </p:spPr>
      </p:pic>
      <p:sp>
        <p:nvSpPr>
          <p:cNvPr id="3" name="Subtitle 2">
            <a:extLst>
              <a:ext uri="{FF2B5EF4-FFF2-40B4-BE49-F238E27FC236}">
                <a16:creationId xmlns:a16="http://schemas.microsoft.com/office/drawing/2014/main" id="{3D16F4EB-2BB7-4D05-8781-3612767094D4}"/>
              </a:ext>
            </a:extLst>
          </p:cNvPr>
          <p:cNvSpPr>
            <a:spLocks noGrp="1"/>
          </p:cNvSpPr>
          <p:nvPr>
            <p:ph type="subTitle" idx="1"/>
          </p:nvPr>
        </p:nvSpPr>
        <p:spPr>
          <a:xfrm>
            <a:off x="7693890" y="3602038"/>
            <a:ext cx="2974109" cy="1655762"/>
          </a:xfrm>
        </p:spPr>
        <p:txBody>
          <a:bodyPr/>
          <a:lstStyle/>
          <a:p>
            <a:r>
              <a:rPr lang="en-US" dirty="0"/>
              <a:t>Newton Fair Housing Committee</a:t>
            </a:r>
          </a:p>
          <a:p>
            <a:r>
              <a:rPr lang="en-US" dirty="0"/>
              <a:t>August 2,2023</a:t>
            </a:r>
          </a:p>
        </p:txBody>
      </p:sp>
      <p:pic>
        <p:nvPicPr>
          <p:cNvPr id="6" name="Picture 5">
            <a:extLst>
              <a:ext uri="{FF2B5EF4-FFF2-40B4-BE49-F238E27FC236}">
                <a16:creationId xmlns:a16="http://schemas.microsoft.com/office/drawing/2014/main" id="{C0F3D914-77A1-4DF9-BEC8-BA8ACEC1872A}"/>
              </a:ext>
            </a:extLst>
          </p:cNvPr>
          <p:cNvPicPr>
            <a:picLocks noChangeAspect="1"/>
          </p:cNvPicPr>
          <p:nvPr/>
        </p:nvPicPr>
        <p:blipFill rotWithShape="1">
          <a:blip r:embed="rId3"/>
          <a:srcRect l="50000" t="69542" r="30379" b="14121"/>
          <a:stretch/>
        </p:blipFill>
        <p:spPr>
          <a:xfrm>
            <a:off x="7546109" y="5257800"/>
            <a:ext cx="2392218" cy="1071419"/>
          </a:xfrm>
          <a:prstGeom prst="rect">
            <a:avLst/>
          </a:prstGeom>
        </p:spPr>
      </p:pic>
    </p:spTree>
    <p:extLst>
      <p:ext uri="{BB962C8B-B14F-4D97-AF65-F5344CB8AC3E}">
        <p14:creationId xmlns:p14="http://schemas.microsoft.com/office/powerpoint/2010/main" val="3366801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ABC00-CD59-4253-9579-C0626751CB5F}"/>
              </a:ext>
            </a:extLst>
          </p:cNvPr>
          <p:cNvSpPr>
            <a:spLocks noGrp="1"/>
          </p:cNvSpPr>
          <p:nvPr>
            <p:ph type="title"/>
          </p:nvPr>
        </p:nvSpPr>
        <p:spPr/>
        <p:txBody>
          <a:bodyPr/>
          <a:lstStyle/>
          <a:p>
            <a:r>
              <a:rPr lang="en-US" b="1" dirty="0"/>
              <a:t>PRIORITIZE RACIAL EQUITY AND INCLUSION</a:t>
            </a:r>
          </a:p>
        </p:txBody>
      </p:sp>
      <p:sp>
        <p:nvSpPr>
          <p:cNvPr id="3" name="Content Placeholder 2">
            <a:extLst>
              <a:ext uri="{FF2B5EF4-FFF2-40B4-BE49-F238E27FC236}">
                <a16:creationId xmlns:a16="http://schemas.microsoft.com/office/drawing/2014/main" id="{443FDB0F-A327-4358-9219-62388B9AB857}"/>
              </a:ext>
            </a:extLst>
          </p:cNvPr>
          <p:cNvSpPr>
            <a:spLocks noGrp="1"/>
          </p:cNvSpPr>
          <p:nvPr>
            <p:ph idx="1"/>
          </p:nvPr>
        </p:nvSpPr>
        <p:spPr/>
        <p:txBody>
          <a:bodyPr/>
          <a:lstStyle/>
          <a:p>
            <a:r>
              <a:rPr lang="en-US" dirty="0"/>
              <a:t>A key implication of the study is that building IHP units is not enough to create inclusive communities. </a:t>
            </a:r>
          </a:p>
          <a:p>
            <a:r>
              <a:rPr lang="en-US" dirty="0"/>
              <a:t>Just building the units and nothing else to achieve the goals of Inclusionary Housing Programs can exacerbate isolation, divisions, stigma, and differences among residents, leading to living environments where residents in affordable IHP units especially may feel unwelcome, excluded, and experience bias in the buildings they are meant to call home.</a:t>
            </a:r>
          </a:p>
        </p:txBody>
      </p:sp>
    </p:spTree>
    <p:extLst>
      <p:ext uri="{BB962C8B-B14F-4D97-AF65-F5344CB8AC3E}">
        <p14:creationId xmlns:p14="http://schemas.microsoft.com/office/powerpoint/2010/main" val="2663682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79461-FC9E-4BAA-B71C-A3E99255BD69}"/>
              </a:ext>
            </a:extLst>
          </p:cNvPr>
          <p:cNvSpPr>
            <a:spLocks noGrp="1"/>
          </p:cNvSpPr>
          <p:nvPr>
            <p:ph type="title"/>
          </p:nvPr>
        </p:nvSpPr>
        <p:spPr/>
        <p:txBody>
          <a:bodyPr/>
          <a:lstStyle/>
          <a:p>
            <a:r>
              <a:rPr lang="en-US" b="1" dirty="0"/>
              <a:t>RECOMMENDATIONS</a:t>
            </a:r>
          </a:p>
        </p:txBody>
      </p:sp>
      <p:sp>
        <p:nvSpPr>
          <p:cNvPr id="3" name="Content Placeholder 2">
            <a:extLst>
              <a:ext uri="{FF2B5EF4-FFF2-40B4-BE49-F238E27FC236}">
                <a16:creationId xmlns:a16="http://schemas.microsoft.com/office/drawing/2014/main" id="{82FF6021-7B4B-4D0A-A720-0DFD89850CC3}"/>
              </a:ext>
            </a:extLst>
          </p:cNvPr>
          <p:cNvSpPr>
            <a:spLocks noGrp="1"/>
          </p:cNvSpPr>
          <p:nvPr>
            <p:ph idx="1"/>
          </p:nvPr>
        </p:nvSpPr>
        <p:spPr/>
        <p:txBody>
          <a:bodyPr/>
          <a:lstStyle/>
          <a:p>
            <a:pPr marL="514350" indent="-514350">
              <a:buFont typeface="+mj-lt"/>
              <a:buAutoNum type="arabicPeriod"/>
            </a:pPr>
            <a:r>
              <a:rPr lang="en-US" dirty="0"/>
              <a:t>Create a task force with representation from renters, owners, property managers, and City staff. </a:t>
            </a:r>
          </a:p>
          <a:p>
            <a:pPr marL="514350" indent="-514350">
              <a:buFont typeface="+mj-lt"/>
              <a:buAutoNum type="arabicPeriod"/>
            </a:pPr>
            <a:r>
              <a:rPr lang="en-US" dirty="0"/>
              <a:t>Provide information and resources for assessing and addressing bias in inclusionary housing or mixed income settings. </a:t>
            </a:r>
          </a:p>
          <a:p>
            <a:pPr marL="514350" indent="-514350">
              <a:buFont typeface="+mj-lt"/>
              <a:buAutoNum type="arabicPeriod"/>
            </a:pPr>
            <a:r>
              <a:rPr lang="en-US" dirty="0"/>
              <a:t>Offer and encourage participation in trainings on inclusion and racial equity and inclusive property operating practices for IHP property owners, property managers and other staff, and residents of IHP buildings. </a:t>
            </a:r>
          </a:p>
        </p:txBody>
      </p:sp>
    </p:spTree>
    <p:extLst>
      <p:ext uri="{BB962C8B-B14F-4D97-AF65-F5344CB8AC3E}">
        <p14:creationId xmlns:p14="http://schemas.microsoft.com/office/powerpoint/2010/main" val="2336438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81CC3-82BD-49ED-8B3F-8BF01E23EC0F}"/>
              </a:ext>
            </a:extLst>
          </p:cNvPr>
          <p:cNvSpPr>
            <a:spLocks noGrp="1"/>
          </p:cNvSpPr>
          <p:nvPr>
            <p:ph type="title"/>
          </p:nvPr>
        </p:nvSpPr>
        <p:spPr/>
        <p:txBody>
          <a:bodyPr/>
          <a:lstStyle/>
          <a:p>
            <a:r>
              <a:rPr lang="en-US" b="1" dirty="0"/>
              <a:t>RECOMMENDATIONS</a:t>
            </a:r>
            <a:endParaRPr lang="en-US" dirty="0"/>
          </a:p>
        </p:txBody>
      </p:sp>
      <p:sp>
        <p:nvSpPr>
          <p:cNvPr id="3" name="Content Placeholder 2">
            <a:extLst>
              <a:ext uri="{FF2B5EF4-FFF2-40B4-BE49-F238E27FC236}">
                <a16:creationId xmlns:a16="http://schemas.microsoft.com/office/drawing/2014/main" id="{E5AC8413-2481-4F21-9071-E5C7F4640DB8}"/>
              </a:ext>
            </a:extLst>
          </p:cNvPr>
          <p:cNvSpPr>
            <a:spLocks noGrp="1"/>
          </p:cNvSpPr>
          <p:nvPr>
            <p:ph idx="1"/>
          </p:nvPr>
        </p:nvSpPr>
        <p:spPr/>
        <p:txBody>
          <a:bodyPr>
            <a:normAutofit fontScale="92500"/>
          </a:bodyPr>
          <a:lstStyle/>
          <a:p>
            <a:pPr marL="0" indent="0">
              <a:buNone/>
            </a:pPr>
            <a:r>
              <a:rPr lang="en-US" dirty="0"/>
              <a:t>4.    Engage local, regional, and state entities and non-profit agencies (e.g., </a:t>
            </a:r>
            <a:r>
              <a:rPr lang="en-US" b="1" dirty="0"/>
              <a:t>fair housing coalition, </a:t>
            </a:r>
            <a:r>
              <a:rPr lang="en-US" dirty="0"/>
              <a:t>Massachusetts Commission Against Discrimination, Greater Boston Legal Services) to discuss the study findings on bias and develop action steps to address bias in IHP communities. </a:t>
            </a:r>
          </a:p>
          <a:p>
            <a:pPr marL="0" indent="0">
              <a:buNone/>
            </a:pPr>
            <a:r>
              <a:rPr lang="en-US" dirty="0"/>
              <a:t>5.    Provide guidance for residents and IHP property managers on appropriate avenues for intervention and accountability actions related to residents’ concerns with bias and exclusion. </a:t>
            </a:r>
          </a:p>
          <a:p>
            <a:pPr marL="0" indent="0">
              <a:buNone/>
            </a:pPr>
            <a:r>
              <a:rPr lang="en-US" dirty="0"/>
              <a:t>6.    Encourage property managers to create intentionally welcoming and maximally accessible environments for people of color, women and non-binary people, individuals with disabilities or health problems, and those with children—for residents and visitors alike— in IHP buildings. </a:t>
            </a:r>
          </a:p>
        </p:txBody>
      </p:sp>
    </p:spTree>
    <p:extLst>
      <p:ext uri="{BB962C8B-B14F-4D97-AF65-F5344CB8AC3E}">
        <p14:creationId xmlns:p14="http://schemas.microsoft.com/office/powerpoint/2010/main" val="2192110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72DC6-80B6-47E6-922E-D234A6B4DFE1}"/>
              </a:ext>
            </a:extLst>
          </p:cNvPr>
          <p:cNvSpPr>
            <a:spLocks noGrp="1"/>
          </p:cNvSpPr>
          <p:nvPr>
            <p:ph type="title"/>
          </p:nvPr>
        </p:nvSpPr>
        <p:spPr/>
        <p:txBody>
          <a:bodyPr/>
          <a:lstStyle/>
          <a:p>
            <a:r>
              <a:rPr lang="en-US" b="1" dirty="0"/>
              <a:t>STUDY</a:t>
            </a:r>
          </a:p>
        </p:txBody>
      </p:sp>
      <p:sp>
        <p:nvSpPr>
          <p:cNvPr id="3" name="Content Placeholder 2">
            <a:extLst>
              <a:ext uri="{FF2B5EF4-FFF2-40B4-BE49-F238E27FC236}">
                <a16:creationId xmlns:a16="http://schemas.microsoft.com/office/drawing/2014/main" id="{2B1C5636-AA01-4B97-A592-8EBFEACEDCF0}"/>
              </a:ext>
            </a:extLst>
          </p:cNvPr>
          <p:cNvSpPr>
            <a:spLocks noGrp="1"/>
          </p:cNvSpPr>
          <p:nvPr>
            <p:ph idx="1"/>
          </p:nvPr>
        </p:nvSpPr>
        <p:spPr/>
        <p:txBody>
          <a:bodyPr>
            <a:normAutofit lnSpcReduction="10000"/>
          </a:bodyPr>
          <a:lstStyle/>
          <a:p>
            <a:pPr marL="0" indent="0">
              <a:buNone/>
            </a:pPr>
            <a:r>
              <a:rPr lang="en-US" dirty="0"/>
              <a:t>This study explored 430 Cambridge residents’ perceptions and experiences in their buildings and housing complexes, including their</a:t>
            </a:r>
          </a:p>
          <a:p>
            <a:r>
              <a:rPr lang="en-US" dirty="0"/>
              <a:t>sense of community belonging, </a:t>
            </a:r>
          </a:p>
          <a:p>
            <a:r>
              <a:rPr lang="en-US" dirty="0"/>
              <a:t>interactions with neighbors, </a:t>
            </a:r>
          </a:p>
          <a:p>
            <a:r>
              <a:rPr lang="en-US" dirty="0"/>
              <a:t>their experiences with bias, </a:t>
            </a:r>
          </a:p>
          <a:p>
            <a:pPr marL="0" indent="0">
              <a:buNone/>
            </a:pPr>
            <a:r>
              <a:rPr lang="en-US" dirty="0"/>
              <a:t>and for Inclusionary Housing program (IHP) participants, </a:t>
            </a:r>
          </a:p>
          <a:p>
            <a:r>
              <a:rPr lang="en-US" dirty="0"/>
              <a:t>their experiences with the IHP program. </a:t>
            </a:r>
          </a:p>
          <a:p>
            <a:pPr marL="0" indent="0">
              <a:buNone/>
            </a:pPr>
            <a:r>
              <a:rPr lang="en-US" dirty="0"/>
              <a:t>Information was also collected about study participants’ recent housing history, physical and mental health, ties to Cambridge, and demographic characteristics</a:t>
            </a:r>
          </a:p>
        </p:txBody>
      </p:sp>
    </p:spTree>
    <p:extLst>
      <p:ext uri="{BB962C8B-B14F-4D97-AF65-F5344CB8AC3E}">
        <p14:creationId xmlns:p14="http://schemas.microsoft.com/office/powerpoint/2010/main" val="3043817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542C0-16FE-47DB-86D1-20F9C5360586}"/>
              </a:ext>
            </a:extLst>
          </p:cNvPr>
          <p:cNvSpPr>
            <a:spLocks noGrp="1"/>
          </p:cNvSpPr>
          <p:nvPr>
            <p:ph type="title"/>
          </p:nvPr>
        </p:nvSpPr>
        <p:spPr/>
        <p:txBody>
          <a:bodyPr/>
          <a:lstStyle/>
          <a:p>
            <a:r>
              <a:rPr lang="en-US" b="1" dirty="0"/>
              <a:t>COMMUNITY BELONGING, CONNECTEDNESS, AND COMMUNICATION</a:t>
            </a:r>
          </a:p>
        </p:txBody>
      </p:sp>
      <p:sp>
        <p:nvSpPr>
          <p:cNvPr id="3" name="Content Placeholder 2">
            <a:extLst>
              <a:ext uri="{FF2B5EF4-FFF2-40B4-BE49-F238E27FC236}">
                <a16:creationId xmlns:a16="http://schemas.microsoft.com/office/drawing/2014/main" id="{DFE2D6B1-F0C0-4B3C-9E72-DCA74A51376C}"/>
              </a:ext>
            </a:extLst>
          </p:cNvPr>
          <p:cNvSpPr>
            <a:spLocks noGrp="1"/>
          </p:cNvSpPr>
          <p:nvPr>
            <p:ph idx="1"/>
          </p:nvPr>
        </p:nvSpPr>
        <p:spPr/>
        <p:txBody>
          <a:bodyPr>
            <a:normAutofit fontScale="92500"/>
          </a:bodyPr>
          <a:lstStyle/>
          <a:p>
            <a:r>
              <a:rPr lang="en-US" dirty="0"/>
              <a:t>Cambridge residents in IHP units generally like living in their neighborhoods and complexes.</a:t>
            </a:r>
          </a:p>
          <a:p>
            <a:r>
              <a:rPr lang="en-US" dirty="0"/>
              <a:t>Renters of affordable IHP units, on average, had a significantly lower sense of community than owners of affordable IHP units and those in all-affordable developments.</a:t>
            </a:r>
          </a:p>
          <a:p>
            <a:r>
              <a:rPr lang="en-US" dirty="0"/>
              <a:t>Renters and owners of affordable IHP units both feel a sense of belonging, but owners have stronger connections to the community than renters do.</a:t>
            </a:r>
          </a:p>
          <a:p>
            <a:r>
              <a:rPr lang="en-US" dirty="0"/>
              <a:t>IHP participants had generally positive experiences with the IHP program and staff. One-third of renters in affordable IHP units found the process of applying to Cambridge IHP somewhat or very confusing and stressful.</a:t>
            </a:r>
          </a:p>
        </p:txBody>
      </p:sp>
    </p:spTree>
    <p:extLst>
      <p:ext uri="{BB962C8B-B14F-4D97-AF65-F5344CB8AC3E}">
        <p14:creationId xmlns:p14="http://schemas.microsoft.com/office/powerpoint/2010/main" val="798547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23B4A-C692-4080-9C18-B1B9273673DE}"/>
              </a:ext>
            </a:extLst>
          </p:cNvPr>
          <p:cNvSpPr>
            <a:spLocks noGrp="1"/>
          </p:cNvSpPr>
          <p:nvPr>
            <p:ph type="title"/>
          </p:nvPr>
        </p:nvSpPr>
        <p:spPr/>
        <p:txBody>
          <a:bodyPr>
            <a:normAutofit fontScale="90000"/>
          </a:bodyPr>
          <a:lstStyle/>
          <a:p>
            <a:r>
              <a:rPr lang="en-US" b="1" dirty="0"/>
              <a:t>EXPERIENCES AND PERCEPTIONS OF BIAS AMONG RESIDENTS LIVING IN AFFORDABLE IHP UNITS</a:t>
            </a:r>
          </a:p>
        </p:txBody>
      </p:sp>
      <p:sp>
        <p:nvSpPr>
          <p:cNvPr id="3" name="Content Placeholder 2">
            <a:extLst>
              <a:ext uri="{FF2B5EF4-FFF2-40B4-BE49-F238E27FC236}">
                <a16:creationId xmlns:a16="http://schemas.microsoft.com/office/drawing/2014/main" id="{B889E632-92AE-49E5-878A-2ABEC22A9520}"/>
              </a:ext>
            </a:extLst>
          </p:cNvPr>
          <p:cNvSpPr>
            <a:spLocks noGrp="1"/>
          </p:cNvSpPr>
          <p:nvPr>
            <p:ph idx="1"/>
          </p:nvPr>
        </p:nvSpPr>
        <p:spPr>
          <a:xfrm>
            <a:off x="838200" y="1825625"/>
            <a:ext cx="10515600" cy="4750666"/>
          </a:xfrm>
        </p:spPr>
        <p:txBody>
          <a:bodyPr>
            <a:normAutofit fontScale="85000" lnSpcReduction="20000"/>
          </a:bodyPr>
          <a:lstStyle/>
          <a:p>
            <a:r>
              <a:rPr lang="en-US" dirty="0"/>
              <a:t>40% of all renters and 41% of all owners of affordable IHP units reported encountering bias or discrimination at least several times in the past year (about 10% in each group experienced bias “less than once a year”).</a:t>
            </a:r>
          </a:p>
          <a:p>
            <a:pPr marL="0" indent="0">
              <a:buNone/>
            </a:pPr>
            <a:r>
              <a:rPr lang="en-US" dirty="0"/>
              <a:t>For residents of affordable IHP units, the likelihood of experiencing bias differed by race, gender, income level, and whether the household includes children</a:t>
            </a:r>
          </a:p>
          <a:p>
            <a:r>
              <a:rPr lang="en-US" dirty="0"/>
              <a:t>Race was seen as the primary cause of bias. </a:t>
            </a:r>
          </a:p>
          <a:p>
            <a:r>
              <a:rPr lang="en-US" dirty="0"/>
              <a:t>Being an IHP participant and/or having a low income level were seen as triggers for bias.</a:t>
            </a:r>
          </a:p>
          <a:p>
            <a:r>
              <a:rPr lang="en-US" dirty="0"/>
              <a:t>Having a household with children increased the perception of experiencing bias.</a:t>
            </a:r>
          </a:p>
          <a:p>
            <a:r>
              <a:rPr lang="en-US" dirty="0"/>
              <a:t>Being female increased the likelihood of renters in affordable units experiencing bias.</a:t>
            </a:r>
          </a:p>
          <a:p>
            <a:r>
              <a:rPr lang="en-US" dirty="0"/>
              <a:t>Perceptions of bias on the basis of disability or language differed by race.</a:t>
            </a:r>
          </a:p>
          <a:p>
            <a:pPr lvl="1"/>
            <a:r>
              <a:rPr lang="en-US" dirty="0"/>
              <a:t>White renters of affordable IHP units were more likely to attribute bias to </a:t>
            </a:r>
            <a:r>
              <a:rPr lang="en-US"/>
              <a:t>their disability, </a:t>
            </a:r>
            <a:r>
              <a:rPr lang="en-US" dirty="0"/>
              <a:t>while Asian in affordable IHP units were more likely to attribute bias to the fact that English is not their </a:t>
            </a:r>
            <a:r>
              <a:rPr lang="en-US"/>
              <a:t>primary language.</a:t>
            </a:r>
            <a:endParaRPr lang="en-US" dirty="0"/>
          </a:p>
        </p:txBody>
      </p:sp>
    </p:spTree>
    <p:extLst>
      <p:ext uri="{BB962C8B-B14F-4D97-AF65-F5344CB8AC3E}">
        <p14:creationId xmlns:p14="http://schemas.microsoft.com/office/powerpoint/2010/main" val="645502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B76E-84BD-4216-9B1D-6E22030152F2}"/>
              </a:ext>
            </a:extLst>
          </p:cNvPr>
          <p:cNvSpPr>
            <a:spLocks noGrp="1"/>
          </p:cNvSpPr>
          <p:nvPr>
            <p:ph type="title"/>
          </p:nvPr>
        </p:nvSpPr>
        <p:spPr/>
        <p:txBody>
          <a:bodyPr/>
          <a:lstStyle/>
          <a:p>
            <a:r>
              <a:rPr lang="en-US" b="1" dirty="0"/>
              <a:t>EXPERIENCES AND PERCEPTIONS OF BIAS AMONG COMPARISON GROUPS</a:t>
            </a:r>
          </a:p>
        </p:txBody>
      </p:sp>
      <p:sp>
        <p:nvSpPr>
          <p:cNvPr id="3" name="Content Placeholder 2">
            <a:extLst>
              <a:ext uri="{FF2B5EF4-FFF2-40B4-BE49-F238E27FC236}">
                <a16:creationId xmlns:a16="http://schemas.microsoft.com/office/drawing/2014/main" id="{CF77014A-55B6-47C9-A3BA-CCAA9EFFD304}"/>
              </a:ext>
            </a:extLst>
          </p:cNvPr>
          <p:cNvSpPr>
            <a:spLocks noGrp="1"/>
          </p:cNvSpPr>
          <p:nvPr>
            <p:ph idx="1"/>
          </p:nvPr>
        </p:nvSpPr>
        <p:spPr/>
        <p:txBody>
          <a:bodyPr>
            <a:normAutofit fontScale="92500" lnSpcReduction="20000"/>
          </a:bodyPr>
          <a:lstStyle/>
          <a:p>
            <a:r>
              <a:rPr lang="en-US" dirty="0"/>
              <a:t>Residents in affordable IHP units and residents in all affordable developments in Cambridge experienced more bias than residents of market-rate units.</a:t>
            </a:r>
          </a:p>
          <a:p>
            <a:r>
              <a:rPr lang="en-US" dirty="0"/>
              <a:t>Race, Hispanic or Latino identity, gender, having children, low-income, and health status were significant predictors of bias for some categories of residents.</a:t>
            </a:r>
          </a:p>
          <a:p>
            <a:pPr lvl="1">
              <a:buFont typeface="Wingdings" panose="05000000000000000000" pitchFamily="2" charset="2"/>
              <a:buChar char="§"/>
            </a:pPr>
            <a:r>
              <a:rPr lang="en-US" dirty="0"/>
              <a:t>Black residents were more likely than Asian or Whites to experience bias if they were owners of affordable IHP units or renters of market-rate units. </a:t>
            </a:r>
          </a:p>
          <a:p>
            <a:pPr lvl="1">
              <a:buFont typeface="Wingdings" panose="05000000000000000000" pitchFamily="2" charset="2"/>
              <a:buChar char="§"/>
            </a:pPr>
            <a:r>
              <a:rPr lang="en-US" dirty="0"/>
              <a:t>Hispanic renters experienced more bias than non-Hispanic renters in all-affordable developments. </a:t>
            </a:r>
          </a:p>
          <a:p>
            <a:pPr lvl="1">
              <a:buFont typeface="Wingdings" panose="05000000000000000000" pitchFamily="2" charset="2"/>
              <a:buChar char="§"/>
            </a:pPr>
            <a:r>
              <a:rPr lang="en-US" dirty="0"/>
              <a:t>Female residents were more likely than males to experience bias if they were renters or owners of affordable IHP units or renters of market-rate units. </a:t>
            </a:r>
          </a:p>
          <a:p>
            <a:pPr lvl="1">
              <a:buFont typeface="Wingdings" panose="05000000000000000000" pitchFamily="2" charset="2"/>
              <a:buChar char="§"/>
            </a:pPr>
            <a:r>
              <a:rPr lang="en-US" dirty="0"/>
              <a:t>Respondents in fair or poor health were more likely to experience bias if they were renters or owners of affordable IHP units or owners of market-rate units.</a:t>
            </a:r>
          </a:p>
        </p:txBody>
      </p:sp>
    </p:spTree>
    <p:extLst>
      <p:ext uri="{BB962C8B-B14F-4D97-AF65-F5344CB8AC3E}">
        <p14:creationId xmlns:p14="http://schemas.microsoft.com/office/powerpoint/2010/main" val="2848150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761D9-2FDB-496C-9AB3-1AF015C01E20}"/>
              </a:ext>
            </a:extLst>
          </p:cNvPr>
          <p:cNvSpPr>
            <a:spLocks noGrp="1"/>
          </p:cNvSpPr>
          <p:nvPr>
            <p:ph type="title"/>
          </p:nvPr>
        </p:nvSpPr>
        <p:spPr/>
        <p:txBody>
          <a:bodyPr/>
          <a:lstStyle/>
          <a:p>
            <a:r>
              <a:rPr lang="en-US" b="1" dirty="0"/>
              <a:t>IMPLICATIONS AND RECOMMENDATIONS</a:t>
            </a:r>
          </a:p>
        </p:txBody>
      </p:sp>
      <p:sp>
        <p:nvSpPr>
          <p:cNvPr id="3" name="Content Placeholder 2">
            <a:extLst>
              <a:ext uri="{FF2B5EF4-FFF2-40B4-BE49-F238E27FC236}">
                <a16:creationId xmlns:a16="http://schemas.microsoft.com/office/drawing/2014/main" id="{5EF7C1DD-C0CE-47E1-A12C-D7991E015E61}"/>
              </a:ext>
            </a:extLst>
          </p:cNvPr>
          <p:cNvSpPr>
            <a:spLocks noGrp="1"/>
          </p:cNvSpPr>
          <p:nvPr>
            <p:ph idx="1"/>
          </p:nvPr>
        </p:nvSpPr>
        <p:spPr/>
        <p:txBody>
          <a:bodyPr/>
          <a:lstStyle/>
          <a:p>
            <a:r>
              <a:rPr lang="en-US" dirty="0"/>
              <a:t>STRENGTHEN RELATIONSHIPS</a:t>
            </a:r>
          </a:p>
          <a:p>
            <a:pPr lvl="1">
              <a:buFont typeface="Wingdings" panose="05000000000000000000" pitchFamily="2" charset="2"/>
              <a:buChar char="§"/>
            </a:pPr>
            <a:r>
              <a:rPr lang="en-US" dirty="0"/>
              <a:t>(1) between CDD and residents, property owners, management companies, and local service providers;</a:t>
            </a:r>
          </a:p>
          <a:p>
            <a:pPr lvl="1">
              <a:buFont typeface="Wingdings" panose="05000000000000000000" pitchFamily="2" charset="2"/>
              <a:buChar char="§"/>
            </a:pPr>
            <a:r>
              <a:rPr lang="en-US" dirty="0"/>
              <a:t>(2) between residents in affordable and market-rate units; and </a:t>
            </a:r>
          </a:p>
          <a:p>
            <a:pPr lvl="1">
              <a:buFont typeface="Wingdings" panose="05000000000000000000" pitchFamily="2" charset="2"/>
              <a:buChar char="§"/>
            </a:pPr>
            <a:r>
              <a:rPr lang="en-US" dirty="0"/>
              <a:t>(3) between residents in affordable IHP units across IHP buildings and housing complexes</a:t>
            </a:r>
          </a:p>
        </p:txBody>
      </p:sp>
    </p:spTree>
    <p:extLst>
      <p:ext uri="{BB962C8B-B14F-4D97-AF65-F5344CB8AC3E}">
        <p14:creationId xmlns:p14="http://schemas.microsoft.com/office/powerpoint/2010/main" val="159637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22FE4-448D-4AF8-8235-F210A6B6FC1E}"/>
              </a:ext>
            </a:extLst>
          </p:cNvPr>
          <p:cNvSpPr>
            <a:spLocks noGrp="1"/>
          </p:cNvSpPr>
          <p:nvPr>
            <p:ph type="title"/>
          </p:nvPr>
        </p:nvSpPr>
        <p:spPr/>
        <p:txBody>
          <a:bodyPr/>
          <a:lstStyle/>
          <a:p>
            <a:r>
              <a:rPr lang="en-US" b="1" dirty="0"/>
              <a:t>EXPAND COMMUNICATION</a:t>
            </a:r>
            <a:br>
              <a:rPr lang="en-US" dirty="0"/>
            </a:br>
            <a:endParaRPr lang="en-US" dirty="0"/>
          </a:p>
        </p:txBody>
      </p:sp>
      <p:sp>
        <p:nvSpPr>
          <p:cNvPr id="3" name="Content Placeholder 2">
            <a:extLst>
              <a:ext uri="{FF2B5EF4-FFF2-40B4-BE49-F238E27FC236}">
                <a16:creationId xmlns:a16="http://schemas.microsoft.com/office/drawing/2014/main" id="{0B2276A0-F526-4D7D-BD66-C7F0513A49B7}"/>
              </a:ext>
            </a:extLst>
          </p:cNvPr>
          <p:cNvSpPr>
            <a:spLocks noGrp="1"/>
          </p:cNvSpPr>
          <p:nvPr>
            <p:ph idx="1"/>
          </p:nvPr>
        </p:nvSpPr>
        <p:spPr/>
        <p:txBody>
          <a:bodyPr>
            <a:normAutofit/>
          </a:bodyPr>
          <a:lstStyle/>
          <a:p>
            <a:pPr marL="0" indent="0">
              <a:buNone/>
            </a:pPr>
            <a:r>
              <a:rPr lang="en-US" dirty="0"/>
              <a:t>1. Increase communication and engagement with IHP participants </a:t>
            </a:r>
          </a:p>
          <a:p>
            <a:pPr marL="914400" lvl="1" indent="-457200">
              <a:buFont typeface="+mj-lt"/>
              <a:buAutoNum type="alphaLcParenR"/>
            </a:pPr>
            <a:r>
              <a:rPr lang="en-US" dirty="0"/>
              <a:t>Develop mechanisms for residents to report problems and concerns, report bias incidents, provide feedback, and make suggestions regarding their housing and buildings. </a:t>
            </a:r>
          </a:p>
          <a:p>
            <a:pPr marL="914400" lvl="1" indent="-457200">
              <a:buFont typeface="+mj-lt"/>
              <a:buAutoNum type="alphaLcParenR"/>
            </a:pPr>
            <a:r>
              <a:rPr lang="en-US" dirty="0"/>
              <a:t>Create a schedule and methods for regular communication with residents.</a:t>
            </a:r>
          </a:p>
          <a:p>
            <a:pPr marL="914400" lvl="1" indent="-457200">
              <a:buFont typeface="+mj-lt"/>
              <a:buAutoNum type="alphaLcParenR"/>
            </a:pPr>
            <a:r>
              <a:rPr lang="en-US" dirty="0"/>
              <a:t>Provide residents with information and connections to community services, resources, and events. </a:t>
            </a:r>
          </a:p>
          <a:p>
            <a:pPr marL="914400" lvl="1" indent="-457200">
              <a:buFont typeface="+mj-lt"/>
              <a:buAutoNum type="alphaLcParenR"/>
            </a:pPr>
            <a:r>
              <a:rPr lang="en-US" dirty="0"/>
              <a:t>Conduct routine social climate surveys of IHP households. Other mixed-income communities, for example, use annual online surveys as a cost-effective way to stay informed of residents’ experiences in the community. </a:t>
            </a:r>
          </a:p>
        </p:txBody>
      </p:sp>
    </p:spTree>
    <p:extLst>
      <p:ext uri="{BB962C8B-B14F-4D97-AF65-F5344CB8AC3E}">
        <p14:creationId xmlns:p14="http://schemas.microsoft.com/office/powerpoint/2010/main" val="4178850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BA8A9-E9C7-4579-8619-BE7A7141ACF9}"/>
              </a:ext>
            </a:extLst>
          </p:cNvPr>
          <p:cNvSpPr>
            <a:spLocks noGrp="1"/>
          </p:cNvSpPr>
          <p:nvPr>
            <p:ph type="title"/>
          </p:nvPr>
        </p:nvSpPr>
        <p:spPr/>
        <p:txBody>
          <a:bodyPr/>
          <a:lstStyle/>
          <a:p>
            <a:r>
              <a:rPr lang="en-US" b="1" dirty="0"/>
              <a:t>EXPAND COMMUNICATION</a:t>
            </a:r>
            <a:endParaRPr lang="en-US" dirty="0"/>
          </a:p>
        </p:txBody>
      </p:sp>
      <p:sp>
        <p:nvSpPr>
          <p:cNvPr id="3" name="Content Placeholder 2">
            <a:extLst>
              <a:ext uri="{FF2B5EF4-FFF2-40B4-BE49-F238E27FC236}">
                <a16:creationId xmlns:a16="http://schemas.microsoft.com/office/drawing/2014/main" id="{4CC11608-FC56-4069-BB3D-E7B105EA6A5F}"/>
              </a:ext>
            </a:extLst>
          </p:cNvPr>
          <p:cNvSpPr>
            <a:spLocks noGrp="1"/>
          </p:cNvSpPr>
          <p:nvPr>
            <p:ph idx="1"/>
          </p:nvPr>
        </p:nvSpPr>
        <p:spPr/>
        <p:txBody>
          <a:bodyPr>
            <a:normAutofit fontScale="92500"/>
          </a:bodyPr>
          <a:lstStyle/>
          <a:p>
            <a:pPr marL="0" indent="0">
              <a:buNone/>
            </a:pPr>
            <a:r>
              <a:rPr lang="en-US" dirty="0"/>
              <a:t>2. Create transparency and accessibility around IHP practices and policies </a:t>
            </a:r>
          </a:p>
          <a:p>
            <a:pPr marL="514350" indent="-514350">
              <a:buFont typeface="+mj-lt"/>
              <a:buAutoNum type="alphaLcParenR"/>
            </a:pPr>
            <a:r>
              <a:rPr lang="en-US" dirty="0"/>
              <a:t>Communicate with residents about program practices more frequently, and increase opportunities for residents to provide input on IHP practices. </a:t>
            </a:r>
          </a:p>
          <a:p>
            <a:pPr marL="514350" indent="-514350">
              <a:buFont typeface="+mj-lt"/>
              <a:buAutoNum type="alphaLcParenR"/>
            </a:pPr>
            <a:r>
              <a:rPr lang="en-US" dirty="0"/>
              <a:t>Clarify the practices around changes in a tenant’s income over time as it relates to IHP participants’ eligibility to remain in their units when income increases. </a:t>
            </a:r>
          </a:p>
          <a:p>
            <a:pPr marL="514350" indent="-514350">
              <a:buFont typeface="+mj-lt"/>
              <a:buAutoNum type="alphaLcParenR"/>
            </a:pPr>
            <a:r>
              <a:rPr lang="en-US" dirty="0"/>
              <a:t>Communicate with residents about the process that property managers use to upgrade units, and what to do when there are health and safety concerns in a unit or building (e.g. Inspectional Services Department).</a:t>
            </a:r>
          </a:p>
        </p:txBody>
      </p:sp>
    </p:spTree>
    <p:extLst>
      <p:ext uri="{BB962C8B-B14F-4D97-AF65-F5344CB8AC3E}">
        <p14:creationId xmlns:p14="http://schemas.microsoft.com/office/powerpoint/2010/main" val="3057844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8D437-A6B2-4AD8-8F2B-08D9809DC6E3}"/>
              </a:ext>
            </a:extLst>
          </p:cNvPr>
          <p:cNvSpPr>
            <a:spLocks noGrp="1"/>
          </p:cNvSpPr>
          <p:nvPr>
            <p:ph type="title"/>
          </p:nvPr>
        </p:nvSpPr>
        <p:spPr/>
        <p:txBody>
          <a:bodyPr/>
          <a:lstStyle/>
          <a:p>
            <a:r>
              <a:rPr lang="en-US" b="1" dirty="0"/>
              <a:t>EXPAND COMMUNICATION</a:t>
            </a:r>
            <a:endParaRPr lang="en-US" dirty="0"/>
          </a:p>
        </p:txBody>
      </p:sp>
      <p:sp>
        <p:nvSpPr>
          <p:cNvPr id="3" name="Content Placeholder 2">
            <a:extLst>
              <a:ext uri="{FF2B5EF4-FFF2-40B4-BE49-F238E27FC236}">
                <a16:creationId xmlns:a16="http://schemas.microsoft.com/office/drawing/2014/main" id="{1E399A7E-6C6A-4522-BC40-F35D00BB5999}"/>
              </a:ext>
            </a:extLst>
          </p:cNvPr>
          <p:cNvSpPr>
            <a:spLocks noGrp="1"/>
          </p:cNvSpPr>
          <p:nvPr>
            <p:ph idx="1"/>
          </p:nvPr>
        </p:nvSpPr>
        <p:spPr/>
        <p:txBody>
          <a:bodyPr/>
          <a:lstStyle/>
          <a:p>
            <a:pPr marL="0" indent="0">
              <a:buNone/>
            </a:pPr>
            <a:r>
              <a:rPr lang="en-US" dirty="0"/>
              <a:t>3.    Increase awareness among property owners, property management staff, and residents of affordable and market-rate units about the goals and collective benefits of the IHP.</a:t>
            </a:r>
          </a:p>
          <a:p>
            <a:pPr marL="0" indent="0">
              <a:buNone/>
            </a:pPr>
            <a:r>
              <a:rPr lang="en-US" dirty="0"/>
              <a:t>4.    Share and discuss the study findings with residents of IHP buildings, property owners, property management and other site staff, as well as community organizations and service providers, and residents of the larger Cambridge community.</a:t>
            </a:r>
          </a:p>
        </p:txBody>
      </p:sp>
    </p:spTree>
    <p:extLst>
      <p:ext uri="{BB962C8B-B14F-4D97-AF65-F5344CB8AC3E}">
        <p14:creationId xmlns:p14="http://schemas.microsoft.com/office/powerpoint/2010/main" val="2341171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9189</TotalTime>
  <Words>1129</Words>
  <Application>Microsoft Macintosh PowerPoint</Application>
  <PresentationFormat>Widescreen</PresentationFormat>
  <Paragraphs>61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PowerPoint Presentation</vt:lpstr>
      <vt:lpstr>STUDY</vt:lpstr>
      <vt:lpstr>COMMUNITY BELONGING, CONNECTEDNESS, AND COMMUNICATION</vt:lpstr>
      <vt:lpstr>EXPERIENCES AND PERCEPTIONS OF BIAS AMONG RESIDENTS LIVING IN AFFORDABLE IHP UNITS</vt:lpstr>
      <vt:lpstr>EXPERIENCES AND PERCEPTIONS OF BIAS AMONG COMPARISON GROUPS</vt:lpstr>
      <vt:lpstr>IMPLICATIONS AND RECOMMENDATIONS</vt:lpstr>
      <vt:lpstr>EXPAND COMMUNICATION </vt:lpstr>
      <vt:lpstr>EXPAND COMMUNICATION</vt:lpstr>
      <vt:lpstr>EXPAND COMMUNICATION</vt:lpstr>
      <vt:lpstr>PRIORITIZE RACIAL EQUITY AND INCLUSION</vt:lpstr>
      <vt:lpstr>RECOMMENDATIONS</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Tatjana Meschede</dc:creator>
  <cp:lastModifiedBy>Esther Schlorholtz</cp:lastModifiedBy>
  <cp:revision>15</cp:revision>
  <dcterms:created xsi:type="dcterms:W3CDTF">2023-06-29T19:54:52Z</dcterms:created>
  <dcterms:modified xsi:type="dcterms:W3CDTF">2023-08-02T11:05:49Z</dcterms:modified>
</cp:coreProperties>
</file>