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aleway"/>
      <p:regular r:id="rId23"/>
      <p:bold r:id="rId24"/>
      <p:italic r:id="rId25"/>
      <p:boldItalic r:id="rId26"/>
    </p:embeddedFont>
    <p:embeddedFont>
      <p:font typeface="Playfair Display"/>
      <p:regular r:id="rId27"/>
      <p:bold r:id="rId28"/>
      <p:italic r:id="rId29"/>
      <p:boldItalic r:id="rId30"/>
    </p:embeddedFont>
    <p:embeddedFont>
      <p:font typeface="Lato"/>
      <p:regular r:id="rId31"/>
      <p:bold r:id="rId32"/>
      <p:italic r:id="rId33"/>
      <p:boldItalic r:id="rId34"/>
    </p:embeddedFont>
    <p:embeddedFont>
      <p:font typeface="Montserra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E03ED4-2564-4387-9FFF-75542AD17722}">
  <a:tblStyle styleId="{3AE03ED4-2564-4387-9FFF-75542AD1772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layfairDisplay-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PlayfairDisplay-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35" Type="http://schemas.openxmlformats.org/officeDocument/2006/relationships/font" Target="fonts/Montserrat-regular.fntdata"/><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37" Type="http://schemas.openxmlformats.org/officeDocument/2006/relationships/font" Target="fonts/Montserrat-italic.fntdata"/><Relationship Id="rId14" Type="http://schemas.openxmlformats.org/officeDocument/2006/relationships/slide" Target="slides/slide8.xml"/><Relationship Id="rId36" Type="http://schemas.openxmlformats.org/officeDocument/2006/relationships/font" Target="fonts/Montserrat-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Montserra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c5e51e1c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3c5e51e1c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3d5d88371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3d5d88371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3c691438bf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3c691438bf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3c5e51e1c7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3c5e51e1c7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3c5e51e1c7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3c5e51e1c7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3d5d883713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3d5d883713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3c691438bf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3c691438bf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2ecd8e605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2ecd8e605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3b649c83e_0_4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3b649c83e_0_4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3c691438b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3c691438b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c691438bf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3c691438bf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3cc7a307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3cc7a307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3d5d88371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3d5d88371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d5d88371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d5d88371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d5d88371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d5d88371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l Slide">
  <p:cSld name="General Slide">
    <p:spTree>
      <p:nvGrpSpPr>
        <p:cNvPr id="82" name="Shape 82"/>
        <p:cNvGrpSpPr/>
        <p:nvPr/>
      </p:nvGrpSpPr>
      <p:grpSpPr>
        <a:xfrm>
          <a:off x="0" y="0"/>
          <a:ext cx="0" cy="0"/>
          <a:chOff x="0" y="0"/>
          <a:chExt cx="0" cy="0"/>
        </a:xfrm>
      </p:grpSpPr>
      <p:sp>
        <p:nvSpPr>
          <p:cNvPr id="83" name="Google Shape;83;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6">
    <p:spTree>
      <p:nvGrpSpPr>
        <p:cNvPr id="84" name="Shape 84"/>
        <p:cNvGrpSpPr/>
        <p:nvPr/>
      </p:nvGrpSpPr>
      <p:grpSpPr>
        <a:xfrm>
          <a:off x="0" y="0"/>
          <a:ext cx="0" cy="0"/>
          <a:chOff x="0" y="0"/>
          <a:chExt cx="0" cy="0"/>
        </a:xfrm>
      </p:grpSpPr>
      <p:sp>
        <p:nvSpPr>
          <p:cNvPr id="85" name="Google Shape;85;p14"/>
          <p:cNvSpPr txBox="1"/>
          <p:nvPr>
            <p:ph type="title"/>
          </p:nvPr>
        </p:nvSpPr>
        <p:spPr>
          <a:xfrm>
            <a:off x="667500" y="868680"/>
            <a:ext cx="7809000" cy="6402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100"/>
              <a:buFont typeface="Montserrat"/>
              <a:buNone/>
              <a:defRPr b="1" sz="2500">
                <a:latin typeface="Playfair Display"/>
                <a:ea typeface="Playfair Display"/>
                <a:cs typeface="Playfair Display"/>
                <a:sym typeface="Playfair Display"/>
              </a:defRPr>
            </a:lvl1pPr>
            <a:lvl2pPr lvl="1" rtl="0" algn="ctr">
              <a:spcBef>
                <a:spcPts val="0"/>
              </a:spcBef>
              <a:spcAft>
                <a:spcPts val="0"/>
              </a:spcAft>
              <a:buSzPts val="2100"/>
              <a:buFont typeface="Montserrat"/>
              <a:buNone/>
              <a:defRPr b="1" sz="2100">
                <a:latin typeface="Montserrat"/>
                <a:ea typeface="Montserrat"/>
                <a:cs typeface="Montserrat"/>
                <a:sym typeface="Montserrat"/>
              </a:defRPr>
            </a:lvl2pPr>
            <a:lvl3pPr lvl="2" rtl="0" algn="ctr">
              <a:spcBef>
                <a:spcPts val="0"/>
              </a:spcBef>
              <a:spcAft>
                <a:spcPts val="0"/>
              </a:spcAft>
              <a:buSzPts val="2100"/>
              <a:buFont typeface="Montserrat"/>
              <a:buNone/>
              <a:defRPr b="1" sz="2100">
                <a:latin typeface="Montserrat"/>
                <a:ea typeface="Montserrat"/>
                <a:cs typeface="Montserrat"/>
                <a:sym typeface="Montserrat"/>
              </a:defRPr>
            </a:lvl3pPr>
            <a:lvl4pPr lvl="3" rtl="0" algn="ctr">
              <a:spcBef>
                <a:spcPts val="0"/>
              </a:spcBef>
              <a:spcAft>
                <a:spcPts val="0"/>
              </a:spcAft>
              <a:buSzPts val="2100"/>
              <a:buFont typeface="Montserrat"/>
              <a:buNone/>
              <a:defRPr b="1" sz="2100">
                <a:latin typeface="Montserrat"/>
                <a:ea typeface="Montserrat"/>
                <a:cs typeface="Montserrat"/>
                <a:sym typeface="Montserrat"/>
              </a:defRPr>
            </a:lvl4pPr>
            <a:lvl5pPr lvl="4" rtl="0" algn="ctr">
              <a:spcBef>
                <a:spcPts val="0"/>
              </a:spcBef>
              <a:spcAft>
                <a:spcPts val="0"/>
              </a:spcAft>
              <a:buSzPts val="2100"/>
              <a:buFont typeface="Montserrat"/>
              <a:buNone/>
              <a:defRPr b="1" sz="2100">
                <a:latin typeface="Montserrat"/>
                <a:ea typeface="Montserrat"/>
                <a:cs typeface="Montserrat"/>
                <a:sym typeface="Montserrat"/>
              </a:defRPr>
            </a:lvl5pPr>
            <a:lvl6pPr lvl="5" rtl="0" algn="ctr">
              <a:spcBef>
                <a:spcPts val="0"/>
              </a:spcBef>
              <a:spcAft>
                <a:spcPts val="0"/>
              </a:spcAft>
              <a:buSzPts val="2100"/>
              <a:buFont typeface="Montserrat"/>
              <a:buNone/>
              <a:defRPr b="1" sz="2100">
                <a:latin typeface="Montserrat"/>
                <a:ea typeface="Montserrat"/>
                <a:cs typeface="Montserrat"/>
                <a:sym typeface="Montserrat"/>
              </a:defRPr>
            </a:lvl6pPr>
            <a:lvl7pPr lvl="6" rtl="0" algn="ctr">
              <a:spcBef>
                <a:spcPts val="0"/>
              </a:spcBef>
              <a:spcAft>
                <a:spcPts val="0"/>
              </a:spcAft>
              <a:buSzPts val="2100"/>
              <a:buFont typeface="Montserrat"/>
              <a:buNone/>
              <a:defRPr b="1" sz="2100">
                <a:latin typeface="Montserrat"/>
                <a:ea typeface="Montserrat"/>
                <a:cs typeface="Montserrat"/>
                <a:sym typeface="Montserrat"/>
              </a:defRPr>
            </a:lvl7pPr>
            <a:lvl8pPr lvl="7" rtl="0" algn="ctr">
              <a:spcBef>
                <a:spcPts val="0"/>
              </a:spcBef>
              <a:spcAft>
                <a:spcPts val="0"/>
              </a:spcAft>
              <a:buSzPts val="2100"/>
              <a:buFont typeface="Montserrat"/>
              <a:buNone/>
              <a:defRPr b="1" sz="2100">
                <a:latin typeface="Montserrat"/>
                <a:ea typeface="Montserrat"/>
                <a:cs typeface="Montserrat"/>
                <a:sym typeface="Montserrat"/>
              </a:defRPr>
            </a:lvl8pPr>
            <a:lvl9pPr lvl="8" rtl="0" algn="ctr">
              <a:spcBef>
                <a:spcPts val="0"/>
              </a:spcBef>
              <a:spcAft>
                <a:spcPts val="0"/>
              </a:spcAft>
              <a:buSzPts val="2100"/>
              <a:buFont typeface="Montserrat"/>
              <a:buNone/>
              <a:defRPr b="1" sz="2100">
                <a:latin typeface="Montserrat"/>
                <a:ea typeface="Montserrat"/>
                <a:cs typeface="Montserrat"/>
                <a:sym typeface="Montserrat"/>
              </a:defRPr>
            </a:lvl9pPr>
          </a:lstStyle>
          <a:p/>
        </p:txBody>
      </p:sp>
      <p:sp>
        <p:nvSpPr>
          <p:cNvPr id="86" name="Google Shape;86;p14"/>
          <p:cNvSpPr/>
          <p:nvPr/>
        </p:nvSpPr>
        <p:spPr>
          <a:xfrm flipH="1" rot="10800000">
            <a:off x="-27750" y="4583400"/>
            <a:ext cx="9171600" cy="560100"/>
          </a:xfrm>
          <a:prstGeom prst="rect">
            <a:avLst/>
          </a:prstGeom>
          <a:solidFill>
            <a:srgbClr val="A6BF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flipH="1" rot="10800000">
            <a:off x="0" y="-25"/>
            <a:ext cx="9139800" cy="576900"/>
          </a:xfrm>
          <a:prstGeom prst="rect">
            <a:avLst/>
          </a:prstGeom>
          <a:solidFill>
            <a:srgbClr val="A6BF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CUSTOM_2">
    <p:spTree>
      <p:nvGrpSpPr>
        <p:cNvPr id="89" name="Shape 89"/>
        <p:cNvGrpSpPr/>
        <p:nvPr/>
      </p:nvGrpSpPr>
      <p:grpSpPr>
        <a:xfrm>
          <a:off x="0" y="0"/>
          <a:ext cx="0" cy="0"/>
          <a:chOff x="0" y="0"/>
          <a:chExt cx="0" cy="0"/>
        </a:xfrm>
      </p:grpSpPr>
      <p:sp>
        <p:nvSpPr>
          <p:cNvPr id="90" name="Google Shape;90;p15"/>
          <p:cNvSpPr txBox="1"/>
          <p:nvPr>
            <p:ph type="title"/>
          </p:nvPr>
        </p:nvSpPr>
        <p:spPr>
          <a:xfrm>
            <a:off x="667500" y="868680"/>
            <a:ext cx="7809000" cy="6402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100"/>
              <a:buFont typeface="Montserrat"/>
              <a:buNone/>
              <a:defRPr b="1" sz="2500">
                <a:latin typeface="Playfair Display"/>
                <a:ea typeface="Playfair Display"/>
                <a:cs typeface="Playfair Display"/>
                <a:sym typeface="Playfair Display"/>
              </a:defRPr>
            </a:lvl1pPr>
            <a:lvl2pPr lvl="1" rtl="0" algn="ctr">
              <a:spcBef>
                <a:spcPts val="0"/>
              </a:spcBef>
              <a:spcAft>
                <a:spcPts val="0"/>
              </a:spcAft>
              <a:buSzPts val="2100"/>
              <a:buFont typeface="Montserrat"/>
              <a:buNone/>
              <a:defRPr b="1" sz="2100">
                <a:latin typeface="Montserrat"/>
                <a:ea typeface="Montserrat"/>
                <a:cs typeface="Montserrat"/>
                <a:sym typeface="Montserrat"/>
              </a:defRPr>
            </a:lvl2pPr>
            <a:lvl3pPr lvl="2" rtl="0" algn="ctr">
              <a:spcBef>
                <a:spcPts val="0"/>
              </a:spcBef>
              <a:spcAft>
                <a:spcPts val="0"/>
              </a:spcAft>
              <a:buSzPts val="2100"/>
              <a:buFont typeface="Montserrat"/>
              <a:buNone/>
              <a:defRPr b="1" sz="2100">
                <a:latin typeface="Montserrat"/>
                <a:ea typeface="Montserrat"/>
                <a:cs typeface="Montserrat"/>
                <a:sym typeface="Montserrat"/>
              </a:defRPr>
            </a:lvl3pPr>
            <a:lvl4pPr lvl="3" rtl="0" algn="ctr">
              <a:spcBef>
                <a:spcPts val="0"/>
              </a:spcBef>
              <a:spcAft>
                <a:spcPts val="0"/>
              </a:spcAft>
              <a:buSzPts val="2100"/>
              <a:buFont typeface="Montserrat"/>
              <a:buNone/>
              <a:defRPr b="1" sz="2100">
                <a:latin typeface="Montserrat"/>
                <a:ea typeface="Montserrat"/>
                <a:cs typeface="Montserrat"/>
                <a:sym typeface="Montserrat"/>
              </a:defRPr>
            </a:lvl4pPr>
            <a:lvl5pPr lvl="4" rtl="0" algn="ctr">
              <a:spcBef>
                <a:spcPts val="0"/>
              </a:spcBef>
              <a:spcAft>
                <a:spcPts val="0"/>
              </a:spcAft>
              <a:buSzPts val="2100"/>
              <a:buFont typeface="Montserrat"/>
              <a:buNone/>
              <a:defRPr b="1" sz="2100">
                <a:latin typeface="Montserrat"/>
                <a:ea typeface="Montserrat"/>
                <a:cs typeface="Montserrat"/>
                <a:sym typeface="Montserrat"/>
              </a:defRPr>
            </a:lvl5pPr>
            <a:lvl6pPr lvl="5" rtl="0" algn="ctr">
              <a:spcBef>
                <a:spcPts val="0"/>
              </a:spcBef>
              <a:spcAft>
                <a:spcPts val="0"/>
              </a:spcAft>
              <a:buSzPts val="2100"/>
              <a:buFont typeface="Montserrat"/>
              <a:buNone/>
              <a:defRPr b="1" sz="2100">
                <a:latin typeface="Montserrat"/>
                <a:ea typeface="Montserrat"/>
                <a:cs typeface="Montserrat"/>
                <a:sym typeface="Montserrat"/>
              </a:defRPr>
            </a:lvl6pPr>
            <a:lvl7pPr lvl="6" rtl="0" algn="ctr">
              <a:spcBef>
                <a:spcPts val="0"/>
              </a:spcBef>
              <a:spcAft>
                <a:spcPts val="0"/>
              </a:spcAft>
              <a:buSzPts val="2100"/>
              <a:buFont typeface="Montserrat"/>
              <a:buNone/>
              <a:defRPr b="1" sz="2100">
                <a:latin typeface="Montserrat"/>
                <a:ea typeface="Montserrat"/>
                <a:cs typeface="Montserrat"/>
                <a:sym typeface="Montserrat"/>
              </a:defRPr>
            </a:lvl7pPr>
            <a:lvl8pPr lvl="7" rtl="0" algn="ctr">
              <a:spcBef>
                <a:spcPts val="0"/>
              </a:spcBef>
              <a:spcAft>
                <a:spcPts val="0"/>
              </a:spcAft>
              <a:buSzPts val="2100"/>
              <a:buFont typeface="Montserrat"/>
              <a:buNone/>
              <a:defRPr b="1" sz="2100">
                <a:latin typeface="Montserrat"/>
                <a:ea typeface="Montserrat"/>
                <a:cs typeface="Montserrat"/>
                <a:sym typeface="Montserrat"/>
              </a:defRPr>
            </a:lvl8pPr>
            <a:lvl9pPr lvl="8" rtl="0" algn="ctr">
              <a:spcBef>
                <a:spcPts val="0"/>
              </a:spcBef>
              <a:spcAft>
                <a:spcPts val="0"/>
              </a:spcAft>
              <a:buSzPts val="2100"/>
              <a:buFont typeface="Montserrat"/>
              <a:buNone/>
              <a:defRPr b="1" sz="2100">
                <a:latin typeface="Montserrat"/>
                <a:ea typeface="Montserrat"/>
                <a:cs typeface="Montserrat"/>
                <a:sym typeface="Montserrat"/>
              </a:defRPr>
            </a:lvl9pPr>
          </a:lstStyle>
          <a:p/>
        </p:txBody>
      </p:sp>
      <p:sp>
        <p:nvSpPr>
          <p:cNvPr id="91" name="Google Shape;91;p15"/>
          <p:cNvSpPr txBox="1"/>
          <p:nvPr>
            <p:ph idx="1" type="subTitle"/>
          </p:nvPr>
        </p:nvSpPr>
        <p:spPr>
          <a:xfrm>
            <a:off x="667500" y="1809189"/>
            <a:ext cx="2486100" cy="405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300"/>
              <a:buFont typeface="Montserrat"/>
              <a:buNone/>
              <a:defRPr>
                <a:solidFill>
                  <a:srgbClr val="F3F3F3"/>
                </a:solidFill>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5"/>
          <p:cNvSpPr txBox="1"/>
          <p:nvPr>
            <p:ph idx="2" type="subTitle"/>
          </p:nvPr>
        </p:nvSpPr>
        <p:spPr>
          <a:xfrm>
            <a:off x="667500" y="2214789"/>
            <a:ext cx="2486100" cy="5832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p:txBody>
      </p:sp>
      <p:sp>
        <p:nvSpPr>
          <p:cNvPr id="93" name="Google Shape;93;p15"/>
          <p:cNvSpPr txBox="1"/>
          <p:nvPr>
            <p:ph idx="3" type="subTitle"/>
          </p:nvPr>
        </p:nvSpPr>
        <p:spPr>
          <a:xfrm>
            <a:off x="3328950" y="1809189"/>
            <a:ext cx="2486100" cy="405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300"/>
              <a:buFont typeface="Montserrat"/>
              <a:buNone/>
              <a:defRPr>
                <a:solidFill>
                  <a:srgbClr val="F3F3F3"/>
                </a:solidFill>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 name="Google Shape;94;p15"/>
          <p:cNvSpPr txBox="1"/>
          <p:nvPr>
            <p:ph idx="4" type="subTitle"/>
          </p:nvPr>
        </p:nvSpPr>
        <p:spPr>
          <a:xfrm>
            <a:off x="3328950" y="2214789"/>
            <a:ext cx="2486100" cy="5832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p:txBody>
      </p:sp>
      <p:sp>
        <p:nvSpPr>
          <p:cNvPr id="95" name="Google Shape;95;p15"/>
          <p:cNvSpPr txBox="1"/>
          <p:nvPr>
            <p:ph idx="5" type="subTitle"/>
          </p:nvPr>
        </p:nvSpPr>
        <p:spPr>
          <a:xfrm>
            <a:off x="5990400" y="1809189"/>
            <a:ext cx="2486100" cy="405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300"/>
              <a:buFont typeface="Montserrat"/>
              <a:buNone/>
              <a:defRPr>
                <a:solidFill>
                  <a:srgbClr val="F3F3F3"/>
                </a:solidFill>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 name="Google Shape;96;p15"/>
          <p:cNvSpPr txBox="1"/>
          <p:nvPr>
            <p:ph idx="6" type="subTitle"/>
          </p:nvPr>
        </p:nvSpPr>
        <p:spPr>
          <a:xfrm>
            <a:off x="5990400" y="2214789"/>
            <a:ext cx="2486100" cy="5832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p:txBody>
      </p:sp>
      <p:sp>
        <p:nvSpPr>
          <p:cNvPr id="97" name="Google Shape;97;p15"/>
          <p:cNvSpPr txBox="1"/>
          <p:nvPr>
            <p:ph idx="7" type="subTitle"/>
          </p:nvPr>
        </p:nvSpPr>
        <p:spPr>
          <a:xfrm>
            <a:off x="667500" y="3313050"/>
            <a:ext cx="2486100" cy="405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300"/>
              <a:buFont typeface="Montserrat"/>
              <a:buNone/>
              <a:defRPr>
                <a:solidFill>
                  <a:srgbClr val="F3F3F3"/>
                </a:solidFill>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8" name="Google Shape;98;p15"/>
          <p:cNvSpPr txBox="1"/>
          <p:nvPr>
            <p:ph idx="8" type="subTitle"/>
          </p:nvPr>
        </p:nvSpPr>
        <p:spPr>
          <a:xfrm>
            <a:off x="667500" y="3718650"/>
            <a:ext cx="2486100" cy="5832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p:txBody>
      </p:sp>
      <p:sp>
        <p:nvSpPr>
          <p:cNvPr id="99" name="Google Shape;99;p15"/>
          <p:cNvSpPr txBox="1"/>
          <p:nvPr>
            <p:ph idx="9" type="subTitle"/>
          </p:nvPr>
        </p:nvSpPr>
        <p:spPr>
          <a:xfrm>
            <a:off x="3328950" y="3313050"/>
            <a:ext cx="2486100" cy="405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300"/>
              <a:buFont typeface="Montserrat"/>
              <a:buNone/>
              <a:defRPr>
                <a:solidFill>
                  <a:srgbClr val="F3F3F3"/>
                </a:solidFill>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0" name="Google Shape;100;p15"/>
          <p:cNvSpPr txBox="1"/>
          <p:nvPr>
            <p:ph idx="13" type="subTitle"/>
          </p:nvPr>
        </p:nvSpPr>
        <p:spPr>
          <a:xfrm>
            <a:off x="3328950" y="3718650"/>
            <a:ext cx="2486100" cy="5832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p:txBody>
      </p:sp>
      <p:sp>
        <p:nvSpPr>
          <p:cNvPr id="101" name="Google Shape;101;p15"/>
          <p:cNvSpPr txBox="1"/>
          <p:nvPr>
            <p:ph idx="14" type="subTitle"/>
          </p:nvPr>
        </p:nvSpPr>
        <p:spPr>
          <a:xfrm>
            <a:off x="5990400" y="3313050"/>
            <a:ext cx="2486100" cy="405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300"/>
              <a:buFont typeface="Montserrat"/>
              <a:buNone/>
              <a:defRPr>
                <a:solidFill>
                  <a:srgbClr val="F3F3F3"/>
                </a:solidFill>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 name="Google Shape;102;p15"/>
          <p:cNvSpPr txBox="1"/>
          <p:nvPr>
            <p:ph idx="15" type="subTitle"/>
          </p:nvPr>
        </p:nvSpPr>
        <p:spPr>
          <a:xfrm>
            <a:off x="5990400" y="3718650"/>
            <a:ext cx="2486100" cy="5832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p:txBody>
      </p:sp>
      <p:sp>
        <p:nvSpPr>
          <p:cNvPr id="103" name="Google Shape;103;p1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numbers">
  <p:cSld name="CUSTOM_20">
    <p:spTree>
      <p:nvGrpSpPr>
        <p:cNvPr id="104" name="Shape 104"/>
        <p:cNvGrpSpPr/>
        <p:nvPr/>
      </p:nvGrpSpPr>
      <p:grpSpPr>
        <a:xfrm>
          <a:off x="0" y="0"/>
          <a:ext cx="0" cy="0"/>
          <a:chOff x="0" y="0"/>
          <a:chExt cx="0" cy="0"/>
        </a:xfrm>
      </p:grpSpPr>
      <p:sp>
        <p:nvSpPr>
          <p:cNvPr id="105" name="Google Shape;105;p16"/>
          <p:cNvSpPr txBox="1"/>
          <p:nvPr>
            <p:ph idx="1" type="subTitle"/>
          </p:nvPr>
        </p:nvSpPr>
        <p:spPr>
          <a:xfrm>
            <a:off x="5872236" y="1114800"/>
            <a:ext cx="2738700" cy="6477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2pPr>
            <a:lvl3pPr lvl="2"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3pPr>
            <a:lvl4pPr lvl="3"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4pPr>
            <a:lvl5pPr lvl="4"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5pPr>
            <a:lvl6pPr lvl="5"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6pPr>
            <a:lvl7pPr lvl="6"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7pPr>
            <a:lvl8pPr lvl="7"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8pPr>
            <a:lvl9pPr lvl="8"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9pPr>
          </a:lstStyle>
          <a:p/>
        </p:txBody>
      </p:sp>
      <p:sp>
        <p:nvSpPr>
          <p:cNvPr id="106" name="Google Shape;106;p16"/>
          <p:cNvSpPr txBox="1"/>
          <p:nvPr>
            <p:ph idx="2" type="subTitle"/>
          </p:nvPr>
        </p:nvSpPr>
        <p:spPr>
          <a:xfrm>
            <a:off x="5872236" y="3685800"/>
            <a:ext cx="2738700" cy="6477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2pPr>
            <a:lvl3pPr lvl="2"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3pPr>
            <a:lvl4pPr lvl="3"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4pPr>
            <a:lvl5pPr lvl="4"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5pPr>
            <a:lvl6pPr lvl="5"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6pPr>
            <a:lvl7pPr lvl="6"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7pPr>
            <a:lvl8pPr lvl="7"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8pPr>
            <a:lvl9pPr lvl="8"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9pPr>
          </a:lstStyle>
          <a:p/>
        </p:txBody>
      </p:sp>
      <p:sp>
        <p:nvSpPr>
          <p:cNvPr id="107" name="Google Shape;107;p16"/>
          <p:cNvSpPr txBox="1"/>
          <p:nvPr>
            <p:ph idx="3" type="subTitle"/>
          </p:nvPr>
        </p:nvSpPr>
        <p:spPr>
          <a:xfrm>
            <a:off x="5872236" y="2400300"/>
            <a:ext cx="2738700" cy="6477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2pPr>
            <a:lvl3pPr lvl="2"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3pPr>
            <a:lvl4pPr lvl="3"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4pPr>
            <a:lvl5pPr lvl="4"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5pPr>
            <a:lvl6pPr lvl="5"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6pPr>
            <a:lvl7pPr lvl="6"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7pPr>
            <a:lvl8pPr lvl="7"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8pPr>
            <a:lvl9pPr lvl="8" rtl="0">
              <a:spcBef>
                <a:spcPts val="0"/>
              </a:spcBef>
              <a:spcAft>
                <a:spcPts val="0"/>
              </a:spcAft>
              <a:buClr>
                <a:srgbClr val="000000"/>
              </a:buClr>
              <a:buSzPts val="1100"/>
              <a:buFont typeface="Montserrat"/>
              <a:buNone/>
              <a:defRPr>
                <a:solidFill>
                  <a:srgbClr val="000000"/>
                </a:solidFill>
                <a:latin typeface="Montserrat"/>
                <a:ea typeface="Montserrat"/>
                <a:cs typeface="Montserrat"/>
                <a:sym typeface="Montserrat"/>
              </a:defRPr>
            </a:lvl9pPr>
          </a:lstStyle>
          <a:p/>
        </p:txBody>
      </p:sp>
      <p:sp>
        <p:nvSpPr>
          <p:cNvPr id="108" name="Google Shape;108;p16"/>
          <p:cNvSpPr txBox="1"/>
          <p:nvPr>
            <p:ph hasCustomPrompt="1" type="title"/>
          </p:nvPr>
        </p:nvSpPr>
        <p:spPr>
          <a:xfrm>
            <a:off x="3421825" y="555345"/>
            <a:ext cx="2602800" cy="1429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09" name="Google Shape;109;p16"/>
          <p:cNvSpPr txBox="1"/>
          <p:nvPr>
            <p:ph hasCustomPrompt="1" idx="4" type="title"/>
          </p:nvPr>
        </p:nvSpPr>
        <p:spPr>
          <a:xfrm>
            <a:off x="3421825" y="1840845"/>
            <a:ext cx="2602800" cy="1429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10" name="Google Shape;110;p16"/>
          <p:cNvSpPr txBox="1"/>
          <p:nvPr>
            <p:ph hasCustomPrompt="1" idx="5" type="title"/>
          </p:nvPr>
        </p:nvSpPr>
        <p:spPr>
          <a:xfrm>
            <a:off x="3421825" y="3126345"/>
            <a:ext cx="2602800" cy="1429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rtl="0" algn="ctr">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11" name="Google Shape;111;p16"/>
          <p:cNvSpPr/>
          <p:nvPr/>
        </p:nvSpPr>
        <p:spPr>
          <a:xfrm>
            <a:off x="-9100" y="0"/>
            <a:ext cx="32424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living-little.mapc.org/" TargetMode="Externa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ctrTitle"/>
          </p:nvPr>
        </p:nvSpPr>
        <p:spPr>
          <a:xfrm>
            <a:off x="729450" y="1322450"/>
            <a:ext cx="7688100" cy="166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Accessory Apartment Amendments</a:t>
            </a:r>
            <a:endParaRPr/>
          </a:p>
          <a:p>
            <a:pPr indent="0" lvl="0" marL="0" rtl="0" algn="l">
              <a:spcBef>
                <a:spcPts val="0"/>
              </a:spcBef>
              <a:spcAft>
                <a:spcPts val="0"/>
              </a:spcAft>
              <a:buNone/>
            </a:pPr>
            <a:r>
              <a:rPr b="0" lang="en" sz="2400"/>
              <a:t>Docket #19</a:t>
            </a:r>
            <a:r>
              <a:rPr b="0" lang="en" sz="2400"/>
              <a:t>2-22</a:t>
            </a:r>
            <a:endParaRPr/>
          </a:p>
        </p:txBody>
      </p:sp>
      <p:sp>
        <p:nvSpPr>
          <p:cNvPr id="118" name="Google Shape;118;p17"/>
          <p:cNvSpPr txBox="1"/>
          <p:nvPr/>
        </p:nvSpPr>
        <p:spPr>
          <a:xfrm>
            <a:off x="782525" y="3215375"/>
            <a:ext cx="3409500" cy="5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95959"/>
                </a:solidFill>
                <a:latin typeface="Lato"/>
                <a:ea typeface="Lato"/>
                <a:cs typeface="Lato"/>
                <a:sym typeface="Lato"/>
              </a:rPr>
              <a:t>Zoning and Planning Committee</a:t>
            </a:r>
            <a:endParaRPr sz="1800">
              <a:solidFill>
                <a:srgbClr val="595959"/>
              </a:solidFill>
              <a:latin typeface="Lato"/>
              <a:ea typeface="Lato"/>
              <a:cs typeface="Lato"/>
              <a:sym typeface="Lato"/>
            </a:endParaRPr>
          </a:p>
          <a:p>
            <a:pPr indent="0" lvl="0" marL="0" rtl="0" algn="l">
              <a:spcBef>
                <a:spcPts val="0"/>
              </a:spcBef>
              <a:spcAft>
                <a:spcPts val="0"/>
              </a:spcAft>
              <a:buNone/>
            </a:pPr>
            <a:r>
              <a:rPr lang="en" sz="1800">
                <a:solidFill>
                  <a:srgbClr val="595959"/>
                </a:solidFill>
                <a:latin typeface="Lato"/>
                <a:ea typeface="Lato"/>
                <a:cs typeface="Lato"/>
                <a:sym typeface="Lato"/>
              </a:rPr>
              <a:t>July 18, 2022</a:t>
            </a:r>
            <a:endParaRPr sz="1800">
              <a:solidFill>
                <a:srgbClr val="595959"/>
              </a:solidFill>
              <a:latin typeface="Lato"/>
              <a:ea typeface="Lato"/>
              <a:cs typeface="Lato"/>
              <a:sym typeface="Lato"/>
            </a:endParaRPr>
          </a:p>
          <a:p>
            <a:pPr indent="0" lvl="0" marL="0" rtl="0" algn="l">
              <a:spcBef>
                <a:spcPts val="0"/>
              </a:spcBef>
              <a:spcAft>
                <a:spcPts val="0"/>
              </a:spcAft>
              <a:buNone/>
            </a:pPr>
            <a:r>
              <a:t/>
            </a:r>
            <a:endParaRPr sz="1800">
              <a:solidFill>
                <a:srgbClr val="595959"/>
              </a:solidFill>
              <a:latin typeface="Lato"/>
              <a:ea typeface="Lato"/>
              <a:cs typeface="Lato"/>
              <a:sym typeface="Lato"/>
            </a:endParaRPr>
          </a:p>
        </p:txBody>
      </p:sp>
      <p:sp>
        <p:nvSpPr>
          <p:cNvPr id="119" name="Google Shape;119;p1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a:t>
            </a:r>
            <a:endParaRPr/>
          </a:p>
        </p:txBody>
      </p:sp>
      <p:sp>
        <p:nvSpPr>
          <p:cNvPr id="198" name="Google Shape;198;p2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199" name="Google Shape;199;p26"/>
          <p:cNvSpPr txBox="1"/>
          <p:nvPr>
            <p:ph idx="1" type="body"/>
          </p:nvPr>
        </p:nvSpPr>
        <p:spPr>
          <a:xfrm>
            <a:off x="729450" y="2078875"/>
            <a:ext cx="7688700" cy="2770200"/>
          </a:xfrm>
          <a:prstGeom prst="rect">
            <a:avLst/>
          </a:prstGeom>
        </p:spPr>
        <p:txBody>
          <a:bodyPr anchorCtr="0" anchor="t" bIns="91425" lIns="91425" spcFirstLastPara="1" rIns="91425" wrap="square" tIns="91425">
            <a:normAutofit/>
          </a:bodyPr>
          <a:lstStyle/>
          <a:p>
            <a:pPr indent="-332043" lvl="0" marL="457200" rtl="0" algn="l">
              <a:lnSpc>
                <a:spcPct val="95000"/>
              </a:lnSpc>
              <a:spcBef>
                <a:spcPts val="0"/>
              </a:spcBef>
              <a:spcAft>
                <a:spcPts val="0"/>
              </a:spcAft>
              <a:buSzPts val="1629"/>
              <a:buChar char="●"/>
            </a:pPr>
            <a:r>
              <a:rPr lang="en" sz="1629"/>
              <a:t>Except for some historic carriage houses, all detached ADUs require a special permit</a:t>
            </a:r>
            <a:br>
              <a:rPr lang="en" sz="1629"/>
            </a:br>
            <a:endParaRPr sz="1629"/>
          </a:p>
          <a:p>
            <a:pPr indent="-332043" lvl="0" marL="457200" rtl="0" algn="l">
              <a:lnSpc>
                <a:spcPct val="95000"/>
              </a:lnSpc>
              <a:spcBef>
                <a:spcPts val="1000"/>
              </a:spcBef>
              <a:spcAft>
                <a:spcPts val="0"/>
              </a:spcAft>
              <a:buSzPts val="1629"/>
              <a:buChar char="●"/>
            </a:pPr>
            <a:r>
              <a:rPr lang="en" sz="1629"/>
              <a:t>Very few homeowners pursue detached ADUs in new structures, or non-historic ones</a:t>
            </a:r>
            <a:br>
              <a:rPr lang="en" sz="1629"/>
            </a:br>
            <a:endParaRPr sz="1629"/>
          </a:p>
          <a:p>
            <a:pPr indent="-332043" lvl="0" marL="457200" rtl="0" algn="l">
              <a:lnSpc>
                <a:spcPct val="95000"/>
              </a:lnSpc>
              <a:spcBef>
                <a:spcPts val="1000"/>
              </a:spcBef>
              <a:spcAft>
                <a:spcPts val="1000"/>
              </a:spcAft>
              <a:buSzPts val="1629"/>
              <a:buChar char="●"/>
            </a:pPr>
            <a:r>
              <a:rPr lang="en" sz="1629"/>
              <a:t>Special permit requirement has deterred some from pursuing an ADU</a:t>
            </a:r>
            <a:endParaRPr sz="1500"/>
          </a:p>
        </p:txBody>
      </p:sp>
      <p:sp>
        <p:nvSpPr>
          <p:cNvPr id="200" name="Google Shape;200;p26"/>
          <p:cNvSpPr txBox="1"/>
          <p:nvPr>
            <p:ph type="title"/>
          </p:nvPr>
        </p:nvSpPr>
        <p:spPr>
          <a:xfrm>
            <a:off x="0" y="4923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2. </a:t>
            </a:r>
            <a:r>
              <a:rPr lang="en">
                <a:solidFill>
                  <a:schemeClr val="accent1"/>
                </a:solidFill>
              </a:rPr>
              <a:t>Allow small detached ADUs by-right - max. size </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aphicFrame>
        <p:nvGraphicFramePr>
          <p:cNvPr id="205" name="Google Shape;205;p27"/>
          <p:cNvGraphicFramePr/>
          <p:nvPr/>
        </p:nvGraphicFramePr>
        <p:xfrm>
          <a:off x="255175" y="1890400"/>
          <a:ext cx="3000000" cy="3000000"/>
        </p:xfrm>
        <a:graphic>
          <a:graphicData uri="http://schemas.openxmlformats.org/drawingml/2006/table">
            <a:tbl>
              <a:tblPr>
                <a:noFill/>
                <a:tableStyleId>{3AE03ED4-2564-4387-9FFF-75542AD17722}</a:tableStyleId>
              </a:tblPr>
              <a:tblGrid>
                <a:gridCol w="2057875"/>
                <a:gridCol w="3697900"/>
                <a:gridCol w="2877875"/>
              </a:tblGrid>
              <a:tr h="235775">
                <a:tc>
                  <a:txBody>
                    <a:bodyPr/>
                    <a:lstStyle/>
                    <a:p>
                      <a:pPr indent="0" lvl="0" marL="0" rtl="0" algn="ctr">
                        <a:spcBef>
                          <a:spcPts val="0"/>
                        </a:spcBef>
                        <a:spcAft>
                          <a:spcPts val="0"/>
                        </a:spcAft>
                        <a:buNone/>
                      </a:pPr>
                      <a:r>
                        <a:t/>
                      </a:r>
                      <a:endParaRPr>
                        <a:solidFill>
                          <a:srgbClr val="FFFFFF"/>
                        </a:solidFill>
                        <a:latin typeface="Playfair Display"/>
                        <a:ea typeface="Playfair Display"/>
                        <a:cs typeface="Playfair Display"/>
                        <a:sym typeface="Playfair Display"/>
                      </a:endParaRPr>
                    </a:p>
                  </a:txBody>
                  <a:tcPr marT="108000" marB="91425" marR="91425" marL="91425">
                    <a:lnL cap="flat" cmpd="sng" w="9525">
                      <a:solidFill>
                        <a:schemeClr val="accent1">
                          <a:alpha val="0"/>
                        </a:schemeClr>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FFFFFF"/>
                          </a:solidFill>
                          <a:latin typeface="Montserrat"/>
                          <a:ea typeface="Montserrat"/>
                          <a:cs typeface="Montserrat"/>
                          <a:sym typeface="Montserrat"/>
                        </a:rPr>
                        <a:t>Current</a:t>
                      </a:r>
                      <a:endParaRPr sz="1600">
                        <a:solidFill>
                          <a:srgbClr val="FFFFFF"/>
                        </a:solidFill>
                        <a:latin typeface="Montserrat"/>
                        <a:ea typeface="Montserrat"/>
                        <a:cs typeface="Montserrat"/>
                        <a:sym typeface="Montserrat"/>
                      </a:endParaRPr>
                    </a:p>
                  </a:txBody>
                  <a:tcPr marT="108000"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solidFill>
                            <a:srgbClr val="FFFFFF"/>
                          </a:solidFill>
                          <a:latin typeface="Montserrat"/>
                          <a:ea typeface="Montserrat"/>
                          <a:cs typeface="Montserrat"/>
                          <a:sym typeface="Montserrat"/>
                        </a:rPr>
                        <a:t>Proposed</a:t>
                      </a:r>
                      <a:endParaRPr sz="1600">
                        <a:solidFill>
                          <a:srgbClr val="FFFFFF"/>
                        </a:solidFill>
                        <a:latin typeface="Montserrat"/>
                        <a:ea typeface="Montserrat"/>
                        <a:cs typeface="Montserrat"/>
                        <a:sym typeface="Montserrat"/>
                      </a:endParaRPr>
                    </a:p>
                  </a:txBody>
                  <a:tcPr marT="108000"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r>
              <a:tr h="1002550">
                <a:tc>
                  <a:txBody>
                    <a:bodyPr/>
                    <a:lstStyle/>
                    <a:p>
                      <a:pPr indent="0" lvl="0" marL="0" rtl="0" algn="l">
                        <a:spcBef>
                          <a:spcPts val="0"/>
                        </a:spcBef>
                        <a:spcAft>
                          <a:spcPts val="0"/>
                        </a:spcAft>
                        <a:buNone/>
                      </a:pPr>
                      <a:r>
                        <a:rPr lang="en" sz="1600">
                          <a:solidFill>
                            <a:srgbClr val="595959"/>
                          </a:solidFill>
                          <a:latin typeface="Montserrat"/>
                          <a:ea typeface="Montserrat"/>
                          <a:cs typeface="Montserrat"/>
                          <a:sym typeface="Montserrat"/>
                        </a:rPr>
                        <a:t>Allowed by-right</a:t>
                      </a:r>
                      <a:endParaRPr sz="1600">
                        <a:solidFill>
                          <a:srgbClr val="595959"/>
                        </a:solidFill>
                        <a:latin typeface="Montserrat"/>
                        <a:ea typeface="Montserrat"/>
                        <a:cs typeface="Montserrat"/>
                        <a:sym typeface="Montserrat"/>
                      </a:endParaRPr>
                    </a:p>
                  </a:txBody>
                  <a:tcPr marT="162000"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chemeClr val="accent1"/>
                          </a:solidFill>
                          <a:latin typeface="Montserrat"/>
                          <a:ea typeface="Montserrat"/>
                          <a:cs typeface="Montserrat"/>
                          <a:sym typeface="Montserrat"/>
                        </a:rPr>
                        <a:t>Not allowed </a:t>
                      </a:r>
                      <a:endParaRPr sz="1600">
                        <a:solidFill>
                          <a:schemeClr val="accent1"/>
                        </a:solidFill>
                        <a:latin typeface="Montserrat"/>
                        <a:ea typeface="Montserrat"/>
                        <a:cs typeface="Montserrat"/>
                        <a:sym typeface="Montserrat"/>
                      </a:endParaRPr>
                    </a:p>
                    <a:p>
                      <a:pPr indent="0" lvl="0" marL="0" rtl="0" algn="l">
                        <a:spcBef>
                          <a:spcPts val="0"/>
                        </a:spcBef>
                        <a:spcAft>
                          <a:spcPts val="0"/>
                        </a:spcAft>
                        <a:buNone/>
                      </a:pPr>
                      <a:r>
                        <a:rPr lang="en" sz="1600">
                          <a:solidFill>
                            <a:schemeClr val="accent1"/>
                          </a:solidFill>
                          <a:latin typeface="Montserrat"/>
                          <a:ea typeface="Montserrat"/>
                          <a:cs typeface="Montserrat"/>
                          <a:sym typeface="Montserrat"/>
                        </a:rPr>
                        <a:t>(except historic carriage houses in non-historic districts)</a:t>
                      </a:r>
                      <a:endParaRPr sz="1600">
                        <a:solidFill>
                          <a:srgbClr val="595959"/>
                        </a:solidFill>
                        <a:latin typeface="Montserrat"/>
                        <a:ea typeface="Montserrat"/>
                        <a:cs typeface="Montserrat"/>
                        <a:sym typeface="Montserrat"/>
                      </a:endParaRPr>
                    </a:p>
                  </a:txBody>
                  <a:tcPr marT="162000"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595959"/>
                          </a:solidFill>
                          <a:latin typeface="Montserrat"/>
                          <a:ea typeface="Montserrat"/>
                          <a:cs typeface="Montserrat"/>
                          <a:sym typeface="Montserrat"/>
                        </a:rPr>
                        <a:t>250 sf- 900 sf or 50% of total Habitable Space, whichever is less</a:t>
                      </a:r>
                      <a:endParaRPr sz="1600">
                        <a:solidFill>
                          <a:srgbClr val="595959"/>
                        </a:solidFill>
                        <a:latin typeface="Montserrat"/>
                        <a:ea typeface="Montserrat"/>
                        <a:cs typeface="Montserrat"/>
                        <a:sym typeface="Montserrat"/>
                      </a:endParaRPr>
                    </a:p>
                  </a:txBody>
                  <a:tcPr marT="162000"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500925">
                <a:tc>
                  <a:txBody>
                    <a:bodyPr/>
                    <a:lstStyle/>
                    <a:p>
                      <a:pPr indent="0" lvl="0" marL="0" rtl="0" algn="l">
                        <a:spcBef>
                          <a:spcPts val="0"/>
                        </a:spcBef>
                        <a:spcAft>
                          <a:spcPts val="0"/>
                        </a:spcAft>
                        <a:buNone/>
                      </a:pPr>
                      <a:r>
                        <a:rPr lang="en" sz="1600">
                          <a:solidFill>
                            <a:srgbClr val="595959"/>
                          </a:solidFill>
                          <a:latin typeface="Montserrat"/>
                          <a:ea typeface="Montserrat"/>
                          <a:cs typeface="Montserrat"/>
                          <a:sym typeface="Montserrat"/>
                        </a:rPr>
                        <a:t>Allowed by Special Permit</a:t>
                      </a:r>
                      <a:endParaRPr sz="1600">
                        <a:solidFill>
                          <a:srgbClr val="595959"/>
                        </a:solidFill>
                        <a:latin typeface="Montserrat"/>
                        <a:ea typeface="Montserrat"/>
                        <a:cs typeface="Montserrat"/>
                        <a:sym typeface="Montserrat"/>
                      </a:endParaRPr>
                    </a:p>
                  </a:txBody>
                  <a:tcPr marT="162000"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330200" lvl="0" marL="285750" rtl="0" algn="l">
                        <a:spcBef>
                          <a:spcPts val="0"/>
                        </a:spcBef>
                        <a:spcAft>
                          <a:spcPts val="0"/>
                        </a:spcAft>
                        <a:buClr>
                          <a:schemeClr val="accent1"/>
                        </a:buClr>
                        <a:buSzPts val="1600"/>
                        <a:buFont typeface="Montserrat"/>
                        <a:buChar char="-"/>
                      </a:pPr>
                      <a:r>
                        <a:rPr lang="en" sz="1600">
                          <a:solidFill>
                            <a:schemeClr val="accent1"/>
                          </a:solidFill>
                          <a:latin typeface="Montserrat"/>
                          <a:ea typeface="Montserrat"/>
                          <a:cs typeface="Montserrat"/>
                          <a:sym typeface="Montserrat"/>
                        </a:rPr>
                        <a:t>250 sf- 1200 sf or 40% of total Habitable Space, whichever is less</a:t>
                      </a:r>
                      <a:endParaRPr sz="1600">
                        <a:solidFill>
                          <a:schemeClr val="accent1"/>
                        </a:solidFill>
                        <a:latin typeface="Montserrat"/>
                        <a:ea typeface="Montserrat"/>
                        <a:cs typeface="Montserrat"/>
                        <a:sym typeface="Montserrat"/>
                      </a:endParaRPr>
                    </a:p>
                    <a:p>
                      <a:pPr indent="-330200" lvl="0" marL="285750" rtl="0" algn="l">
                        <a:spcBef>
                          <a:spcPts val="0"/>
                        </a:spcBef>
                        <a:spcAft>
                          <a:spcPts val="0"/>
                        </a:spcAft>
                        <a:buClr>
                          <a:schemeClr val="accent1"/>
                        </a:buClr>
                        <a:buSzPts val="1600"/>
                        <a:buFont typeface="Montserrat"/>
                        <a:buChar char="-"/>
                      </a:pPr>
                      <a:r>
                        <a:rPr lang="en" sz="1600">
                          <a:solidFill>
                            <a:schemeClr val="accent1"/>
                          </a:solidFill>
                          <a:latin typeface="Montserrat"/>
                          <a:ea typeface="Montserrat"/>
                          <a:cs typeface="Montserrat"/>
                          <a:sym typeface="Montserrat"/>
                        </a:rPr>
                        <a:t>Or up to 1,500 sq. ft. </a:t>
                      </a:r>
                      <a:endParaRPr sz="1600">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accent1"/>
                        </a:solidFill>
                        <a:latin typeface="Montserrat"/>
                        <a:ea typeface="Montserrat"/>
                        <a:cs typeface="Montserrat"/>
                        <a:sym typeface="Montserrat"/>
                      </a:endParaRPr>
                    </a:p>
                  </a:txBody>
                  <a:tcPr marT="162000"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595959"/>
                          </a:solidFill>
                          <a:latin typeface="Montserrat"/>
                          <a:ea typeface="Montserrat"/>
                          <a:cs typeface="Montserrat"/>
                          <a:sym typeface="Montserrat"/>
                        </a:rPr>
                        <a:t>Up to 1,500 sq. ft.</a:t>
                      </a:r>
                      <a:endParaRPr sz="1600">
                        <a:solidFill>
                          <a:srgbClr val="595959"/>
                        </a:solidFill>
                        <a:latin typeface="Montserrat"/>
                        <a:ea typeface="Montserrat"/>
                        <a:cs typeface="Montserrat"/>
                        <a:sym typeface="Montserrat"/>
                      </a:endParaRPr>
                    </a:p>
                  </a:txBody>
                  <a:tcPr marT="162000"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206" name="Google Shape;206;p27"/>
          <p:cNvSpPr txBox="1"/>
          <p:nvPr/>
        </p:nvSpPr>
        <p:spPr>
          <a:xfrm>
            <a:off x="746625" y="1318850"/>
            <a:ext cx="7789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chemeClr val="dk2"/>
                </a:solidFill>
                <a:latin typeface="Raleway"/>
                <a:ea typeface="Raleway"/>
                <a:cs typeface="Raleway"/>
                <a:sym typeface="Raleway"/>
              </a:rPr>
              <a:t>Proposed change - Amend Sec.6.7.1.E.1  </a:t>
            </a:r>
            <a:endParaRPr b="1" sz="2600">
              <a:solidFill>
                <a:schemeClr val="dk2"/>
              </a:solidFill>
              <a:latin typeface="Raleway"/>
              <a:ea typeface="Raleway"/>
              <a:cs typeface="Raleway"/>
              <a:sym typeface="Raleway"/>
            </a:endParaRPr>
          </a:p>
        </p:txBody>
      </p:sp>
      <p:sp>
        <p:nvSpPr>
          <p:cNvPr id="207" name="Google Shape;207;p2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8" name="Google Shape;208;p27"/>
          <p:cNvSpPr txBox="1"/>
          <p:nvPr>
            <p:ph type="title"/>
          </p:nvPr>
        </p:nvSpPr>
        <p:spPr>
          <a:xfrm>
            <a:off x="0" y="4923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2. Allow small detached ADUs by-right - max. size </a:t>
            </a:r>
            <a:endParaRPr>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730000" y="1318650"/>
            <a:ext cx="55794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Case Study - 1224 Boylston</a:t>
            </a:r>
            <a:endParaRPr/>
          </a:p>
        </p:txBody>
      </p:sp>
      <p:sp>
        <p:nvSpPr>
          <p:cNvPr id="214" name="Google Shape;214;p28"/>
          <p:cNvSpPr txBox="1"/>
          <p:nvPr/>
        </p:nvSpPr>
        <p:spPr>
          <a:xfrm>
            <a:off x="333250" y="2068325"/>
            <a:ext cx="4236600" cy="2696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Pre-</a:t>
            </a:r>
            <a:r>
              <a:rPr lang="en" sz="1600">
                <a:solidFill>
                  <a:schemeClr val="accent1"/>
                </a:solidFill>
                <a:latin typeface="Lato"/>
                <a:ea typeface="Lato"/>
                <a:cs typeface="Lato"/>
                <a:sym typeface="Lato"/>
              </a:rPr>
              <a:t>existing</a:t>
            </a:r>
            <a:r>
              <a:rPr lang="en" sz="1600">
                <a:solidFill>
                  <a:schemeClr val="accent1"/>
                </a:solidFill>
                <a:latin typeface="Lato"/>
                <a:ea typeface="Lato"/>
                <a:cs typeface="Lato"/>
                <a:sym typeface="Lato"/>
              </a:rPr>
              <a:t> accessory building</a:t>
            </a:r>
            <a:br>
              <a:rPr lang="en" sz="1600">
                <a:solidFill>
                  <a:schemeClr val="accent1"/>
                </a:solidFill>
                <a:latin typeface="Lato"/>
                <a:ea typeface="Lato"/>
                <a:cs typeface="Lato"/>
                <a:sym typeface="Lato"/>
              </a:rPr>
            </a:br>
            <a:endParaRPr sz="1600">
              <a:solidFill>
                <a:schemeClr val="accent1"/>
              </a:solidFill>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Meets all dimensional requirements</a:t>
            </a:r>
            <a:br>
              <a:rPr lang="en" sz="1600">
                <a:solidFill>
                  <a:schemeClr val="accent1"/>
                </a:solidFill>
                <a:latin typeface="Lato"/>
                <a:ea typeface="Lato"/>
                <a:cs typeface="Lato"/>
                <a:sym typeface="Lato"/>
              </a:rPr>
            </a:br>
            <a:endParaRPr sz="1600">
              <a:solidFill>
                <a:schemeClr val="accent1"/>
              </a:solidFill>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No changes proposed to interior or exterior of </a:t>
            </a:r>
            <a:r>
              <a:rPr lang="en" sz="1600">
                <a:solidFill>
                  <a:schemeClr val="accent1"/>
                </a:solidFill>
                <a:latin typeface="Lato"/>
                <a:ea typeface="Lato"/>
                <a:cs typeface="Lato"/>
                <a:sym typeface="Lato"/>
              </a:rPr>
              <a:t>accessory building</a:t>
            </a:r>
            <a:br>
              <a:rPr lang="en" sz="1600">
                <a:solidFill>
                  <a:schemeClr val="accent1"/>
                </a:solidFill>
                <a:latin typeface="Lato"/>
                <a:ea typeface="Lato"/>
                <a:cs typeface="Lato"/>
                <a:sym typeface="Lato"/>
              </a:rPr>
            </a:br>
            <a:endParaRPr sz="1600">
              <a:solidFill>
                <a:schemeClr val="accent1"/>
              </a:solidFill>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Needed Special Permit to become ADU regardless</a:t>
            </a:r>
            <a:endParaRPr sz="1600">
              <a:solidFill>
                <a:schemeClr val="accent1"/>
              </a:solidFill>
              <a:latin typeface="Lato"/>
              <a:ea typeface="Lato"/>
              <a:cs typeface="Lato"/>
              <a:sym typeface="Lato"/>
            </a:endParaRPr>
          </a:p>
        </p:txBody>
      </p:sp>
      <p:sp>
        <p:nvSpPr>
          <p:cNvPr id="215" name="Google Shape;215;p28"/>
          <p:cNvSpPr txBox="1"/>
          <p:nvPr/>
        </p:nvSpPr>
        <p:spPr>
          <a:xfrm>
            <a:off x="4948175" y="4694175"/>
            <a:ext cx="3342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800">
                <a:solidFill>
                  <a:schemeClr val="accent1"/>
                </a:solidFill>
                <a:latin typeface="Lato"/>
                <a:ea typeface="Lato"/>
                <a:cs typeface="Lato"/>
                <a:sym typeface="Lato"/>
              </a:rPr>
              <a:t>Image Source: Newton Inspectional Services Department</a:t>
            </a:r>
            <a:endParaRPr i="1" sz="800">
              <a:solidFill>
                <a:schemeClr val="accent1"/>
              </a:solidFill>
              <a:latin typeface="Lato"/>
              <a:ea typeface="Lato"/>
              <a:cs typeface="Lato"/>
              <a:sym typeface="Lato"/>
            </a:endParaRPr>
          </a:p>
        </p:txBody>
      </p:sp>
      <p:sp>
        <p:nvSpPr>
          <p:cNvPr id="216" name="Google Shape;216;p2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7" name="Google Shape;217;p28"/>
          <p:cNvPicPr preferRelativeResize="0"/>
          <p:nvPr/>
        </p:nvPicPr>
        <p:blipFill>
          <a:blip r:embed="rId3">
            <a:alphaModFix/>
          </a:blip>
          <a:stretch>
            <a:fillRect/>
          </a:stretch>
        </p:blipFill>
        <p:spPr>
          <a:xfrm>
            <a:off x="4948174" y="2068324"/>
            <a:ext cx="3595571" cy="2696701"/>
          </a:xfrm>
          <a:prstGeom prst="rect">
            <a:avLst/>
          </a:prstGeom>
          <a:noFill/>
          <a:ln>
            <a:noFill/>
          </a:ln>
        </p:spPr>
      </p:pic>
      <p:sp>
        <p:nvSpPr>
          <p:cNvPr id="218" name="Google Shape;218;p28"/>
          <p:cNvSpPr/>
          <p:nvPr/>
        </p:nvSpPr>
        <p:spPr>
          <a:xfrm rot="10800000">
            <a:off x="4948175" y="3094826"/>
            <a:ext cx="686650" cy="590550"/>
          </a:xfrm>
          <a:prstGeom prst="flowChartOffpageConnector">
            <a:avLst/>
          </a:prstGeom>
          <a:noFill/>
          <a:ln cap="flat" cmpd="sng" w="38100">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8"/>
          <p:cNvSpPr txBox="1"/>
          <p:nvPr>
            <p:ph type="title"/>
          </p:nvPr>
        </p:nvSpPr>
        <p:spPr>
          <a:xfrm>
            <a:off x="0" y="4923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2. Allow small detached ADUs by-right - max. size </a:t>
            </a:r>
            <a:endParaRPr>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a:t>
            </a:r>
            <a:endParaRPr/>
          </a:p>
        </p:txBody>
      </p:sp>
      <p:sp>
        <p:nvSpPr>
          <p:cNvPr id="225" name="Google Shape;225;p2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226" name="Google Shape;226;p29"/>
          <p:cNvSpPr txBox="1"/>
          <p:nvPr>
            <p:ph idx="1" type="body"/>
          </p:nvPr>
        </p:nvSpPr>
        <p:spPr>
          <a:xfrm>
            <a:off x="729450" y="2078875"/>
            <a:ext cx="4030200" cy="2770200"/>
          </a:xfrm>
          <a:prstGeom prst="rect">
            <a:avLst/>
          </a:prstGeom>
        </p:spPr>
        <p:txBody>
          <a:bodyPr anchorCtr="0" anchor="t" bIns="91425" lIns="91425" spcFirstLastPara="1" rIns="91425" wrap="square" tIns="91425">
            <a:normAutofit/>
          </a:bodyPr>
          <a:lstStyle/>
          <a:p>
            <a:pPr indent="-332043" lvl="0" marL="457200" rtl="0" algn="l">
              <a:lnSpc>
                <a:spcPct val="95000"/>
              </a:lnSpc>
              <a:spcBef>
                <a:spcPts val="0"/>
              </a:spcBef>
              <a:spcAft>
                <a:spcPts val="0"/>
              </a:spcAft>
              <a:buSzPts val="1629"/>
              <a:buChar char="●"/>
            </a:pPr>
            <a:r>
              <a:rPr lang="en" sz="1629"/>
              <a:t>Significant amount of existing accessory buildings  do not meet the setback requirements of the principal dwelling</a:t>
            </a:r>
            <a:br>
              <a:rPr lang="en" sz="1629"/>
            </a:br>
            <a:endParaRPr sz="1629"/>
          </a:p>
          <a:p>
            <a:pPr indent="-332043" lvl="0" marL="457200" rtl="0" algn="l">
              <a:lnSpc>
                <a:spcPct val="95000"/>
              </a:lnSpc>
              <a:spcBef>
                <a:spcPts val="1000"/>
              </a:spcBef>
              <a:spcAft>
                <a:spcPts val="0"/>
              </a:spcAft>
              <a:buSzPts val="1629"/>
              <a:buChar char="●"/>
            </a:pPr>
            <a:r>
              <a:rPr lang="en" sz="1629"/>
              <a:t>Common setback relief granted by special permit for detached ADUs</a:t>
            </a:r>
            <a:endParaRPr sz="1629"/>
          </a:p>
          <a:p>
            <a:pPr indent="0" lvl="0" marL="0" rtl="0" algn="l">
              <a:lnSpc>
                <a:spcPct val="95000"/>
              </a:lnSpc>
              <a:spcBef>
                <a:spcPts val="1000"/>
              </a:spcBef>
              <a:spcAft>
                <a:spcPts val="1000"/>
              </a:spcAft>
              <a:buNone/>
            </a:pPr>
            <a:r>
              <a:t/>
            </a:r>
            <a:endParaRPr sz="1629"/>
          </a:p>
        </p:txBody>
      </p:sp>
      <p:sp>
        <p:nvSpPr>
          <p:cNvPr id="227" name="Google Shape;227;p29"/>
          <p:cNvSpPr txBox="1"/>
          <p:nvPr>
            <p:ph type="title"/>
          </p:nvPr>
        </p:nvSpPr>
        <p:spPr>
          <a:xfrm>
            <a:off x="0" y="492375"/>
            <a:ext cx="90360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2. Allow small detached ADUs by-right - reduce setbacks</a:t>
            </a:r>
            <a:endParaRPr>
              <a:solidFill>
                <a:schemeClr val="accent1"/>
              </a:solidFill>
            </a:endParaRPr>
          </a:p>
          <a:p>
            <a:pPr indent="0" lvl="0" marL="0" rtl="0" algn="l">
              <a:spcBef>
                <a:spcPts val="0"/>
              </a:spcBef>
              <a:spcAft>
                <a:spcPts val="0"/>
              </a:spcAft>
              <a:buNone/>
            </a:pPr>
            <a:r>
              <a:t/>
            </a:r>
            <a:endParaRPr>
              <a:solidFill>
                <a:schemeClr val="accent1"/>
              </a:solidFill>
            </a:endParaRPr>
          </a:p>
        </p:txBody>
      </p:sp>
      <p:pic>
        <p:nvPicPr>
          <p:cNvPr id="228" name="Google Shape;228;p29"/>
          <p:cNvPicPr preferRelativeResize="0"/>
          <p:nvPr/>
        </p:nvPicPr>
        <p:blipFill>
          <a:blip r:embed="rId3">
            <a:alphaModFix/>
          </a:blip>
          <a:stretch>
            <a:fillRect/>
          </a:stretch>
        </p:blipFill>
        <p:spPr>
          <a:xfrm>
            <a:off x="4914563" y="1520021"/>
            <a:ext cx="3445138" cy="3329054"/>
          </a:xfrm>
          <a:prstGeom prst="rect">
            <a:avLst/>
          </a:prstGeom>
          <a:noFill/>
          <a:ln>
            <a:noFill/>
          </a:ln>
        </p:spPr>
      </p:pic>
      <p:sp>
        <p:nvSpPr>
          <p:cNvPr id="229" name="Google Shape;229;p29"/>
          <p:cNvSpPr txBox="1"/>
          <p:nvPr/>
        </p:nvSpPr>
        <p:spPr>
          <a:xfrm>
            <a:off x="4948175" y="4849075"/>
            <a:ext cx="3342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800">
                <a:solidFill>
                  <a:schemeClr val="accent1"/>
                </a:solidFill>
                <a:latin typeface="Lato"/>
                <a:ea typeface="Lato"/>
                <a:cs typeface="Lato"/>
                <a:sym typeface="Lato"/>
              </a:rPr>
              <a:t>Image Source: Newton Pattern Book</a:t>
            </a:r>
            <a:endParaRPr i="1" sz="800">
              <a:solidFill>
                <a:schemeClr val="accent1"/>
              </a:solidFill>
              <a:latin typeface="Lato"/>
              <a:ea typeface="Lato"/>
              <a:cs typeface="Lato"/>
              <a:sym typeface="Lato"/>
            </a:endParaRPr>
          </a:p>
        </p:txBody>
      </p:sp>
      <p:sp>
        <p:nvSpPr>
          <p:cNvPr id="230" name="Google Shape;230;p29"/>
          <p:cNvSpPr txBox="1"/>
          <p:nvPr/>
        </p:nvSpPr>
        <p:spPr>
          <a:xfrm>
            <a:off x="4914575" y="1158000"/>
            <a:ext cx="34452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accent1"/>
                </a:solidFill>
                <a:latin typeface="Lato"/>
                <a:ea typeface="Lato"/>
                <a:cs typeface="Lato"/>
                <a:sym typeface="Lato"/>
              </a:rPr>
              <a:t>Lots with Accessory Buildings</a:t>
            </a:r>
            <a:endParaRPr sz="1600">
              <a:solidFill>
                <a:schemeClr val="accen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aphicFrame>
        <p:nvGraphicFramePr>
          <p:cNvPr id="235" name="Google Shape;235;p30"/>
          <p:cNvGraphicFramePr/>
          <p:nvPr/>
        </p:nvGraphicFramePr>
        <p:xfrm>
          <a:off x="276038" y="1909438"/>
          <a:ext cx="3000000" cy="3000000"/>
        </p:xfrm>
        <a:graphic>
          <a:graphicData uri="http://schemas.openxmlformats.org/drawingml/2006/table">
            <a:tbl>
              <a:tblPr>
                <a:noFill/>
                <a:tableStyleId>{3AE03ED4-2564-4387-9FFF-75542AD17722}</a:tableStyleId>
              </a:tblPr>
              <a:tblGrid>
                <a:gridCol w="2734850"/>
                <a:gridCol w="5857075"/>
              </a:tblGrid>
              <a:tr h="100000">
                <a:tc>
                  <a:txBody>
                    <a:bodyPr/>
                    <a:lstStyle/>
                    <a:p>
                      <a:pPr indent="0" lvl="0" marL="0" rtl="0" algn="ctr">
                        <a:spcBef>
                          <a:spcPts val="0"/>
                        </a:spcBef>
                        <a:spcAft>
                          <a:spcPts val="0"/>
                        </a:spcAft>
                        <a:buNone/>
                      </a:pPr>
                      <a:r>
                        <a:rPr lang="en" sz="1600">
                          <a:solidFill>
                            <a:srgbClr val="FFFFFF"/>
                          </a:solidFill>
                          <a:latin typeface="Montserrat"/>
                          <a:ea typeface="Montserrat"/>
                          <a:cs typeface="Montserrat"/>
                          <a:sym typeface="Montserrat"/>
                        </a:rPr>
                        <a:t>Current</a:t>
                      </a:r>
                      <a:endParaRPr sz="1600">
                        <a:solidFill>
                          <a:srgbClr val="FFFFFF"/>
                        </a:solidFill>
                        <a:latin typeface="Montserrat"/>
                        <a:ea typeface="Montserrat"/>
                        <a:cs typeface="Montserrat"/>
                        <a:sym typeface="Montserrat"/>
                      </a:endParaRPr>
                    </a:p>
                  </a:txBody>
                  <a:tcPr marT="108000"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solidFill>
                            <a:srgbClr val="FFFFFF"/>
                          </a:solidFill>
                          <a:latin typeface="Montserrat"/>
                          <a:ea typeface="Montserrat"/>
                          <a:cs typeface="Montserrat"/>
                          <a:sym typeface="Montserrat"/>
                        </a:rPr>
                        <a:t>Proposed</a:t>
                      </a:r>
                      <a:endParaRPr sz="1600">
                        <a:solidFill>
                          <a:srgbClr val="FFFFFF"/>
                        </a:solidFill>
                        <a:latin typeface="Montserrat"/>
                        <a:ea typeface="Montserrat"/>
                        <a:cs typeface="Montserrat"/>
                        <a:sym typeface="Montserrat"/>
                      </a:endParaRPr>
                    </a:p>
                  </a:txBody>
                  <a:tcPr marT="108000"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r>
              <a:tr h="2349100">
                <a:tc>
                  <a:txBody>
                    <a:bodyPr/>
                    <a:lstStyle/>
                    <a:p>
                      <a:pPr indent="-330200" lvl="0" marL="457200" rtl="0" algn="l">
                        <a:spcBef>
                          <a:spcPts val="0"/>
                        </a:spcBef>
                        <a:spcAft>
                          <a:spcPts val="0"/>
                        </a:spcAft>
                        <a:buClr>
                          <a:schemeClr val="accent1"/>
                        </a:buClr>
                        <a:buSzPts val="1600"/>
                        <a:buFont typeface="Montserrat"/>
                        <a:buChar char="-"/>
                      </a:pPr>
                      <a:r>
                        <a:rPr lang="en" sz="1600">
                          <a:solidFill>
                            <a:schemeClr val="accent1"/>
                          </a:solidFill>
                          <a:latin typeface="Montserrat"/>
                          <a:ea typeface="Montserrat"/>
                          <a:cs typeface="Montserrat"/>
                          <a:sym typeface="Montserrat"/>
                        </a:rPr>
                        <a:t>A detached ADU must meet the setback requirements of the principal dwelling unit, except by special permit</a:t>
                      </a:r>
                      <a:endParaRPr sz="1600">
                        <a:solidFill>
                          <a:srgbClr val="595959"/>
                        </a:solidFill>
                        <a:latin typeface="Montserrat"/>
                        <a:ea typeface="Montserrat"/>
                        <a:cs typeface="Montserrat"/>
                        <a:sym typeface="Montserrat"/>
                      </a:endParaRPr>
                    </a:p>
                  </a:txBody>
                  <a:tcPr marT="162000"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330200" lvl="0" marL="457200" rtl="0" algn="l">
                        <a:spcBef>
                          <a:spcPts val="0"/>
                        </a:spcBef>
                        <a:spcAft>
                          <a:spcPts val="0"/>
                        </a:spcAft>
                        <a:buClr>
                          <a:schemeClr val="dk2"/>
                        </a:buClr>
                        <a:buSzPts val="1600"/>
                        <a:buFont typeface="Montserrat"/>
                        <a:buChar char="-"/>
                      </a:pPr>
                      <a:r>
                        <a:rPr lang="en" sz="1600">
                          <a:solidFill>
                            <a:srgbClr val="595959"/>
                          </a:solidFill>
                          <a:latin typeface="Montserrat"/>
                          <a:ea typeface="Montserrat"/>
                          <a:cs typeface="Montserrat"/>
                          <a:sym typeface="Montserrat"/>
                        </a:rPr>
                        <a:t>A </a:t>
                      </a:r>
                      <a:r>
                        <a:rPr lang="en" sz="1600">
                          <a:solidFill>
                            <a:srgbClr val="595959"/>
                          </a:solidFill>
                          <a:latin typeface="Montserrat"/>
                          <a:ea typeface="Montserrat"/>
                          <a:cs typeface="Montserrat"/>
                          <a:sym typeface="Montserrat"/>
                        </a:rPr>
                        <a:t>detached ADU must meet the setback requirements for Accessory Buildings (5 ft rear and side yard setbacks)</a:t>
                      </a:r>
                      <a:br>
                        <a:rPr lang="en" sz="1600">
                          <a:solidFill>
                            <a:srgbClr val="595959"/>
                          </a:solidFill>
                          <a:latin typeface="Montserrat"/>
                          <a:ea typeface="Montserrat"/>
                          <a:cs typeface="Montserrat"/>
                          <a:sym typeface="Montserrat"/>
                        </a:rPr>
                      </a:br>
                      <a:endParaRPr sz="1600">
                        <a:solidFill>
                          <a:srgbClr val="595959"/>
                        </a:solidFill>
                        <a:latin typeface="Montserrat"/>
                        <a:ea typeface="Montserrat"/>
                        <a:cs typeface="Montserrat"/>
                        <a:sym typeface="Montserrat"/>
                      </a:endParaRPr>
                    </a:p>
                    <a:p>
                      <a:pPr indent="-330200" lvl="0" marL="457200" rtl="0" algn="l">
                        <a:spcBef>
                          <a:spcPts val="0"/>
                        </a:spcBef>
                        <a:spcAft>
                          <a:spcPts val="0"/>
                        </a:spcAft>
                        <a:buClr>
                          <a:srgbClr val="595959"/>
                        </a:buClr>
                        <a:buSzPts val="1600"/>
                        <a:buFont typeface="Montserrat"/>
                        <a:buChar char="-"/>
                      </a:pPr>
                      <a:r>
                        <a:rPr lang="en" sz="1600">
                          <a:solidFill>
                            <a:srgbClr val="595959"/>
                          </a:solidFill>
                          <a:latin typeface="Montserrat"/>
                          <a:ea typeface="Montserrat"/>
                          <a:cs typeface="Montserrat"/>
                          <a:sym typeface="Montserrat"/>
                        </a:rPr>
                        <a:t>Additional screening requirements if detached ADU setbacks are less than the principal dwelling unit requirements</a:t>
                      </a:r>
                      <a:endParaRPr sz="1600">
                        <a:solidFill>
                          <a:srgbClr val="595959"/>
                        </a:solidFill>
                        <a:latin typeface="Montserrat"/>
                        <a:ea typeface="Montserrat"/>
                        <a:cs typeface="Montserrat"/>
                        <a:sym typeface="Montserrat"/>
                      </a:endParaRPr>
                    </a:p>
                    <a:p>
                      <a:pPr indent="-330200" lvl="0" marL="800100" rtl="0" algn="l">
                        <a:spcBef>
                          <a:spcPts val="0"/>
                        </a:spcBef>
                        <a:spcAft>
                          <a:spcPts val="0"/>
                        </a:spcAft>
                        <a:buClr>
                          <a:srgbClr val="595959"/>
                        </a:buClr>
                        <a:buSzPts val="1600"/>
                        <a:buFont typeface="Montserrat"/>
                        <a:buChar char="-"/>
                      </a:pPr>
                      <a:r>
                        <a:rPr lang="en" sz="1600">
                          <a:solidFill>
                            <a:srgbClr val="595959"/>
                          </a:solidFill>
                          <a:latin typeface="Montserrat"/>
                          <a:ea typeface="Montserrat"/>
                          <a:cs typeface="Montserrat"/>
                          <a:sym typeface="Montserrat"/>
                        </a:rPr>
                        <a:t>Dense planting</a:t>
                      </a:r>
                      <a:endParaRPr sz="1600">
                        <a:solidFill>
                          <a:srgbClr val="595959"/>
                        </a:solidFill>
                        <a:latin typeface="Montserrat"/>
                        <a:ea typeface="Montserrat"/>
                        <a:cs typeface="Montserrat"/>
                        <a:sym typeface="Montserrat"/>
                      </a:endParaRPr>
                    </a:p>
                    <a:p>
                      <a:pPr indent="-330200" lvl="0" marL="800100" rtl="0" algn="l">
                        <a:spcBef>
                          <a:spcPts val="0"/>
                        </a:spcBef>
                        <a:spcAft>
                          <a:spcPts val="0"/>
                        </a:spcAft>
                        <a:buClr>
                          <a:srgbClr val="595959"/>
                        </a:buClr>
                        <a:buSzPts val="1600"/>
                        <a:buFont typeface="Montserrat"/>
                        <a:buChar char="-"/>
                      </a:pPr>
                      <a:r>
                        <a:rPr lang="en" sz="1600">
                          <a:solidFill>
                            <a:srgbClr val="595959"/>
                          </a:solidFill>
                          <a:latin typeface="Montserrat"/>
                          <a:ea typeface="Montserrat"/>
                          <a:cs typeface="Montserrat"/>
                          <a:sym typeface="Montserrat"/>
                        </a:rPr>
                        <a:t>Fencing </a:t>
                      </a:r>
                      <a:endParaRPr sz="1600">
                        <a:solidFill>
                          <a:srgbClr val="595959"/>
                        </a:solidFill>
                        <a:latin typeface="Montserrat"/>
                        <a:ea typeface="Montserrat"/>
                        <a:cs typeface="Montserrat"/>
                        <a:sym typeface="Montserrat"/>
                      </a:endParaRPr>
                    </a:p>
                  </a:txBody>
                  <a:tcPr marT="162000"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236" name="Google Shape;236;p30"/>
          <p:cNvSpPr txBox="1"/>
          <p:nvPr/>
        </p:nvSpPr>
        <p:spPr>
          <a:xfrm>
            <a:off x="746625" y="1318850"/>
            <a:ext cx="7789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chemeClr val="dk2"/>
                </a:solidFill>
                <a:latin typeface="Raleway"/>
                <a:ea typeface="Raleway"/>
                <a:cs typeface="Raleway"/>
                <a:sym typeface="Raleway"/>
              </a:rPr>
              <a:t>Proposed change - Amend Sec.6.7.1.E.5  </a:t>
            </a:r>
            <a:endParaRPr b="1" sz="2600">
              <a:solidFill>
                <a:schemeClr val="dk2"/>
              </a:solidFill>
              <a:latin typeface="Raleway"/>
              <a:ea typeface="Raleway"/>
              <a:cs typeface="Raleway"/>
              <a:sym typeface="Raleway"/>
            </a:endParaRPr>
          </a:p>
        </p:txBody>
      </p:sp>
      <p:sp>
        <p:nvSpPr>
          <p:cNvPr id="237" name="Google Shape;237;p3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8" name="Google Shape;238;p30"/>
          <p:cNvSpPr txBox="1"/>
          <p:nvPr>
            <p:ph type="title"/>
          </p:nvPr>
        </p:nvSpPr>
        <p:spPr>
          <a:xfrm>
            <a:off x="0" y="492375"/>
            <a:ext cx="87516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2. Allow small detached ADUs by-right - reduced setbacks</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Study - Existing accessory building setbacks </a:t>
            </a:r>
            <a:endParaRPr/>
          </a:p>
        </p:txBody>
      </p:sp>
      <p:sp>
        <p:nvSpPr>
          <p:cNvPr id="244" name="Google Shape;244;p3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245" name="Google Shape;245;p3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6" name="Google Shape;246;p31"/>
          <p:cNvPicPr preferRelativeResize="0"/>
          <p:nvPr/>
        </p:nvPicPr>
        <p:blipFill>
          <a:blip r:embed="rId3">
            <a:alphaModFix/>
          </a:blip>
          <a:stretch>
            <a:fillRect/>
          </a:stretch>
        </p:blipFill>
        <p:spPr>
          <a:xfrm>
            <a:off x="631700" y="2139250"/>
            <a:ext cx="2430401" cy="2140349"/>
          </a:xfrm>
          <a:prstGeom prst="rect">
            <a:avLst/>
          </a:prstGeom>
          <a:noFill/>
          <a:ln>
            <a:noFill/>
          </a:ln>
        </p:spPr>
      </p:pic>
      <p:pic>
        <p:nvPicPr>
          <p:cNvPr id="247" name="Google Shape;247;p31"/>
          <p:cNvPicPr preferRelativeResize="0"/>
          <p:nvPr/>
        </p:nvPicPr>
        <p:blipFill>
          <a:blip r:embed="rId4">
            <a:alphaModFix/>
          </a:blip>
          <a:stretch>
            <a:fillRect/>
          </a:stretch>
        </p:blipFill>
        <p:spPr>
          <a:xfrm>
            <a:off x="3119350" y="2139250"/>
            <a:ext cx="2853801" cy="2140351"/>
          </a:xfrm>
          <a:prstGeom prst="rect">
            <a:avLst/>
          </a:prstGeom>
          <a:noFill/>
          <a:ln>
            <a:noFill/>
          </a:ln>
        </p:spPr>
      </p:pic>
      <p:pic>
        <p:nvPicPr>
          <p:cNvPr id="248" name="Google Shape;248;p31"/>
          <p:cNvPicPr preferRelativeResize="0"/>
          <p:nvPr/>
        </p:nvPicPr>
        <p:blipFill rotWithShape="1">
          <a:blip r:embed="rId5">
            <a:alphaModFix/>
          </a:blip>
          <a:srcRect b="0" l="23230" r="0" t="0"/>
          <a:stretch/>
        </p:blipFill>
        <p:spPr>
          <a:xfrm>
            <a:off x="6072400" y="2139250"/>
            <a:ext cx="2737824" cy="2140351"/>
          </a:xfrm>
          <a:prstGeom prst="rect">
            <a:avLst/>
          </a:prstGeom>
          <a:noFill/>
          <a:ln>
            <a:noFill/>
          </a:ln>
        </p:spPr>
      </p:pic>
      <p:sp>
        <p:nvSpPr>
          <p:cNvPr id="249" name="Google Shape;249;p31"/>
          <p:cNvSpPr/>
          <p:nvPr/>
        </p:nvSpPr>
        <p:spPr>
          <a:xfrm>
            <a:off x="2157200" y="3201250"/>
            <a:ext cx="752400" cy="535200"/>
          </a:xfrm>
          <a:prstGeom prst="rect">
            <a:avLst/>
          </a:prstGeom>
          <a:noFill/>
          <a:ln cap="flat" cmpd="sng" w="38100">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p:nvPr/>
        </p:nvSpPr>
        <p:spPr>
          <a:xfrm>
            <a:off x="6747975" y="3162875"/>
            <a:ext cx="414600" cy="393600"/>
          </a:xfrm>
          <a:prstGeom prst="rect">
            <a:avLst/>
          </a:prstGeom>
          <a:noFill/>
          <a:ln cap="flat" cmpd="sng" w="38100">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1"/>
          <p:cNvSpPr/>
          <p:nvPr/>
        </p:nvSpPr>
        <p:spPr>
          <a:xfrm rot="10800000">
            <a:off x="3819675" y="2648525"/>
            <a:ext cx="1231700" cy="644850"/>
          </a:xfrm>
          <a:prstGeom prst="flowChartOffpageConnector">
            <a:avLst/>
          </a:prstGeom>
          <a:noFill/>
          <a:ln cap="flat" cmpd="sng" w="38100">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2"/>
          <p:cNvSpPr txBox="1"/>
          <p:nvPr>
            <p:ph type="title"/>
          </p:nvPr>
        </p:nvSpPr>
        <p:spPr>
          <a:xfrm>
            <a:off x="729450" y="1318650"/>
            <a:ext cx="7806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Looking Ahead: </a:t>
            </a:r>
            <a:endParaRPr/>
          </a:p>
        </p:txBody>
      </p:sp>
      <p:sp>
        <p:nvSpPr>
          <p:cNvPr id="257" name="Google Shape;257;p32"/>
          <p:cNvSpPr txBox="1"/>
          <p:nvPr>
            <p:ph idx="1" type="body"/>
          </p:nvPr>
        </p:nvSpPr>
        <p:spPr>
          <a:xfrm>
            <a:off x="729450" y="2261375"/>
            <a:ext cx="6985800" cy="2261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Refine proposals based on Committee feedback</a:t>
            </a:r>
            <a:br>
              <a:rPr lang="en" sz="1700"/>
            </a:br>
            <a:endParaRPr sz="1700"/>
          </a:p>
          <a:p>
            <a:pPr indent="-336550" lvl="0" marL="457200" rtl="0" algn="l">
              <a:spcBef>
                <a:spcPts val="0"/>
              </a:spcBef>
              <a:spcAft>
                <a:spcPts val="0"/>
              </a:spcAft>
              <a:buSzPts val="1700"/>
              <a:buChar char="●"/>
            </a:pPr>
            <a:r>
              <a:rPr lang="en" sz="1700"/>
              <a:t>Set public hearing date</a:t>
            </a:r>
            <a:endParaRPr sz="1700"/>
          </a:p>
        </p:txBody>
      </p:sp>
      <p:sp>
        <p:nvSpPr>
          <p:cNvPr id="258" name="Google Shape;258;p32"/>
          <p:cNvSpPr txBox="1"/>
          <p:nvPr>
            <p:ph type="title"/>
          </p:nvPr>
        </p:nvSpPr>
        <p:spPr>
          <a:xfrm>
            <a:off x="3282000" y="3626550"/>
            <a:ext cx="2580000" cy="535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Thank you!</a:t>
            </a:r>
            <a:endParaRPr/>
          </a:p>
        </p:txBody>
      </p:sp>
      <p:sp>
        <p:nvSpPr>
          <p:cNvPr id="259" name="Google Shape;259;p3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Overview</a:t>
            </a:r>
            <a:endParaRPr/>
          </a:p>
        </p:txBody>
      </p:sp>
      <p:sp>
        <p:nvSpPr>
          <p:cNvPr id="125" name="Google Shape;125;p18"/>
          <p:cNvSpPr txBox="1"/>
          <p:nvPr>
            <p:ph idx="2" type="body"/>
          </p:nvPr>
        </p:nvSpPr>
        <p:spPr>
          <a:xfrm>
            <a:off x="4629350" y="702925"/>
            <a:ext cx="4058700" cy="37686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Recap of April Meeting</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Proposed Amendments</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Examples of Recent Projects</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Next Steps</a:t>
            </a:r>
            <a:endParaRPr sz="1800"/>
          </a:p>
          <a:p>
            <a:pPr indent="0" lvl="0" marL="457200" rtl="0" algn="l">
              <a:spcBef>
                <a:spcPts val="0"/>
              </a:spcBef>
              <a:spcAft>
                <a:spcPts val="1200"/>
              </a:spcAft>
              <a:buNone/>
            </a:pPr>
            <a:r>
              <a:t/>
            </a:r>
            <a:endParaRPr/>
          </a:p>
        </p:txBody>
      </p:sp>
      <p:sp>
        <p:nvSpPr>
          <p:cNvPr id="126" name="Google Shape;126;p18"/>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27" name="Google Shape;127;p1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8" name="Google Shape;128;p18"/>
          <p:cNvPicPr preferRelativeResize="0"/>
          <p:nvPr/>
        </p:nvPicPr>
        <p:blipFill rotWithShape="1">
          <a:blip r:embed="rId3">
            <a:alphaModFix/>
          </a:blip>
          <a:srcRect b="22881" l="0" r="685" t="0"/>
          <a:stretch/>
        </p:blipFill>
        <p:spPr>
          <a:xfrm>
            <a:off x="10334275" y="3096550"/>
            <a:ext cx="8373775" cy="3966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Recap of April Meeting</a:t>
            </a:r>
            <a:endParaRPr/>
          </a:p>
        </p:txBody>
      </p:sp>
      <p:sp>
        <p:nvSpPr>
          <p:cNvPr id="134" name="Google Shape;134;p1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Interior &amp; Detached ADUs</a:t>
            </a:r>
            <a:endParaRPr/>
          </a:p>
        </p:txBody>
      </p:sp>
      <p:pic>
        <p:nvPicPr>
          <p:cNvPr id="140" name="Google Shape;140;p20"/>
          <p:cNvPicPr preferRelativeResize="0"/>
          <p:nvPr/>
        </p:nvPicPr>
        <p:blipFill rotWithShape="1">
          <a:blip r:embed="rId3">
            <a:alphaModFix/>
          </a:blip>
          <a:srcRect b="0" l="719" r="719" t="0"/>
          <a:stretch/>
        </p:blipFill>
        <p:spPr>
          <a:xfrm>
            <a:off x="4966155" y="2268800"/>
            <a:ext cx="3148220" cy="2426724"/>
          </a:xfrm>
          <a:prstGeom prst="rect">
            <a:avLst/>
          </a:prstGeom>
          <a:noFill/>
          <a:ln>
            <a:noFill/>
          </a:ln>
        </p:spPr>
      </p:pic>
      <p:pic>
        <p:nvPicPr>
          <p:cNvPr id="141" name="Google Shape;141;p20"/>
          <p:cNvPicPr preferRelativeResize="0"/>
          <p:nvPr/>
        </p:nvPicPr>
        <p:blipFill rotWithShape="1">
          <a:blip r:embed="rId4">
            <a:alphaModFix/>
          </a:blip>
          <a:srcRect b="0" l="2615" r="2624" t="0"/>
          <a:stretch/>
        </p:blipFill>
        <p:spPr>
          <a:xfrm>
            <a:off x="1032925" y="2268800"/>
            <a:ext cx="3148182" cy="2426724"/>
          </a:xfrm>
          <a:prstGeom prst="rect">
            <a:avLst/>
          </a:prstGeom>
          <a:noFill/>
          <a:ln>
            <a:noFill/>
          </a:ln>
        </p:spPr>
      </p:pic>
      <p:sp>
        <p:nvSpPr>
          <p:cNvPr id="142" name="Google Shape;142;p2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3" name="Google Shape;143;p20"/>
          <p:cNvSpPr txBox="1"/>
          <p:nvPr/>
        </p:nvSpPr>
        <p:spPr>
          <a:xfrm>
            <a:off x="823588" y="4792750"/>
            <a:ext cx="30000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800">
                <a:solidFill>
                  <a:schemeClr val="accent1"/>
                </a:solidFill>
                <a:latin typeface="Lato"/>
                <a:ea typeface="Lato"/>
                <a:cs typeface="Lato"/>
                <a:sym typeface="Lato"/>
              </a:rPr>
              <a:t>Image Source: Google Earth</a:t>
            </a:r>
            <a:endParaRPr i="1" sz="800">
              <a:solidFill>
                <a:schemeClr val="accent1"/>
              </a:solidFill>
              <a:latin typeface="Lato"/>
              <a:ea typeface="Lato"/>
              <a:cs typeface="Lato"/>
              <a:sym typeface="Lato"/>
            </a:endParaRPr>
          </a:p>
        </p:txBody>
      </p:sp>
      <p:sp>
        <p:nvSpPr>
          <p:cNvPr id="144" name="Google Shape;144;p20"/>
          <p:cNvSpPr/>
          <p:nvPr/>
        </p:nvSpPr>
        <p:spPr>
          <a:xfrm>
            <a:off x="5149950" y="3390325"/>
            <a:ext cx="612325" cy="315825"/>
          </a:xfrm>
          <a:custGeom>
            <a:rect b="b" l="l" r="r" t="t"/>
            <a:pathLst>
              <a:path extrusionOk="0" h="12633" w="24493">
                <a:moveTo>
                  <a:pt x="24235" y="6188"/>
                </a:moveTo>
                <a:lnTo>
                  <a:pt x="20883" y="3867"/>
                </a:lnTo>
                <a:lnTo>
                  <a:pt x="11860" y="0"/>
                </a:lnTo>
                <a:lnTo>
                  <a:pt x="0" y="6188"/>
                </a:lnTo>
                <a:lnTo>
                  <a:pt x="0" y="12633"/>
                </a:lnTo>
                <a:lnTo>
                  <a:pt x="20625" y="12633"/>
                </a:lnTo>
                <a:lnTo>
                  <a:pt x="24493" y="10829"/>
                </a:lnTo>
                <a:close/>
              </a:path>
            </a:pathLst>
          </a:custGeom>
          <a:noFill/>
          <a:ln cap="flat" cmpd="sng" w="28575">
            <a:solidFill>
              <a:srgbClr val="FFD966"/>
            </a:solidFill>
            <a:prstDash val="dash"/>
            <a:round/>
            <a:headEnd len="med" w="med" type="none"/>
            <a:tailEnd len="med" w="med" type="none"/>
          </a:ln>
        </p:spPr>
      </p:sp>
      <p:grpSp>
        <p:nvGrpSpPr>
          <p:cNvPr id="145" name="Google Shape;145;p20"/>
          <p:cNvGrpSpPr/>
          <p:nvPr/>
        </p:nvGrpSpPr>
        <p:grpSpPr>
          <a:xfrm>
            <a:off x="4966169" y="2268750"/>
            <a:ext cx="3148326" cy="2426650"/>
            <a:chOff x="613200" y="1666800"/>
            <a:chExt cx="3248712" cy="2342100"/>
          </a:xfrm>
        </p:grpSpPr>
        <p:pic>
          <p:nvPicPr>
            <p:cNvPr id="146" name="Google Shape;146;p20"/>
            <p:cNvPicPr preferRelativeResize="0"/>
            <p:nvPr/>
          </p:nvPicPr>
          <p:blipFill rotWithShape="1">
            <a:blip r:embed="rId5">
              <a:alphaModFix/>
            </a:blip>
            <a:srcRect b="0" l="5731" r="9357" t="7817"/>
            <a:stretch/>
          </p:blipFill>
          <p:spPr>
            <a:xfrm>
              <a:off x="613200" y="1666800"/>
              <a:ext cx="3248712" cy="2342100"/>
            </a:xfrm>
            <a:prstGeom prst="rect">
              <a:avLst/>
            </a:prstGeom>
            <a:noFill/>
            <a:ln>
              <a:noFill/>
            </a:ln>
          </p:spPr>
        </p:pic>
        <p:sp>
          <p:nvSpPr>
            <p:cNvPr id="147" name="Google Shape;147;p20"/>
            <p:cNvSpPr/>
            <p:nvPr/>
          </p:nvSpPr>
          <p:spPr>
            <a:xfrm>
              <a:off x="3057525" y="2633675"/>
              <a:ext cx="685800" cy="447675"/>
            </a:xfrm>
            <a:custGeom>
              <a:rect b="b" l="l" r="r" t="t"/>
              <a:pathLst>
                <a:path extrusionOk="0" h="17907" w="27432">
                  <a:moveTo>
                    <a:pt x="24765" y="0"/>
                  </a:moveTo>
                  <a:lnTo>
                    <a:pt x="1715" y="0"/>
                  </a:lnTo>
                  <a:lnTo>
                    <a:pt x="0" y="6858"/>
                  </a:lnTo>
                  <a:lnTo>
                    <a:pt x="0" y="17907"/>
                  </a:lnTo>
                  <a:lnTo>
                    <a:pt x="8001" y="17907"/>
                  </a:lnTo>
                  <a:lnTo>
                    <a:pt x="8001" y="10668"/>
                  </a:lnTo>
                  <a:lnTo>
                    <a:pt x="27432" y="10668"/>
                  </a:lnTo>
                  <a:lnTo>
                    <a:pt x="27432" y="381"/>
                  </a:lnTo>
                  <a:close/>
                </a:path>
              </a:pathLst>
            </a:custGeom>
            <a:noFill/>
            <a:ln cap="flat" cmpd="sng" w="19050">
              <a:solidFill>
                <a:srgbClr val="FFD966"/>
              </a:solidFill>
              <a:prstDash val="dash"/>
              <a:round/>
              <a:headEnd len="med" w="med" type="none"/>
              <a:tailEnd len="med" w="med" type="none"/>
            </a:ln>
          </p:spPr>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729450" y="1318650"/>
            <a:ext cx="25920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Benefits of ADUs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3" name="Google Shape;153;p21"/>
          <p:cNvSpPr txBox="1"/>
          <p:nvPr>
            <p:ph idx="4294967295" type="body"/>
          </p:nvPr>
        </p:nvSpPr>
        <p:spPr>
          <a:xfrm>
            <a:off x="240950" y="1934175"/>
            <a:ext cx="3496800" cy="3025500"/>
          </a:xfrm>
          <a:prstGeom prst="rect">
            <a:avLst/>
          </a:prstGeom>
        </p:spPr>
        <p:txBody>
          <a:bodyPr anchorCtr="0" anchor="t" bIns="91425" lIns="91425" spcFirstLastPara="1" rIns="91425" wrap="square" tIns="91425">
            <a:noAutofit/>
          </a:bodyPr>
          <a:lstStyle/>
          <a:p>
            <a:pPr indent="-334803" lvl="0" marL="457200" rtl="0" algn="l">
              <a:spcBef>
                <a:spcPts val="0"/>
              </a:spcBef>
              <a:spcAft>
                <a:spcPts val="0"/>
              </a:spcAft>
              <a:buSzPts val="1673"/>
              <a:buChar char="●"/>
            </a:pPr>
            <a:r>
              <a:rPr lang="en" sz="1672"/>
              <a:t>Diversify housing options</a:t>
            </a:r>
            <a:endParaRPr sz="1672"/>
          </a:p>
          <a:p>
            <a:pPr indent="0" lvl="0" marL="457200" rtl="0" algn="l">
              <a:spcBef>
                <a:spcPts val="0"/>
              </a:spcBef>
              <a:spcAft>
                <a:spcPts val="0"/>
              </a:spcAft>
              <a:buSzPts val="1018"/>
              <a:buNone/>
            </a:pPr>
            <a:r>
              <a:t/>
            </a:r>
            <a:endParaRPr sz="1672"/>
          </a:p>
          <a:p>
            <a:pPr indent="-334803" lvl="0" marL="457200" rtl="0" algn="l">
              <a:spcBef>
                <a:spcPts val="0"/>
              </a:spcBef>
              <a:spcAft>
                <a:spcPts val="0"/>
              </a:spcAft>
              <a:buSzPts val="1673"/>
              <a:buChar char="●"/>
            </a:pPr>
            <a:r>
              <a:rPr lang="en" sz="1672"/>
              <a:t>Flexibility for homeowners</a:t>
            </a:r>
            <a:endParaRPr sz="1672"/>
          </a:p>
          <a:p>
            <a:pPr indent="0" lvl="0" marL="457200" rtl="0" algn="l">
              <a:spcBef>
                <a:spcPts val="0"/>
              </a:spcBef>
              <a:spcAft>
                <a:spcPts val="0"/>
              </a:spcAft>
              <a:buSzPts val="1018"/>
              <a:buNone/>
            </a:pPr>
            <a:r>
              <a:t/>
            </a:r>
            <a:endParaRPr sz="1672"/>
          </a:p>
          <a:p>
            <a:pPr indent="-334803" lvl="0" marL="457200" rtl="0" algn="l">
              <a:spcBef>
                <a:spcPts val="0"/>
              </a:spcBef>
              <a:spcAft>
                <a:spcPts val="0"/>
              </a:spcAft>
              <a:buSzPts val="1673"/>
              <a:buChar char="●"/>
            </a:pPr>
            <a:r>
              <a:rPr lang="en" sz="1672"/>
              <a:t>Allow for new housing without adding new buildings</a:t>
            </a:r>
            <a:endParaRPr sz="1672"/>
          </a:p>
          <a:p>
            <a:pPr indent="0" lvl="0" marL="457200" rtl="0" algn="l">
              <a:spcBef>
                <a:spcPts val="0"/>
              </a:spcBef>
              <a:spcAft>
                <a:spcPts val="0"/>
              </a:spcAft>
              <a:buSzPts val="1018"/>
              <a:buNone/>
            </a:pPr>
            <a:r>
              <a:t/>
            </a:r>
            <a:endParaRPr sz="1672"/>
          </a:p>
          <a:p>
            <a:pPr indent="-334803" lvl="0" marL="457200" rtl="0" algn="l">
              <a:spcBef>
                <a:spcPts val="0"/>
              </a:spcBef>
              <a:spcAft>
                <a:spcPts val="0"/>
              </a:spcAft>
              <a:buSzPts val="1673"/>
              <a:buChar char="●"/>
            </a:pPr>
            <a:r>
              <a:rPr lang="en" sz="1672"/>
              <a:t>Support for aging in place &amp; needs of a dynamic, changing community</a:t>
            </a:r>
            <a:endParaRPr sz="1699"/>
          </a:p>
        </p:txBody>
      </p:sp>
      <p:sp>
        <p:nvSpPr>
          <p:cNvPr id="154" name="Google Shape;154;p2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5" name="Google Shape;155;p21"/>
          <p:cNvSpPr/>
          <p:nvPr/>
        </p:nvSpPr>
        <p:spPr>
          <a:xfrm>
            <a:off x="6690425" y="2752225"/>
            <a:ext cx="1411550" cy="715450"/>
          </a:xfrm>
          <a:custGeom>
            <a:rect b="b" l="l" r="r" t="t"/>
            <a:pathLst>
              <a:path extrusionOk="0" h="28618" w="56462">
                <a:moveTo>
                  <a:pt x="56462" y="28618"/>
                </a:moveTo>
                <a:lnTo>
                  <a:pt x="23203" y="28618"/>
                </a:lnTo>
                <a:lnTo>
                  <a:pt x="0" y="25524"/>
                </a:lnTo>
                <a:lnTo>
                  <a:pt x="0" y="15211"/>
                </a:lnTo>
                <a:lnTo>
                  <a:pt x="9281" y="7219"/>
                </a:lnTo>
                <a:lnTo>
                  <a:pt x="34290" y="0"/>
                </a:lnTo>
                <a:lnTo>
                  <a:pt x="56011" y="12540"/>
                </a:lnTo>
                <a:close/>
              </a:path>
            </a:pathLst>
          </a:custGeom>
          <a:noFill/>
          <a:ln cap="flat" cmpd="sng" w="28575">
            <a:solidFill>
              <a:srgbClr val="FFD966"/>
            </a:solidFill>
            <a:prstDash val="dash"/>
            <a:round/>
            <a:headEnd len="med" w="med" type="none"/>
            <a:tailEnd len="med" w="med" type="none"/>
          </a:ln>
        </p:spPr>
      </p:sp>
      <p:sp>
        <p:nvSpPr>
          <p:cNvPr id="156" name="Google Shape;156;p21"/>
          <p:cNvSpPr txBox="1"/>
          <p:nvPr/>
        </p:nvSpPr>
        <p:spPr>
          <a:xfrm>
            <a:off x="3927688" y="4749850"/>
            <a:ext cx="30000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800">
                <a:solidFill>
                  <a:schemeClr val="accent1"/>
                </a:solidFill>
                <a:latin typeface="Lato"/>
                <a:ea typeface="Lato"/>
                <a:cs typeface="Lato"/>
                <a:sym typeface="Lato"/>
              </a:rPr>
              <a:t>Image Source: </a:t>
            </a:r>
            <a:r>
              <a:rPr i="1" lang="en" sz="800" u="sng">
                <a:solidFill>
                  <a:schemeClr val="hlink"/>
                </a:solidFill>
                <a:latin typeface="Lato"/>
                <a:ea typeface="Lato"/>
                <a:cs typeface="Lato"/>
                <a:sym typeface="Lato"/>
                <a:hlinkClick r:id="rId3"/>
              </a:rPr>
              <a:t>“Living Little,” MAPC</a:t>
            </a:r>
            <a:endParaRPr i="1" sz="800">
              <a:solidFill>
                <a:schemeClr val="accent1"/>
              </a:solidFill>
              <a:latin typeface="Lato"/>
              <a:ea typeface="Lato"/>
              <a:cs typeface="Lato"/>
              <a:sym typeface="Lato"/>
            </a:endParaRPr>
          </a:p>
        </p:txBody>
      </p:sp>
      <p:pic>
        <p:nvPicPr>
          <p:cNvPr id="157" name="Google Shape;157;p21"/>
          <p:cNvPicPr preferRelativeResize="0"/>
          <p:nvPr/>
        </p:nvPicPr>
        <p:blipFill rotWithShape="1">
          <a:blip r:embed="rId4">
            <a:alphaModFix/>
          </a:blip>
          <a:srcRect b="0" l="3222" r="0" t="0"/>
          <a:stretch/>
        </p:blipFill>
        <p:spPr>
          <a:xfrm>
            <a:off x="3857625" y="1261450"/>
            <a:ext cx="5286374" cy="3385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729450" y="1204725"/>
            <a:ext cx="7688400" cy="151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Amendments: </a:t>
            </a:r>
            <a:endParaRPr/>
          </a:p>
          <a:p>
            <a:pPr indent="0" lvl="0" marL="0" rtl="0" algn="l">
              <a:spcBef>
                <a:spcPts val="0"/>
              </a:spcBef>
              <a:spcAft>
                <a:spcPts val="0"/>
              </a:spcAft>
              <a:buNone/>
            </a:pPr>
            <a:r>
              <a:t/>
            </a:r>
            <a:endParaRPr sz="2266"/>
          </a:p>
          <a:p>
            <a:pPr indent="-421640" lvl="0" marL="457200" rtl="0" algn="l">
              <a:spcBef>
                <a:spcPts val="0"/>
              </a:spcBef>
              <a:spcAft>
                <a:spcPts val="0"/>
              </a:spcAft>
              <a:buSzPct val="100000"/>
              <a:buAutoNum type="arabicPeriod"/>
            </a:pPr>
            <a:r>
              <a:rPr lang="en" sz="3377"/>
              <a:t>Remove the 4-year lookback period for ADUs</a:t>
            </a:r>
            <a:br>
              <a:rPr lang="en" sz="3377"/>
            </a:br>
            <a:endParaRPr sz="3377"/>
          </a:p>
          <a:p>
            <a:pPr indent="-421640" lvl="0" marL="457200" rtl="0" algn="l">
              <a:spcBef>
                <a:spcPts val="0"/>
              </a:spcBef>
              <a:spcAft>
                <a:spcPts val="0"/>
              </a:spcAft>
              <a:buSzPct val="100000"/>
              <a:buAutoNum type="arabicPeriod"/>
            </a:pPr>
            <a:r>
              <a:rPr lang="en" sz="3377"/>
              <a:t>Allow small detached ADUs by-right </a:t>
            </a:r>
            <a:endParaRPr sz="3377"/>
          </a:p>
          <a:p>
            <a:pPr indent="-383539" lvl="1" marL="914400" rtl="0" algn="l">
              <a:spcBef>
                <a:spcPts val="0"/>
              </a:spcBef>
              <a:spcAft>
                <a:spcPts val="0"/>
              </a:spcAft>
              <a:buSzPct val="100000"/>
              <a:buAutoNum type="alphaLcPeriod"/>
            </a:pPr>
            <a:r>
              <a:rPr lang="en" sz="2711"/>
              <a:t>Maximum size allowed by-right</a:t>
            </a:r>
            <a:endParaRPr sz="2711"/>
          </a:p>
          <a:p>
            <a:pPr indent="-383539" lvl="1" marL="914400" rtl="0" algn="l">
              <a:spcBef>
                <a:spcPts val="0"/>
              </a:spcBef>
              <a:spcAft>
                <a:spcPts val="0"/>
              </a:spcAft>
              <a:buSzPct val="100000"/>
              <a:buAutoNum type="alphaLcPeriod"/>
            </a:pPr>
            <a:r>
              <a:rPr lang="en" sz="2711"/>
              <a:t>Updated setback requirements</a:t>
            </a:r>
            <a:endParaRPr sz="2711"/>
          </a:p>
        </p:txBody>
      </p:sp>
      <p:sp>
        <p:nvSpPr>
          <p:cNvPr id="163" name="Google Shape;163;p2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a:t>
            </a:r>
            <a:endParaRPr/>
          </a:p>
        </p:txBody>
      </p:sp>
      <p:sp>
        <p:nvSpPr>
          <p:cNvPr id="169" name="Google Shape;169;p2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170" name="Google Shape;170;p23"/>
          <p:cNvSpPr txBox="1"/>
          <p:nvPr>
            <p:ph idx="1" type="body"/>
          </p:nvPr>
        </p:nvSpPr>
        <p:spPr>
          <a:xfrm>
            <a:off x="729450" y="2078875"/>
            <a:ext cx="7688700" cy="27702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a:t>
            </a:r>
            <a:r>
              <a:rPr lang="en" sz="1600"/>
              <a:t> primary residence must be at least 4 years old to get a permit for an ADU, except by special permit</a:t>
            </a:r>
            <a:br>
              <a:rPr lang="en" sz="1600"/>
            </a:br>
            <a:endParaRPr sz="1600"/>
          </a:p>
          <a:p>
            <a:pPr indent="-330200" lvl="0" marL="457200" rtl="0" algn="l">
              <a:spcBef>
                <a:spcPts val="0"/>
              </a:spcBef>
              <a:spcAft>
                <a:spcPts val="0"/>
              </a:spcAft>
              <a:buSzPts val="1600"/>
              <a:buChar char="●"/>
            </a:pPr>
            <a:r>
              <a:rPr lang="en" sz="1600"/>
              <a:t>Allowing ADUs to be part of a building process from the beginning can enable the owner to intentionally fold in accessibility features and egress in the design stage</a:t>
            </a:r>
            <a:br>
              <a:rPr lang="en" sz="1600"/>
            </a:br>
            <a:endParaRPr sz="1600"/>
          </a:p>
          <a:p>
            <a:pPr indent="-330200" lvl="0" marL="457200" rtl="0" algn="l">
              <a:spcBef>
                <a:spcPts val="0"/>
              </a:spcBef>
              <a:spcAft>
                <a:spcPts val="0"/>
              </a:spcAft>
              <a:buSzPts val="1600"/>
              <a:buChar char="●"/>
            </a:pPr>
            <a:r>
              <a:rPr lang="en" sz="1600"/>
              <a:t>ADUs are not a bonus on top of the allowed by right FAR, so the square footage can be distributed </a:t>
            </a:r>
            <a:endParaRPr sz="1600"/>
          </a:p>
        </p:txBody>
      </p:sp>
      <p:sp>
        <p:nvSpPr>
          <p:cNvPr id="171" name="Google Shape;171;p23"/>
          <p:cNvSpPr txBox="1"/>
          <p:nvPr>
            <p:ph type="title"/>
          </p:nvPr>
        </p:nvSpPr>
        <p:spPr>
          <a:xfrm>
            <a:off x="0" y="4923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1. </a:t>
            </a:r>
            <a:r>
              <a:rPr lang="en">
                <a:solidFill>
                  <a:schemeClr val="accent1"/>
                </a:solidFill>
              </a:rPr>
              <a:t>Remove 4-year lookback</a:t>
            </a:r>
            <a:endParaRPr>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change - remove Sec. 6.7.1.C.5 </a:t>
            </a:r>
            <a:r>
              <a:rPr lang="en" sz="1822"/>
              <a:t>(below)</a:t>
            </a:r>
            <a:endParaRPr sz="1822"/>
          </a:p>
        </p:txBody>
      </p:sp>
      <p:sp>
        <p:nvSpPr>
          <p:cNvPr id="177" name="Google Shape;177;p2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178" name="Google Shape;178;p24"/>
          <p:cNvSpPr txBox="1"/>
          <p:nvPr>
            <p:ph type="title"/>
          </p:nvPr>
        </p:nvSpPr>
        <p:spPr>
          <a:xfrm>
            <a:off x="0" y="4923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1. Remove 4-year lookback</a:t>
            </a:r>
            <a:endParaRPr>
              <a:solidFill>
                <a:schemeClr val="accent1"/>
              </a:solidFill>
            </a:endParaRPr>
          </a:p>
        </p:txBody>
      </p:sp>
      <p:graphicFrame>
        <p:nvGraphicFramePr>
          <p:cNvPr id="179" name="Google Shape;179;p24"/>
          <p:cNvGraphicFramePr/>
          <p:nvPr/>
        </p:nvGraphicFramePr>
        <p:xfrm>
          <a:off x="276025" y="1903750"/>
          <a:ext cx="3000000" cy="3000000"/>
        </p:xfrm>
        <a:graphic>
          <a:graphicData uri="http://schemas.openxmlformats.org/drawingml/2006/table">
            <a:tbl>
              <a:tblPr>
                <a:noFill/>
                <a:tableStyleId>{3AE03ED4-2564-4387-9FFF-75542AD17722}</a:tableStyleId>
              </a:tblPr>
              <a:tblGrid>
                <a:gridCol w="4298350"/>
                <a:gridCol w="4293575"/>
              </a:tblGrid>
              <a:tr h="100000">
                <a:tc>
                  <a:txBody>
                    <a:bodyPr/>
                    <a:lstStyle/>
                    <a:p>
                      <a:pPr indent="0" lvl="0" marL="0" rtl="0" algn="ctr">
                        <a:spcBef>
                          <a:spcPts val="0"/>
                        </a:spcBef>
                        <a:spcAft>
                          <a:spcPts val="0"/>
                        </a:spcAft>
                        <a:buNone/>
                      </a:pPr>
                      <a:r>
                        <a:rPr lang="en" sz="1600">
                          <a:solidFill>
                            <a:srgbClr val="FFFFFF"/>
                          </a:solidFill>
                          <a:latin typeface="Montserrat"/>
                          <a:ea typeface="Montserrat"/>
                          <a:cs typeface="Montserrat"/>
                          <a:sym typeface="Montserrat"/>
                        </a:rPr>
                        <a:t>Current</a:t>
                      </a:r>
                      <a:endParaRPr sz="1600">
                        <a:solidFill>
                          <a:srgbClr val="FFFFFF"/>
                        </a:solidFill>
                        <a:latin typeface="Montserrat"/>
                        <a:ea typeface="Montserrat"/>
                        <a:cs typeface="Montserrat"/>
                        <a:sym typeface="Montserrat"/>
                      </a:endParaRPr>
                    </a:p>
                  </a:txBody>
                  <a:tcPr marT="108000"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solidFill>
                            <a:srgbClr val="FFFFFF"/>
                          </a:solidFill>
                          <a:latin typeface="Montserrat"/>
                          <a:ea typeface="Montserrat"/>
                          <a:cs typeface="Montserrat"/>
                          <a:sym typeface="Montserrat"/>
                        </a:rPr>
                        <a:t>Proposed</a:t>
                      </a:r>
                      <a:endParaRPr sz="1600">
                        <a:solidFill>
                          <a:srgbClr val="FFFFFF"/>
                        </a:solidFill>
                        <a:latin typeface="Montserrat"/>
                        <a:ea typeface="Montserrat"/>
                        <a:cs typeface="Montserrat"/>
                        <a:sym typeface="Montserrat"/>
                      </a:endParaRPr>
                    </a:p>
                  </a:txBody>
                  <a:tcPr marT="108000"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dk1"/>
                    </a:solidFill>
                  </a:tcPr>
                </a:tc>
              </a:tr>
              <a:tr h="2349100">
                <a:tc>
                  <a:txBody>
                    <a:bodyPr/>
                    <a:lstStyle/>
                    <a:p>
                      <a:pPr indent="0" lvl="0" marL="0" rtl="0" algn="l">
                        <a:lnSpc>
                          <a:spcPct val="115000"/>
                        </a:lnSpc>
                        <a:spcBef>
                          <a:spcPts val="0"/>
                        </a:spcBef>
                        <a:spcAft>
                          <a:spcPts val="0"/>
                        </a:spcAft>
                        <a:buNone/>
                      </a:pPr>
                      <a:r>
                        <a:rPr i="1" lang="en" sz="1300">
                          <a:solidFill>
                            <a:schemeClr val="accent1"/>
                          </a:solidFill>
                          <a:latin typeface="Lato"/>
                          <a:ea typeface="Lato"/>
                          <a:cs typeface="Lato"/>
                          <a:sym typeface="Lato"/>
                        </a:rPr>
                        <a:t>The principal dwelling unit must have been constructed 4 or more years prior to the date of application for a permit to construct an accessory apartment as evidenced by a certificate of occupancy for the original construction of the dwelling or, where no certificate is available, the owner provides other evidence of lawful occupancy of the existing dwelling on or before a date at least 4 years prior to the date of application, except by special permit;</a:t>
                      </a:r>
                      <a:endParaRPr i="1" sz="1300">
                        <a:solidFill>
                          <a:schemeClr val="accent1"/>
                        </a:solidFill>
                        <a:latin typeface="Lato"/>
                        <a:ea typeface="Lato"/>
                        <a:cs typeface="Lato"/>
                        <a:sym typeface="Lato"/>
                      </a:endParaRPr>
                    </a:p>
                    <a:p>
                      <a:pPr indent="0" lvl="0" marL="0" rtl="0" algn="l">
                        <a:spcBef>
                          <a:spcPts val="1200"/>
                        </a:spcBef>
                        <a:spcAft>
                          <a:spcPts val="0"/>
                        </a:spcAft>
                        <a:buNone/>
                      </a:pPr>
                      <a:r>
                        <a:t/>
                      </a:r>
                      <a:endParaRPr sz="1600">
                        <a:solidFill>
                          <a:schemeClr val="accent1"/>
                        </a:solidFill>
                        <a:latin typeface="Montserrat"/>
                        <a:ea typeface="Montserrat"/>
                        <a:cs typeface="Montserrat"/>
                        <a:sym typeface="Montserrat"/>
                      </a:endParaRPr>
                    </a:p>
                  </a:txBody>
                  <a:tcPr marT="162000"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1200"/>
                        </a:spcAft>
                        <a:buNone/>
                      </a:pPr>
                      <a:r>
                        <a:rPr i="1" lang="en" sz="1300" strike="sngStrike">
                          <a:solidFill>
                            <a:srgbClr val="FF0000"/>
                          </a:solidFill>
                          <a:latin typeface="Lato"/>
                          <a:ea typeface="Lato"/>
                          <a:cs typeface="Lato"/>
                          <a:sym typeface="Lato"/>
                        </a:rPr>
                        <a:t>The principal dwelling unit must have been constructed 4 or more years prior to the date of application for a permit to construct an accessory apartment as evidenced by a certificate of occupancy for the original construction of the dwelling or, where no certificate is available, the owner provides other evidence of lawful occupancy of the existing dwelling on or before a date at least 4 years prior to the date of application, except by special permit;</a:t>
                      </a:r>
                      <a:endParaRPr sz="1700" strike="sngStrike">
                        <a:solidFill>
                          <a:srgbClr val="FF0000"/>
                        </a:solidFill>
                        <a:latin typeface="Montserrat"/>
                        <a:ea typeface="Montserrat"/>
                        <a:cs typeface="Montserrat"/>
                        <a:sym typeface="Montserrat"/>
                      </a:endParaRPr>
                    </a:p>
                  </a:txBody>
                  <a:tcPr marT="162000"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Study - 17 Walnut Place</a:t>
            </a:r>
            <a:endParaRPr/>
          </a:p>
        </p:txBody>
      </p:sp>
      <p:sp>
        <p:nvSpPr>
          <p:cNvPr id="185" name="Google Shape;185;p25"/>
          <p:cNvSpPr txBox="1"/>
          <p:nvPr>
            <p:ph idx="1" type="body"/>
          </p:nvPr>
        </p:nvSpPr>
        <p:spPr>
          <a:xfrm>
            <a:off x="299400" y="2078875"/>
            <a:ext cx="3769200" cy="2747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Primary dwelling unit: 2,425 sf</a:t>
            </a:r>
            <a:br>
              <a:rPr lang="en" sz="1600"/>
            </a:br>
            <a:endParaRPr sz="1600"/>
          </a:p>
          <a:p>
            <a:pPr indent="-330200" lvl="0" marL="457200" rtl="0" algn="l">
              <a:spcBef>
                <a:spcPts val="0"/>
              </a:spcBef>
              <a:spcAft>
                <a:spcPts val="0"/>
              </a:spcAft>
              <a:buSzPts val="1600"/>
              <a:buChar char="●"/>
            </a:pPr>
            <a:r>
              <a:rPr lang="en" sz="1600"/>
              <a:t>Internal ADU addition: 948 sf</a:t>
            </a:r>
            <a:br>
              <a:rPr lang="en" sz="1600"/>
            </a:br>
            <a:endParaRPr sz="1600"/>
          </a:p>
          <a:p>
            <a:pPr indent="-330200" lvl="0" marL="457200" rtl="0" algn="l">
              <a:spcBef>
                <a:spcPts val="0"/>
              </a:spcBef>
              <a:spcAft>
                <a:spcPts val="0"/>
              </a:spcAft>
              <a:buSzPts val="1600"/>
              <a:buChar char="●"/>
            </a:pPr>
            <a:r>
              <a:rPr lang="en" sz="1600"/>
              <a:t>Actual FAR=2425+948 </a:t>
            </a:r>
            <a:r>
              <a:rPr lang="en" sz="1600"/>
              <a:t>=</a:t>
            </a:r>
            <a:r>
              <a:rPr b="1" lang="en" sz="1600"/>
              <a:t>3,373 sf</a:t>
            </a:r>
            <a:br>
              <a:rPr b="1" lang="en" sz="1600"/>
            </a:br>
            <a:endParaRPr b="1" sz="1600"/>
          </a:p>
          <a:p>
            <a:pPr indent="-330200" lvl="0" marL="457200" rtl="0" algn="l">
              <a:spcBef>
                <a:spcPts val="0"/>
              </a:spcBef>
              <a:spcAft>
                <a:spcPts val="0"/>
              </a:spcAft>
              <a:buSzPts val="1600"/>
              <a:buChar char="●"/>
            </a:pPr>
            <a:r>
              <a:rPr lang="en" sz="1600"/>
              <a:t>Allowable FAR</a:t>
            </a:r>
            <a:r>
              <a:rPr b="1" lang="en" sz="1600"/>
              <a:t>= 3,448 sf</a:t>
            </a:r>
            <a:endParaRPr sz="1600"/>
          </a:p>
          <a:p>
            <a:pPr indent="0" lvl="0" marL="0" rtl="0" algn="l">
              <a:spcBef>
                <a:spcPts val="1200"/>
              </a:spcBef>
              <a:spcAft>
                <a:spcPts val="1200"/>
              </a:spcAft>
              <a:buNone/>
            </a:pPr>
            <a:r>
              <a:rPr i="1" lang="en" sz="1200"/>
              <a:t>FAR calculation: </a:t>
            </a:r>
            <a:r>
              <a:rPr i="1" lang="en" sz="1200"/>
              <a:t>SR3, lot size 7,335 sq ft=FAR of .47 = 3,448 sq ft</a:t>
            </a:r>
            <a:endParaRPr i="1" sz="1200"/>
          </a:p>
        </p:txBody>
      </p:sp>
      <p:sp>
        <p:nvSpPr>
          <p:cNvPr id="186" name="Google Shape;186;p2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7" name="Google Shape;187;p25"/>
          <p:cNvPicPr preferRelativeResize="0"/>
          <p:nvPr/>
        </p:nvPicPr>
        <p:blipFill rotWithShape="1">
          <a:blip r:embed="rId3">
            <a:alphaModFix/>
          </a:blip>
          <a:srcRect b="0" l="35123" r="0" t="9502"/>
          <a:stretch/>
        </p:blipFill>
        <p:spPr>
          <a:xfrm>
            <a:off x="4157425" y="1742924"/>
            <a:ext cx="1966126" cy="3111450"/>
          </a:xfrm>
          <a:prstGeom prst="rect">
            <a:avLst/>
          </a:prstGeom>
          <a:noFill/>
          <a:ln>
            <a:noFill/>
          </a:ln>
        </p:spPr>
      </p:pic>
      <p:pic>
        <p:nvPicPr>
          <p:cNvPr id="188" name="Google Shape;188;p25"/>
          <p:cNvPicPr preferRelativeResize="0"/>
          <p:nvPr/>
        </p:nvPicPr>
        <p:blipFill rotWithShape="1">
          <a:blip r:embed="rId4">
            <a:alphaModFix/>
          </a:blip>
          <a:srcRect b="0" l="0" r="6515" t="0"/>
          <a:stretch/>
        </p:blipFill>
        <p:spPr>
          <a:xfrm>
            <a:off x="6079950" y="1767576"/>
            <a:ext cx="2953876" cy="2549950"/>
          </a:xfrm>
          <a:prstGeom prst="rect">
            <a:avLst/>
          </a:prstGeom>
          <a:noFill/>
          <a:ln>
            <a:noFill/>
          </a:ln>
        </p:spPr>
      </p:pic>
      <p:sp>
        <p:nvSpPr>
          <p:cNvPr id="189" name="Google Shape;189;p25"/>
          <p:cNvSpPr txBox="1"/>
          <p:nvPr>
            <p:ph type="title"/>
          </p:nvPr>
        </p:nvSpPr>
        <p:spPr>
          <a:xfrm>
            <a:off x="0" y="4923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1. Remove 4-year lookback</a:t>
            </a:r>
            <a:endParaRPr>
              <a:solidFill>
                <a:schemeClr val="accent1"/>
              </a:solidFill>
            </a:endParaRPr>
          </a:p>
        </p:txBody>
      </p:sp>
      <p:sp>
        <p:nvSpPr>
          <p:cNvPr id="190" name="Google Shape;190;p25"/>
          <p:cNvSpPr txBox="1"/>
          <p:nvPr/>
        </p:nvSpPr>
        <p:spPr>
          <a:xfrm>
            <a:off x="4342063" y="4854425"/>
            <a:ext cx="30000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800">
                <a:solidFill>
                  <a:schemeClr val="accent1"/>
                </a:solidFill>
                <a:latin typeface="Lato"/>
                <a:ea typeface="Lato"/>
                <a:cs typeface="Lato"/>
                <a:sym typeface="Lato"/>
              </a:rPr>
              <a:t>Image Source: Google Earth</a:t>
            </a:r>
            <a:endParaRPr i="1" sz="800">
              <a:solidFill>
                <a:schemeClr val="accent1"/>
              </a:solidFill>
              <a:latin typeface="Lato"/>
              <a:ea typeface="Lato"/>
              <a:cs typeface="Lato"/>
              <a:sym typeface="Lato"/>
            </a:endParaRPr>
          </a:p>
        </p:txBody>
      </p:sp>
      <p:sp>
        <p:nvSpPr>
          <p:cNvPr id="191" name="Google Shape;191;p25"/>
          <p:cNvSpPr/>
          <p:nvPr/>
        </p:nvSpPr>
        <p:spPr>
          <a:xfrm>
            <a:off x="4603425" y="2525825"/>
            <a:ext cx="666750" cy="1343025"/>
          </a:xfrm>
          <a:custGeom>
            <a:rect b="b" l="l" r="r" t="t"/>
            <a:pathLst>
              <a:path extrusionOk="0" h="53721" w="26670">
                <a:moveTo>
                  <a:pt x="26670" y="0"/>
                </a:moveTo>
                <a:lnTo>
                  <a:pt x="26670" y="15812"/>
                </a:lnTo>
                <a:lnTo>
                  <a:pt x="20574" y="15812"/>
                </a:lnTo>
                <a:lnTo>
                  <a:pt x="20574" y="28766"/>
                </a:lnTo>
                <a:lnTo>
                  <a:pt x="12383" y="28766"/>
                </a:lnTo>
                <a:lnTo>
                  <a:pt x="12383" y="53721"/>
                </a:lnTo>
                <a:lnTo>
                  <a:pt x="0" y="53721"/>
                </a:lnTo>
                <a:lnTo>
                  <a:pt x="0" y="0"/>
                </a:lnTo>
                <a:close/>
              </a:path>
            </a:pathLst>
          </a:custGeom>
          <a:noFill/>
          <a:ln cap="flat" cmpd="sng" w="38100">
            <a:solidFill>
              <a:srgbClr val="FFFF00"/>
            </a:solidFill>
            <a:prstDash val="lgDash"/>
            <a:round/>
            <a:headEnd len="med" w="med" type="none"/>
            <a:tailEnd len="med" w="med" type="none"/>
          </a:ln>
        </p:spPr>
      </p:sp>
      <p:sp>
        <p:nvSpPr>
          <p:cNvPr id="192" name="Google Shape;192;p25"/>
          <p:cNvSpPr txBox="1"/>
          <p:nvPr>
            <p:ph idx="1" type="body"/>
          </p:nvPr>
        </p:nvSpPr>
        <p:spPr>
          <a:xfrm>
            <a:off x="6079950" y="4317525"/>
            <a:ext cx="2953800" cy="598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500"/>
              <a:t>Note: ADU cannot be seen from the street</a:t>
            </a:r>
            <a:endParaRPr i="1" sz="100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