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348" r:id="rId2"/>
    <p:sldId id="353" r:id="rId3"/>
    <p:sldId id="358" r:id="rId4"/>
    <p:sldId id="384" r:id="rId5"/>
    <p:sldId id="385" r:id="rId6"/>
    <p:sldId id="388" r:id="rId7"/>
    <p:sldId id="3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C13"/>
    <a:srgbClr val="418AB3"/>
    <a:srgbClr val="2C145C"/>
    <a:srgbClr val="A20602"/>
    <a:srgbClr val="FFFFFF"/>
    <a:srgbClr val="F0F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47" autoAdjust="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C5FF20-094C-4B4C-8503-77856AD48D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B9C37-3162-492E-B7A4-B3468F930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3D420-8D24-4DB9-A857-19EF607B88A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772A6-A2D0-4E9E-A5BB-A4C595680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B8032-AFD5-4AF4-B658-6795E7465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5C99-9F83-458D-90B6-E6ED176E7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2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40FA-1869-4E60-9E07-29E4497986F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8ACA-7904-40BD-B38E-FD81EA531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Boo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B1659C-931B-4D88-9E3F-38E165785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6024"/>
            <a:ext cx="12192000" cy="37719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4CD67-C668-42E8-AC37-E29C76B02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 anchor="b">
            <a:noAutofit/>
          </a:bodyPr>
          <a:lstStyle>
            <a:lvl1pPr algn="l">
              <a:defRPr sz="66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D748F-42E3-495F-974D-1BDF0F1F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99" y="1746836"/>
            <a:ext cx="9308752" cy="638022"/>
          </a:xfrm>
        </p:spPr>
        <p:txBody>
          <a:bodyPr>
            <a:normAutofit/>
          </a:bodyPr>
          <a:lstStyle>
            <a:lvl1pPr marL="0" indent="0" algn="l">
              <a:buNone/>
              <a:defRPr sz="360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14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228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785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4E944-0F47-4F5B-B61F-BAC4E53A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0916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cipe Book Section Header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B3484B-5E1B-4FB8-9C34-B8AAEEA2C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1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1145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5126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275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404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061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9573E-1A36-4B0A-A263-7D991617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9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ipe Book Section Header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2097EA0-E1A4-437B-A23F-488927B95F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747909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cipe Book Section Header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68A34CA-EFA0-4BA9-9973-FE6DFC62D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22912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281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404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941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4034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E7EFE-BA1D-4539-A2E8-B54A45F8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70036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cipe Book Section Header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30A3C9-BDFF-45B5-ACC2-9E2B1F49C0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042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993146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002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9512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77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rgbClr val="535C1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rgbClr val="535C1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64330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775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26AAE-852B-4A65-9BB6-7D2C0A1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6578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ibutor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233A8E-E8E2-428D-B3B1-4DD2D1AD48F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81701" y="1409382"/>
            <a:ext cx="6050280" cy="51971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A2014FC-BC19-4F06-91E1-BBB98A5CE2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878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677679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 descr="Compilation of food images">
            <a:extLst>
              <a:ext uri="{FF2B5EF4-FFF2-40B4-BE49-F238E27FC236}">
                <a16:creationId xmlns:a16="http://schemas.microsoft.com/office/drawing/2014/main" id="{314C1EF1-87EB-4B3A-89AA-6D88F06EAEEE}"/>
              </a:ext>
            </a:extLst>
          </p:cNvPr>
          <p:cNvGrpSpPr/>
          <p:nvPr userDrawn="1"/>
        </p:nvGrpSpPr>
        <p:grpSpPr>
          <a:xfrm>
            <a:off x="1" y="-5000"/>
            <a:ext cx="12191999" cy="6864928"/>
            <a:chOff x="1" y="-5000"/>
            <a:chExt cx="12191999" cy="6864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1FDADB-8251-4DB4-B51F-AA2085E3C6F8}"/>
                </a:ext>
              </a:extLst>
            </p:cNvPr>
            <p:cNvSpPr/>
            <p:nvPr userDrawn="1"/>
          </p:nvSpPr>
          <p:spPr>
            <a:xfrm>
              <a:off x="5056909" y="-1"/>
              <a:ext cx="3796146" cy="28263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4E598E-13F2-4971-A360-6BA465F83FE5}"/>
                </a:ext>
              </a:extLst>
            </p:cNvPr>
            <p:cNvSpPr/>
            <p:nvPr userDrawn="1"/>
          </p:nvSpPr>
          <p:spPr>
            <a:xfrm>
              <a:off x="8862983" y="-5000"/>
              <a:ext cx="3329017" cy="28263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64E974-1F4F-4365-B046-F0B3ABF5ADF5}"/>
                </a:ext>
              </a:extLst>
            </p:cNvPr>
            <p:cNvSpPr/>
            <p:nvPr userDrawn="1"/>
          </p:nvSpPr>
          <p:spPr>
            <a:xfrm>
              <a:off x="1" y="2277145"/>
              <a:ext cx="4371108" cy="29490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4587A9-B51D-4D62-B538-D0F0D65AF1A0}"/>
                </a:ext>
              </a:extLst>
            </p:cNvPr>
            <p:cNvSpPr/>
            <p:nvPr userDrawn="1"/>
          </p:nvSpPr>
          <p:spPr>
            <a:xfrm>
              <a:off x="7183582" y="2277145"/>
              <a:ext cx="3590087" cy="29490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609D81-8C6A-4AC8-89D9-81E2FE7B407D}"/>
                </a:ext>
              </a:extLst>
            </p:cNvPr>
            <p:cNvSpPr/>
            <p:nvPr userDrawn="1"/>
          </p:nvSpPr>
          <p:spPr>
            <a:xfrm>
              <a:off x="4058904" y="2277145"/>
              <a:ext cx="2861718" cy="29490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399B2B-8DDE-4AD6-82D5-DDDCFFDEB76D}"/>
                </a:ext>
              </a:extLst>
            </p:cNvPr>
            <p:cNvSpPr/>
            <p:nvPr userDrawn="1"/>
          </p:nvSpPr>
          <p:spPr>
            <a:xfrm>
              <a:off x="5984309" y="4573928"/>
              <a:ext cx="2394108" cy="228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91515F0-BF0D-403B-8287-06F400A87DED}"/>
                </a:ext>
              </a:extLst>
            </p:cNvPr>
            <p:cNvSpPr/>
            <p:nvPr userDrawn="1"/>
          </p:nvSpPr>
          <p:spPr>
            <a:xfrm>
              <a:off x="9833970" y="4573928"/>
              <a:ext cx="2353950" cy="228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609ABF-B194-4497-AE30-E2D5B3BAC2AD}"/>
                </a:ext>
              </a:extLst>
            </p:cNvPr>
            <p:cNvSpPr/>
            <p:nvPr userDrawn="1"/>
          </p:nvSpPr>
          <p:spPr>
            <a:xfrm>
              <a:off x="1720042" y="4573928"/>
              <a:ext cx="2338862" cy="22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FFC4A27-82C1-409D-B822-91EB3DF28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926"/>
            <a:ext cx="5974381" cy="228407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517C499-361C-4FCF-8C76-A84557059C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99" y="4585314"/>
            <a:ext cx="1975104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0D9F1AE-68C6-45F0-804B-096F9B883B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3276" y="4580316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43096DE-80D7-48ED-BC3F-2E6D3ED978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9060" y="2281562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A457750-32D8-47A2-A18B-3ED01538E5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15979" y="-10803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51D20A8-A27D-4E6C-8047-D670C0779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10183" y="4567581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3CDA776B-59EE-43C5-AFA5-E86B0457E5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8511" y="2277145"/>
            <a:ext cx="2347022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A96BD-B6AC-4441-9EB5-EF715B5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3" y="2688921"/>
            <a:ext cx="553736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88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76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49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nutrition information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074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43EB-1130-40DD-B0F4-C970AF34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2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nutrition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15328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cipe Book Section Header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EBF2F49-7BE2-47B1-8BC4-A7641CB8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233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13460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5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A5EC-A9DD-4592-8B98-62D6F2D6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240A-8AA3-4585-BCFB-5E6B8F3D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79F8-6D44-439B-8CEA-B7EA23D61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DE7B-5B6B-4EE2-B513-1309EBC801B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B40A-0162-4753-9396-D6061762A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D43C-A0D1-4CC6-9A2E-479DF76A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A84A-544F-4B6B-BC9A-925394EE7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64" r:id="rId3"/>
    <p:sldLayoutId id="2147483668" r:id="rId4"/>
    <p:sldLayoutId id="2147483690" r:id="rId5"/>
    <p:sldLayoutId id="2147483670" r:id="rId6"/>
    <p:sldLayoutId id="2147483714" r:id="rId7"/>
    <p:sldLayoutId id="2147483685" r:id="rId8"/>
    <p:sldLayoutId id="2147483697" r:id="rId9"/>
    <p:sldLayoutId id="2147483698" r:id="rId10"/>
    <p:sldLayoutId id="2147483699" r:id="rId11"/>
    <p:sldLayoutId id="2147483700" r:id="rId12"/>
    <p:sldLayoutId id="2147483715" r:id="rId13"/>
    <p:sldLayoutId id="2147483686" r:id="rId14"/>
    <p:sldLayoutId id="2147483701" r:id="rId15"/>
    <p:sldLayoutId id="2147483702" r:id="rId16"/>
    <p:sldLayoutId id="2147483703" r:id="rId17"/>
    <p:sldLayoutId id="2147483704" r:id="rId18"/>
    <p:sldLayoutId id="2147483716" r:id="rId19"/>
    <p:sldLayoutId id="2147483687" r:id="rId20"/>
    <p:sldLayoutId id="2147483705" r:id="rId21"/>
    <p:sldLayoutId id="2147483706" r:id="rId22"/>
    <p:sldLayoutId id="2147483707" r:id="rId23"/>
    <p:sldLayoutId id="2147483708" r:id="rId24"/>
    <p:sldLayoutId id="2147483717" r:id="rId25"/>
    <p:sldLayoutId id="2147483688" r:id="rId26"/>
    <p:sldLayoutId id="2147483709" r:id="rId27"/>
    <p:sldLayoutId id="2147483710" r:id="rId28"/>
    <p:sldLayoutId id="2147483711" r:id="rId29"/>
    <p:sldLayoutId id="2147483712" r:id="rId30"/>
    <p:sldLayoutId id="2147483718" r:id="rId31"/>
    <p:sldLayoutId id="2147483694" r:id="rId32"/>
    <p:sldLayoutId id="2147483696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BC78-66E7-45DE-B5B9-64E04363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4"/>
            <a:ext cx="11477512" cy="1299332"/>
          </a:xfrm>
        </p:spPr>
        <p:txBody>
          <a:bodyPr/>
          <a:lstStyle/>
          <a:p>
            <a:r>
              <a:rPr lang="en-US" dirty="0"/>
              <a:t>Outdoor dining policy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69165-404D-4293-8B88-BA9E533E4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087" y="1746835"/>
            <a:ext cx="9980164" cy="1186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City of Newton: Zoning &amp; Planning Committee</a:t>
            </a:r>
          </a:p>
          <a:p>
            <a:r>
              <a:rPr lang="en-US" dirty="0"/>
              <a:t>Public Hearing on February 13, 2023</a:t>
            </a:r>
          </a:p>
        </p:txBody>
      </p:sp>
      <p:pic>
        <p:nvPicPr>
          <p:cNvPr id="8" name="Picture Placeholder 7" descr="Recipe Ingredients">
            <a:extLst>
              <a:ext uri="{FF2B5EF4-FFF2-40B4-BE49-F238E27FC236}">
                <a16:creationId xmlns:a16="http://schemas.microsoft.com/office/drawing/2014/main" id="{9E891DD2-13A7-444C-AC48-BB89D65305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092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2DD688-F887-4A81-A60F-CC16AD61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Newton Ordinance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04C3F1-2E36-A1E6-A684-3ED255B2257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64235" y="1557826"/>
            <a:ext cx="11273526" cy="4920611"/>
          </a:xfrm>
        </p:spPr>
        <p:txBody>
          <a:bodyPr>
            <a:noAutofit/>
          </a:bodyPr>
          <a:lstStyle/>
          <a:p>
            <a:r>
              <a:rPr lang="en-US" sz="2400" dirty="0"/>
              <a:t>In January, City staff submitted proposed amending Newton Ordinance Sec. 12-70 to: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Enable outdoor dining areas in the public way, adding oversight of protected parking stalls to existing regulations about café furniture on public sidewalks,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Codify the City’s authority over an outdoor dining program, which will be necessary after the State’s emergency authorization expires on April 1, 2023, and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Extend the existing program for seasonal outdoor dining on a permanent basis.</a:t>
            </a:r>
          </a:p>
          <a:p>
            <a:endParaRPr lang="en-US" sz="2400" dirty="0"/>
          </a:p>
          <a:p>
            <a:r>
              <a:rPr lang="en-US" sz="2400" dirty="0"/>
              <a:t>The Public Safety &amp; Transportation (PS&amp;T) Committee voted unanimously to approve the amendments.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D369F701-EA29-F674-205D-D92FB6AECAA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6CA6303-7051-D37D-BD42-E1D383B52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C3D69F-5DE9-47A8-B43B-84D693CA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17834"/>
            <a:ext cx="11724400" cy="634092"/>
          </a:xfrm>
        </p:spPr>
        <p:txBody>
          <a:bodyPr/>
          <a:lstStyle/>
          <a:p>
            <a:r>
              <a:rPr lang="en-US" dirty="0"/>
              <a:t>Amendments to the </a:t>
            </a:r>
            <a:r>
              <a:rPr lang="en-US" u="sng" dirty="0"/>
              <a:t>Zoning</a:t>
            </a:r>
            <a:r>
              <a:rPr lang="en-US" dirty="0"/>
              <a:t> Ordinance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C1F27D-F920-98F0-9977-06CD093FE8C7}"/>
              </a:ext>
            </a:extLst>
          </p:cNvPr>
          <p:cNvSpPr txBox="1"/>
          <p:nvPr/>
        </p:nvSpPr>
        <p:spPr>
          <a:xfrm>
            <a:off x="957532" y="1384194"/>
            <a:ext cx="110065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As part of this update, the City’s Law Department identified the need to separately amend three sections of the Zoning Ordinance cross-referencing Sec. 12-70. </a:t>
            </a:r>
          </a:p>
          <a:p>
            <a:endParaRPr lang="en-US" sz="2400" dirty="0"/>
          </a:p>
          <a:p>
            <a:r>
              <a:rPr lang="en-US" sz="2400" dirty="0"/>
              <a:t>These updates are needed to clarify that outdoor seating within the street will be regulated the same as sidewalk seating. Pertinent sections include: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5.1.4. </a:t>
            </a:r>
            <a:r>
              <a:rPr lang="en-US" sz="2400" dirty="0"/>
              <a:t>Number of Parking Stalls (Restaurant, food, or beverage establishment)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6.4.29. </a:t>
            </a:r>
            <a:r>
              <a:rPr lang="en-US" sz="2400" dirty="0"/>
              <a:t>Restaurant (B. Standards for Allowed Uses)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7.8.2. </a:t>
            </a:r>
            <a:r>
              <a:rPr lang="en-US" sz="2400" dirty="0"/>
              <a:t>Nonconforming Buildings, Structures, or Uses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10D58528-679F-21C3-9539-BCC259953D6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461A5F-FC18-3D9C-8B5B-36EF01D3F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C3D69F-5DE9-47A8-B43B-84D693CA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/>
          <a:p>
            <a:r>
              <a:rPr lang="en-US" sz="3600" dirty="0"/>
              <a:t>5.1.4. Number of Parking Stalls</a:t>
            </a:r>
            <a:endParaRPr lang="en-US" dirty="0"/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10D58528-679F-21C3-9539-BCC259953D6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461A5F-FC18-3D9C-8B5B-36EF01D3F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7A28D-67CB-00E5-80E4-05E107A7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508459"/>
            <a:ext cx="11430000" cy="36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6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C3D69F-5DE9-47A8-B43B-84D693CA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17834"/>
            <a:ext cx="11724400" cy="634092"/>
          </a:xfrm>
        </p:spPr>
        <p:txBody>
          <a:bodyPr/>
          <a:lstStyle/>
          <a:p>
            <a:r>
              <a:rPr lang="en-US" dirty="0"/>
              <a:t>6.4.29. Restaurant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C1F27D-F920-98F0-9977-06CD093FE8C7}"/>
              </a:ext>
            </a:extLst>
          </p:cNvPr>
          <p:cNvSpPr txBox="1"/>
          <p:nvPr/>
        </p:nvSpPr>
        <p:spPr>
          <a:xfrm>
            <a:off x="698740" y="1384194"/>
            <a:ext cx="1126533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B. Standards for Allowed Uses</a:t>
            </a:r>
            <a:endParaRPr lang="en-US" sz="2400" dirty="0"/>
          </a:p>
          <a:p>
            <a:pPr algn="ctr">
              <a:spcBef>
                <a:spcPts val="600"/>
              </a:spcBef>
            </a:pPr>
            <a:r>
              <a:rPr lang="en-US" sz="2400" dirty="0"/>
              <a:t>[ … ]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sz="2400" dirty="0"/>
              <a:t>In all districts, outdoor sidewalk seats</a:t>
            </a:r>
            <a:r>
              <a:rPr lang="en-US" sz="2400" u="sng" dirty="0">
                <a:solidFill>
                  <a:srgbClr val="0070C0"/>
                </a:solidFill>
              </a:rPr>
              <a:t> and parking space seats</a:t>
            </a:r>
            <a:r>
              <a:rPr lang="en-US" sz="2400" dirty="0"/>
              <a:t> permitted under revised Ordinances Chapter 12, Section 12-70 shall be excluded from the total number of seats used to determine the review process.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[ … ]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C. Standards for Special Permit Uses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[ … ]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 startAt="7"/>
            </a:pPr>
            <a:r>
              <a:rPr lang="en-US" sz="2400" dirty="0"/>
              <a:t>In all districts, outdoor sidewalk</a:t>
            </a:r>
            <a:r>
              <a:rPr lang="en-US" sz="2400" u="sng" dirty="0">
                <a:solidFill>
                  <a:srgbClr val="0070C0"/>
                </a:solidFill>
              </a:rPr>
              <a:t> and parking space</a:t>
            </a:r>
            <a:r>
              <a:rPr lang="en-US" sz="2400" dirty="0"/>
              <a:t> seats permitted under revised Ordinances Chapter 12, Section 12-70 shall be excluded from the total number of seats used to determine the review process.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[ … ]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10D58528-679F-21C3-9539-BCC259953D6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461A5F-FC18-3D9C-8B5B-36EF01D3F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C3D69F-5DE9-47A8-B43B-84D693CA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/>
          <a:p>
            <a:r>
              <a:rPr lang="en-US" dirty="0"/>
              <a:t>7.8.2. Nonconforming Buildings, Structures, or Uses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C1F27D-F920-98F0-9977-06CD093FE8C7}"/>
              </a:ext>
            </a:extLst>
          </p:cNvPr>
          <p:cNvSpPr txBox="1"/>
          <p:nvPr/>
        </p:nvSpPr>
        <p:spPr>
          <a:xfrm>
            <a:off x="698740" y="1384194"/>
            <a:ext cx="1126533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400" b="1" dirty="0"/>
              <a:t>Special Permit Not Required.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A special permit is not required from the City Council for nonconforming buildings or structures in the following cases: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[ … ]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lphaLcParenR" startAt="3"/>
            </a:pPr>
            <a:r>
              <a:rPr lang="en-US" sz="2400" dirty="0"/>
              <a:t>Additional outdoor sidewalk</a:t>
            </a:r>
            <a:r>
              <a:rPr lang="en-US" sz="2400" u="sng" dirty="0">
                <a:solidFill>
                  <a:srgbClr val="0070C0"/>
                </a:solidFill>
              </a:rPr>
              <a:t> and parking space</a:t>
            </a:r>
            <a:r>
              <a:rPr lang="en-US" sz="2400" dirty="0"/>
              <a:t> seats permitted under Revised Ordinances Chapter 12, Section 12-70 shall not be considered an increase in the nonconformity nor constitute an extension of use of a lawful nonconforming restaurant in any district; and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[ … ]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10D58528-679F-21C3-9539-BCC259953D6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461A5F-FC18-3D9C-8B5B-36EF01D3F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2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C3D69F-5DE9-47A8-B43B-84D693CA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17834"/>
            <a:ext cx="11724400" cy="634092"/>
          </a:xfrm>
        </p:spPr>
        <p:txBody>
          <a:bodyPr/>
          <a:lstStyle/>
          <a:p>
            <a:r>
              <a:rPr lang="en-US" dirty="0"/>
              <a:t>FUTURE PLANNING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C1F27D-F920-98F0-9977-06CD093FE8C7}"/>
              </a:ext>
            </a:extLst>
          </p:cNvPr>
          <p:cNvSpPr txBox="1"/>
          <p:nvPr/>
        </p:nvSpPr>
        <p:spPr>
          <a:xfrm>
            <a:off x="6075560" y="1780475"/>
            <a:ext cx="555526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Outdoor dining in the public way is a recent phenomenon in the U.S., and municipal policies will continue to evolve. </a:t>
            </a:r>
            <a:br>
              <a:rPr lang="en-US" sz="2800" dirty="0"/>
            </a:b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In 2023, City staff will continue studying comparable policies and implementations to provide analysis and recommendations to the City Council later this year.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10D58528-679F-21C3-9539-BCC259953D6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461A5F-FC18-3D9C-8B5B-36EF01D3F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" name="Picture Placeholder 7" descr="Dining Food Table ">
            <a:extLst>
              <a:ext uri="{FF2B5EF4-FFF2-40B4-BE49-F238E27FC236}">
                <a16:creationId xmlns:a16="http://schemas.microsoft.com/office/drawing/2014/main" id="{A3C7DDE6-B0E1-3861-E06F-A15608BAF2E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8635"/>
          <a:stretch>
            <a:fillRect/>
          </a:stretch>
        </p:blipFill>
        <p:spPr>
          <a:xfrm>
            <a:off x="-7938" y="1181100"/>
            <a:ext cx="5791201" cy="5676900"/>
          </a:xfrm>
        </p:spPr>
      </p:pic>
    </p:spTree>
    <p:extLst>
      <p:ext uri="{BB962C8B-B14F-4D97-AF65-F5344CB8AC3E}">
        <p14:creationId xmlns:p14="http://schemas.microsoft.com/office/powerpoint/2010/main" val="28305840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cipe Book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533498_win32_fixed.potx" id="{019E8A1F-EBDA-46B2-A0BC-A9E7D4AE12ED}" vid="{EBCA9EDB-F702-45AD-87BF-49A5D2C760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Recipe book</Template>
  <TotalTime>175</TotalTime>
  <Words>456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1_Recipe Book Slide Master</vt:lpstr>
      <vt:lpstr>Outdoor dining policy update</vt:lpstr>
      <vt:lpstr>Changes to the Newton Ordinance</vt:lpstr>
      <vt:lpstr>Amendments to the Zoning Ordinance</vt:lpstr>
      <vt:lpstr>5.1.4. Number of Parking Stalls</vt:lpstr>
      <vt:lpstr>6.4.29. Restaurant</vt:lpstr>
      <vt:lpstr>7.8.2. Nonconforming Buildings, Structures, or Uses</vt:lpstr>
      <vt:lpstr>FUTURE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dining policy for 2023</dc:title>
  <dc:creator>John Sisson</dc:creator>
  <cp:lastModifiedBy>John Sisson</cp:lastModifiedBy>
  <cp:revision>2</cp:revision>
  <dcterms:created xsi:type="dcterms:W3CDTF">2023-02-09T19:43:28Z</dcterms:created>
  <dcterms:modified xsi:type="dcterms:W3CDTF">2023-02-13T20:36:21Z</dcterms:modified>
</cp:coreProperties>
</file>