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6E2D5C3-86D7-48A4-988C-B6618ECC690A}">
  <a:tblStyle styleId="{76E2D5C3-86D7-48A4-988C-B6618ECC69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8057e6f332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8057e6f33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8057e6f33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8057e6f33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b439d6a345_1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b439d6a345_1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8057e6f3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8057e6f3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8057e6f33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8057e6f33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8057e6f33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8057e6f33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8057e6f332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8057e6f33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8057e6f332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8057e6f332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8057e6f332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8057e6f332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8057e6f332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8057e6f332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8057e6f332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8057e6f332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2" name="Google Shape;22;p4"/>
          <p:cNvPicPr preferRelativeResize="0"/>
          <p:nvPr/>
        </p:nvPicPr>
        <p:blipFill>
          <a:blip r:embed="rId2">
            <a:alphaModFix amt="39000"/>
          </a:blip>
          <a:stretch>
            <a:fillRect/>
          </a:stretch>
        </p:blipFill>
        <p:spPr>
          <a:xfrm>
            <a:off x="8468953" y="58401"/>
            <a:ext cx="606808" cy="6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5" name="Google Shape;4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3226" y="3238501"/>
            <a:ext cx="16966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Massachusetts Building Code Updates for 2023</a:t>
            </a:r>
            <a:endParaRPr/>
          </a:p>
        </p:txBody>
      </p:sp>
      <p:sp>
        <p:nvSpPr>
          <p:cNvPr id="61" name="Google Shape;61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Ann </a:t>
            </a:r>
            <a:r>
              <a:rPr lang="en" sz="2000"/>
              <a:t> Berwick, Co-Director of Sustainability</a:t>
            </a:r>
            <a:endParaRPr sz="2000"/>
          </a:p>
        </p:txBody>
      </p:sp>
      <p:pic>
        <p:nvPicPr>
          <p:cNvPr id="62" name="Google Shape;62;p13"/>
          <p:cNvPicPr preferRelativeResize="0"/>
          <p:nvPr/>
        </p:nvPicPr>
        <p:blipFill rotWithShape="1">
          <a:blip r:embed="rId3">
            <a:alphaModFix/>
          </a:blip>
          <a:srcRect b="0" l="2316" r="1943" t="0"/>
          <a:stretch/>
        </p:blipFill>
        <p:spPr>
          <a:xfrm>
            <a:off x="6813200" y="2732425"/>
            <a:ext cx="2087100" cy="223962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485875" y="2985200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Presentation to Newton City Council Zoning and Planning Committee</a:t>
            </a:r>
            <a:endParaRPr sz="18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December 12,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Commercial Specialized Code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Multi-family Buildings and Others</a:t>
            </a:r>
            <a:endParaRPr sz="2200"/>
          </a:p>
        </p:txBody>
      </p:sp>
      <p:sp>
        <p:nvSpPr>
          <p:cNvPr id="132" name="Google Shape;132;p22"/>
          <p:cNvSpPr txBox="1"/>
          <p:nvPr>
            <p:ph idx="1" type="body"/>
          </p:nvPr>
        </p:nvSpPr>
        <p:spPr>
          <a:xfrm>
            <a:off x="311700" y="1609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Maintains </a:t>
            </a:r>
            <a:r>
              <a:rPr b="1" lang="en">
                <a:solidFill>
                  <a:schemeClr val="dk2"/>
                </a:solidFill>
              </a:rPr>
              <a:t>same energy efficiency requirements </a:t>
            </a:r>
            <a:r>
              <a:rPr lang="en">
                <a:solidFill>
                  <a:schemeClr val="dk2"/>
                </a:solidFill>
              </a:rPr>
              <a:t>as the updated Stretch Code for all building categories </a:t>
            </a:r>
            <a:r>
              <a:rPr b="1" lang="en">
                <a:solidFill>
                  <a:schemeClr val="dk2"/>
                </a:solidFill>
              </a:rPr>
              <a:t>except multi-family</a:t>
            </a:r>
            <a:r>
              <a:rPr lang="en">
                <a:solidFill>
                  <a:schemeClr val="dk2"/>
                </a:solidFill>
              </a:rPr>
              <a:t>.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Multi-family buildings must:</a:t>
            </a:r>
            <a:endParaRPr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>
                <a:solidFill>
                  <a:schemeClr val="dk2"/>
                </a:solidFill>
              </a:rPr>
              <a:t>Follow updated Stretch Code requirements;</a:t>
            </a:r>
            <a:endParaRPr sz="1800"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>
                <a:solidFill>
                  <a:schemeClr val="dk2"/>
                </a:solidFill>
              </a:rPr>
              <a:t>Be electrification-ready;</a:t>
            </a:r>
            <a:endParaRPr sz="1800"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en" sz="1800">
                <a:solidFill>
                  <a:schemeClr val="dk2"/>
                </a:solidFill>
              </a:rPr>
              <a:t>Follow Passive House compliance pathway. 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33" name="Google Shape;133;p2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34" name="Google Shape;134;p22"/>
          <p:cNvCxnSpPr/>
          <p:nvPr/>
        </p:nvCxnSpPr>
        <p:spPr>
          <a:xfrm>
            <a:off x="448475" y="13357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Commercial Specialized Code</a:t>
            </a:r>
            <a:endParaRPr/>
          </a:p>
        </p:txBody>
      </p:sp>
      <p:sp>
        <p:nvSpPr>
          <p:cNvPr id="140" name="Google Shape;140;p23"/>
          <p:cNvSpPr txBox="1"/>
          <p:nvPr>
            <p:ph idx="1" type="body"/>
          </p:nvPr>
        </p:nvSpPr>
        <p:spPr>
          <a:xfrm>
            <a:off x="311700" y="1152475"/>
            <a:ext cx="8520600" cy="38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Buildings other than multi-family buildings have choice of three compliance pathways:</a:t>
            </a:r>
            <a:endParaRPr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n">
                <a:solidFill>
                  <a:schemeClr val="dk2"/>
                </a:solidFill>
              </a:rPr>
              <a:t>All-electric buildings: </a:t>
            </a:r>
            <a:r>
              <a:rPr lang="en">
                <a:solidFill>
                  <a:schemeClr val="dk2"/>
                </a:solidFill>
              </a:rPr>
              <a:t>only electric equipment meeting minimum efficiency standards.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Mixed-fuel buildings: </a:t>
            </a:r>
            <a:r>
              <a:rPr lang="en">
                <a:solidFill>
                  <a:schemeClr val="dk2"/>
                </a:solidFill>
              </a:rPr>
              <a:t>minimum efficiency requirements for space and water heating, solar PV if on-site solar potential, preparation for future electrification.  </a:t>
            </a:r>
            <a:endParaRPr>
              <a:solidFill>
                <a:schemeClr val="dk2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</a:pPr>
            <a:r>
              <a:rPr lang="en" sz="1500">
                <a:solidFill>
                  <a:schemeClr val="dk2"/>
                </a:solidFill>
              </a:rPr>
              <a:t>Not clear, but appears that large water heaters, commercial restaurant cooking, and commercial drying equipment used for manufacturing and process loads are excepted. </a:t>
            </a:r>
            <a:endParaRPr sz="15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Zero Energy Buildings: </a:t>
            </a:r>
            <a:r>
              <a:rPr lang="en">
                <a:solidFill>
                  <a:schemeClr val="dk2"/>
                </a:solidFill>
              </a:rPr>
              <a:t>net-zero energy on an annual basis, except for energy required for back-up power and EV charging.  Demonstrated only with on-site renewable generation; must meet minimum energy efficiency requirements prior to use of renewable offsets.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41" name="Google Shape;141;p2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42" name="Google Shape;142;p23"/>
          <p:cNvCxnSpPr/>
          <p:nvPr/>
        </p:nvCxnSpPr>
        <p:spPr>
          <a:xfrm>
            <a:off x="448475" y="10309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Updated Building Codes: EV Requirements</a:t>
            </a:r>
            <a:endParaRPr/>
          </a:p>
        </p:txBody>
      </p:sp>
      <p:sp>
        <p:nvSpPr>
          <p:cNvPr id="148" name="Google Shape;148;p24"/>
          <p:cNvSpPr txBox="1"/>
          <p:nvPr>
            <p:ph idx="1" type="body"/>
          </p:nvPr>
        </p:nvSpPr>
        <p:spPr>
          <a:xfrm>
            <a:off x="952500" y="3827550"/>
            <a:ext cx="7239000" cy="74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* See </a:t>
            </a:r>
            <a:r>
              <a:rPr lang="en" sz="1300" u="sng">
                <a:solidFill>
                  <a:schemeClr val="dk2"/>
                </a:solidFill>
              </a:rPr>
              <a:t>https://codes.iccsafe.org/content/IBC2021P2/chapter-3-occupancy-classification-and-use</a:t>
            </a:r>
            <a:r>
              <a:rPr lang="en" sz="1300">
                <a:solidFill>
                  <a:schemeClr val="dk2"/>
                </a:solidFill>
              </a:rPr>
              <a:t> for long list of uses in Groups R &amp; B, e.g., hotels, halfway houses, barber shops, print shops.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49" name="Google Shape;149;p2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50" name="Google Shape;150;p24"/>
          <p:cNvCxnSpPr/>
          <p:nvPr/>
        </p:nvCxnSpPr>
        <p:spPr>
          <a:xfrm>
            <a:off x="448475" y="10309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aphicFrame>
        <p:nvGraphicFramePr>
          <p:cNvPr id="151" name="Google Shape;151;p24"/>
          <p:cNvGraphicFramePr/>
          <p:nvPr/>
        </p:nvGraphicFramePr>
        <p:xfrm>
          <a:off x="952500" y="1657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{76E2D5C3-86D7-48A4-988C-B6618ECC690A}</a:tableStyleId>
              </a:tblPr>
              <a:tblGrid>
                <a:gridCol w="1238575"/>
                <a:gridCol w="3035575"/>
                <a:gridCol w="2964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Updated Stretch Code</a:t>
                      </a:r>
                      <a:endParaRPr b="1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Specialized Code</a:t>
                      </a:r>
                      <a:endParaRPr b="1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Residential</a:t>
                      </a:r>
                      <a:endParaRPr b="1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One space per home pre-wired for charging</a:t>
                      </a:r>
                      <a:endParaRPr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Same as updated Residential Stretch Code</a:t>
                      </a:r>
                      <a:endParaRPr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Commercial</a:t>
                      </a:r>
                      <a:endParaRPr b="1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20% of new business and residential spaces pre-wired for charging for Groups R &amp; B*, 10% for others</a:t>
                      </a:r>
                      <a:endParaRPr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Same as updated Commercial Stretch Code</a:t>
                      </a:r>
                      <a:endParaRPr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Current Stretch Codes</a:t>
            </a:r>
            <a:r>
              <a:rPr lang="en">
                <a:solidFill>
                  <a:schemeClr val="dk2"/>
                </a:solidFill>
              </a:rPr>
              <a:t>—Incorporated into the updated Base Codes; no longer a stretch.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Specialized Codes</a:t>
            </a:r>
            <a:r>
              <a:rPr lang="en">
                <a:solidFill>
                  <a:schemeClr val="dk2"/>
                </a:solidFill>
              </a:rPr>
              <a:t>—A new thing, required by recent State climate legislation.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Why it matters: 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Cities and towns </a:t>
            </a:r>
            <a:r>
              <a:rPr b="1" lang="en">
                <a:solidFill>
                  <a:schemeClr val="dk2"/>
                </a:solidFill>
              </a:rPr>
              <a:t>can’t pass their own </a:t>
            </a:r>
            <a:r>
              <a:rPr lang="en">
                <a:solidFill>
                  <a:schemeClr val="dk2"/>
                </a:solidFill>
              </a:rPr>
              <a:t>building codes.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Buildings emit </a:t>
            </a:r>
            <a:r>
              <a:rPr b="1" lang="en">
                <a:solidFill>
                  <a:schemeClr val="dk2"/>
                </a:solidFill>
              </a:rPr>
              <a:t>65% </a:t>
            </a:r>
            <a:r>
              <a:rPr lang="en">
                <a:solidFill>
                  <a:schemeClr val="dk2"/>
                </a:solidFill>
              </a:rPr>
              <a:t>of Newton’s greenhouse gas emissions.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Adoption</a:t>
            </a:r>
            <a:r>
              <a:rPr lang="en">
                <a:solidFill>
                  <a:schemeClr val="dk2"/>
                </a:solidFill>
              </a:rPr>
              <a:t> of updated residential and commercial Stretch Codes—</a:t>
            </a:r>
            <a:r>
              <a:rPr b="1" lang="en">
                <a:solidFill>
                  <a:schemeClr val="dk2"/>
                </a:solidFill>
              </a:rPr>
              <a:t>automatic</a:t>
            </a:r>
            <a:r>
              <a:rPr lang="en">
                <a:solidFill>
                  <a:schemeClr val="dk2"/>
                </a:solidFill>
              </a:rPr>
              <a:t> for “Green Communities.”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Residential and commercial </a:t>
            </a:r>
            <a:r>
              <a:rPr b="1" lang="en">
                <a:solidFill>
                  <a:schemeClr val="dk2"/>
                </a:solidFill>
              </a:rPr>
              <a:t>Specialized Codes—require a City Council vote</a:t>
            </a:r>
            <a:r>
              <a:rPr lang="en">
                <a:solidFill>
                  <a:schemeClr val="dk2"/>
                </a:solidFill>
              </a:rPr>
              <a:t>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72" name="Google Shape;72;p14"/>
          <p:cNvCxnSpPr/>
          <p:nvPr/>
        </p:nvCxnSpPr>
        <p:spPr>
          <a:xfrm>
            <a:off x="448475" y="10309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Building Codes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Residential Codes: </a:t>
            </a:r>
            <a:r>
              <a:rPr lang="en">
                <a:solidFill>
                  <a:schemeClr val="dk2"/>
                </a:solidFill>
              </a:rPr>
              <a:t>detached one- and two-family dwellings and attached single-family dwellings, such as townhouses. 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Commercial Codes: </a:t>
            </a:r>
            <a:r>
              <a:rPr lang="en">
                <a:solidFill>
                  <a:schemeClr val="dk2"/>
                </a:solidFill>
              </a:rPr>
              <a:t>all other buildings, including all mixed use and residential buildings.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80" name="Google Shape;80;p15"/>
          <p:cNvCxnSpPr/>
          <p:nvPr/>
        </p:nvCxnSpPr>
        <p:spPr>
          <a:xfrm>
            <a:off x="448475" y="10309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the Specialized Code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The Specialized Stretch Codes must be </a:t>
            </a:r>
            <a:r>
              <a:rPr b="1" lang="en">
                <a:solidFill>
                  <a:schemeClr val="dk2"/>
                </a:solidFill>
              </a:rPr>
              <a:t>available for adoption by December 24, 2022. </a:t>
            </a:r>
            <a:r>
              <a:rPr lang="en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DOER recommends that the requirements of the Specialized Code take effect beginning on the </a:t>
            </a:r>
            <a:r>
              <a:rPr b="1" lang="en">
                <a:solidFill>
                  <a:schemeClr val="dk2"/>
                </a:solidFill>
              </a:rPr>
              <a:t>January 1 or July 1</a:t>
            </a:r>
            <a:r>
              <a:rPr lang="en">
                <a:solidFill>
                  <a:schemeClr val="dk2"/>
                </a:solidFill>
              </a:rPr>
              <a:t> </a:t>
            </a:r>
            <a:r>
              <a:rPr b="1" lang="en">
                <a:solidFill>
                  <a:schemeClr val="dk2"/>
                </a:solidFill>
              </a:rPr>
              <a:t>that is at least six months after </a:t>
            </a:r>
            <a:r>
              <a:rPr lang="en">
                <a:solidFill>
                  <a:schemeClr val="dk2"/>
                </a:solidFill>
              </a:rPr>
              <a:t>the City Council vote.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88" name="Google Shape;88;p16"/>
          <p:cNvCxnSpPr/>
          <p:nvPr/>
        </p:nvCxnSpPr>
        <p:spPr>
          <a:xfrm>
            <a:off x="448475" y="10309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/>
              <a:t>Updated Residential Stretch Code and Specialized Code</a:t>
            </a:r>
            <a:endParaRPr sz="2400"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1068425"/>
            <a:ext cx="8520600" cy="401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en">
                <a:solidFill>
                  <a:schemeClr val="dk2"/>
                </a:solidFill>
              </a:rPr>
              <a:t>Specialized Code: preferences all-electric homes and homes &lt; 4,000 sf.</a:t>
            </a:r>
            <a:endParaRPr b="1">
              <a:solidFill>
                <a:schemeClr val="dk2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</a:endParaRPr>
          </a:p>
          <a:p>
            <a:pPr indent="-32575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en">
                <a:solidFill>
                  <a:schemeClr val="dk2"/>
                </a:solidFill>
              </a:rPr>
              <a:t>All-electric homes</a:t>
            </a:r>
            <a:r>
              <a:rPr lang="en">
                <a:solidFill>
                  <a:schemeClr val="dk2"/>
                </a:solidFill>
              </a:rPr>
              <a:t> of any size: Specialized Code = Stretch Code.</a:t>
            </a:r>
            <a:endParaRPr>
              <a:solidFill>
                <a:schemeClr val="dk2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5882"/>
              <a:buChar char="●"/>
            </a:pPr>
            <a:r>
              <a:rPr b="1" lang="en">
                <a:solidFill>
                  <a:schemeClr val="dk2"/>
                </a:solidFill>
              </a:rPr>
              <a:t>Fossil fuel homes</a:t>
            </a:r>
            <a:r>
              <a:rPr lang="en">
                <a:solidFill>
                  <a:schemeClr val="dk2"/>
                </a:solidFill>
              </a:rPr>
              <a:t>: </a:t>
            </a:r>
            <a:r>
              <a:rPr lang="en" sz="1700">
                <a:solidFill>
                  <a:schemeClr val="dk2"/>
                </a:solidFill>
              </a:rPr>
              <a:t>If </a:t>
            </a:r>
            <a:r>
              <a:rPr b="1" lang="en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≤</a:t>
            </a:r>
            <a:r>
              <a:rPr b="1" lang="en" sz="1700">
                <a:solidFill>
                  <a:schemeClr val="dk2"/>
                </a:solidFill>
              </a:rPr>
              <a:t>4,000 sf</a:t>
            </a:r>
            <a:r>
              <a:rPr lang="en" sz="1700">
                <a:solidFill>
                  <a:schemeClr val="dk2"/>
                </a:solidFill>
              </a:rPr>
              <a:t>, Specialized Code is only </a:t>
            </a:r>
            <a:r>
              <a:rPr b="1" lang="en" sz="1700">
                <a:solidFill>
                  <a:schemeClr val="dk2"/>
                </a:solidFill>
              </a:rPr>
              <a:t>slightly more stringent </a:t>
            </a:r>
            <a:r>
              <a:rPr lang="en" sz="1700">
                <a:solidFill>
                  <a:schemeClr val="dk2"/>
                </a:solidFill>
              </a:rPr>
              <a:t>than the updated Stretch Code.</a:t>
            </a:r>
            <a:endParaRPr sz="1700">
              <a:solidFill>
                <a:schemeClr val="dk2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</a:endParaRPr>
          </a:p>
          <a:p>
            <a:pPr indent="-320357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en">
                <a:solidFill>
                  <a:schemeClr val="dk2"/>
                </a:solidFill>
              </a:rPr>
              <a:t>Fossil fuel homes</a:t>
            </a:r>
            <a:r>
              <a:rPr lang="en">
                <a:solidFill>
                  <a:schemeClr val="dk2"/>
                </a:solidFill>
              </a:rPr>
              <a:t>: </a:t>
            </a:r>
            <a:r>
              <a:rPr lang="en" sz="1700">
                <a:solidFill>
                  <a:schemeClr val="dk2"/>
                </a:solidFill>
              </a:rPr>
              <a:t>If </a:t>
            </a:r>
            <a:r>
              <a:rPr b="1" lang="en" sz="1700">
                <a:solidFill>
                  <a:schemeClr val="dk2"/>
                </a:solidFill>
              </a:rPr>
              <a:t>&gt;4,000 sf</a:t>
            </a:r>
            <a:r>
              <a:rPr lang="en" sz="1700">
                <a:solidFill>
                  <a:schemeClr val="dk2"/>
                </a:solidFill>
              </a:rPr>
              <a:t>, Specialized Code is </a:t>
            </a:r>
            <a:r>
              <a:rPr b="1" lang="en" sz="1700">
                <a:solidFill>
                  <a:schemeClr val="dk2"/>
                </a:solidFill>
              </a:rPr>
              <a:t>significantly more stringent </a:t>
            </a:r>
            <a:r>
              <a:rPr lang="en" sz="1700">
                <a:solidFill>
                  <a:schemeClr val="dk2"/>
                </a:solidFill>
              </a:rPr>
              <a:t>than the updated Stretch Code (all-electric or HERS 0 with pre-wiring for electrification, onsite solar).</a:t>
            </a:r>
            <a:endParaRPr sz="17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</a:endParaRPr>
          </a:p>
          <a:p>
            <a:pPr indent="-32575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n">
                <a:solidFill>
                  <a:schemeClr val="dk2"/>
                </a:solidFill>
              </a:rPr>
              <a:t>The HERS numbers for larger alterations, additions, or changes of use are the same as the HERS numbers for the updated Stretch Code prior to July 1, 2024; smaller home changes continue to follow the Base Code. 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96" name="Google Shape;96;p17"/>
          <p:cNvCxnSpPr/>
          <p:nvPr/>
        </p:nvCxnSpPr>
        <p:spPr>
          <a:xfrm>
            <a:off x="448475" y="10309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02" name="Google Shape;102;p18"/>
          <p:cNvGraphicFramePr/>
          <p:nvPr/>
        </p:nvGraphicFramePr>
        <p:xfrm>
          <a:off x="118700" y="6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{76E2D5C3-86D7-48A4-988C-B6618ECC690A}</a:tableStyleId>
              </a:tblPr>
              <a:tblGrid>
                <a:gridCol w="807700"/>
                <a:gridCol w="737550"/>
                <a:gridCol w="933825"/>
                <a:gridCol w="849700"/>
                <a:gridCol w="1578525"/>
                <a:gridCol w="1214075"/>
                <a:gridCol w="1704600"/>
                <a:gridCol w="1102025"/>
              </a:tblGrid>
              <a:tr h="1027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Building Size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On-site fuel type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Updated Stretch Code Jan 1, 2023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Updated Stretch Code July 1, 2024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Specialized Code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Renewable generation: Updated Stretch Code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Renewable Generation: Specialized Code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Current Stretch Code (same as updated Base Code)</a:t>
                      </a:r>
                      <a:endParaRPr b="1"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chemeClr val="dk1"/>
                    </a:solidFill>
                  </a:tcPr>
                </a:tc>
              </a:tr>
              <a:tr h="858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≤4,000 sf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All-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electric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55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45 or Passive House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45 or Passive House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Panels optional/solar-ready required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Panels optional/solar-ready required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60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</a:tr>
              <a:tr h="985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≤</a:t>
                      </a: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4,000 sf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Fossil fuels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52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42 or Passive House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42 or Passive House + pre-wiring (&amp; sufficient service &amp; space)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Panels optional/solar-ready required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Solar PV if HERS pathway (except shaded sites; Passive House required to be solar ready)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55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</a:tr>
              <a:tr h="73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&gt;4,000 sf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All-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electric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55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45 or Passive House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45 or Passive House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Panels optional/solar-ready required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Panels optional/solar-ready required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60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</a:tr>
              <a:tr h="452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&gt;4,000 sf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Fossil fuels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52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42 or Passive House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0 or Phius Zero + pre-wiring (&amp; sufficient service &amp; space)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Panels optional/solar-ready required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Solar PV if HERS pathway, or other renewables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HERS 55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Updated Commercial Stretch Code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Building Categories and Pathways</a:t>
            </a:r>
            <a:endParaRPr sz="2200"/>
          </a:p>
        </p:txBody>
      </p:sp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Specifies four categories of buildings, with various compliance pathways available to different categories: 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Offices, residential, schools over 20,000 sf, and certain types of adjacent buildings (must use TEDI or Passive House);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High-ventilation buildings such as labs and hospitals, multi-family buildings;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Small commercial buildings (any small building use except multi-family);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Larger multi-family buildings.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</a:rPr>
              <a:t>Passive House pathway </a:t>
            </a:r>
            <a:r>
              <a:rPr lang="en">
                <a:solidFill>
                  <a:schemeClr val="dk2"/>
                </a:solidFill>
              </a:rPr>
              <a:t>available as an option for all building types.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9" name="Google Shape;109;p1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10" name="Google Shape;110;p19"/>
          <p:cNvCxnSpPr/>
          <p:nvPr/>
        </p:nvCxnSpPr>
        <p:spPr>
          <a:xfrm>
            <a:off x="448475" y="13357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Updated Commercial Stretch Code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Efficiency, Electrification</a:t>
            </a:r>
            <a:endParaRPr sz="2200"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Reduces demand for heating and cooling</a:t>
            </a:r>
            <a:r>
              <a:rPr lang="en">
                <a:solidFill>
                  <a:schemeClr val="dk2"/>
                </a:solidFill>
              </a:rPr>
              <a:t> relative to current Stretch Code, by focusing on: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Energy efficiency requirements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Full or partial electrification depending on compliance pathway chosen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Strengthened requirements </a:t>
            </a:r>
            <a:r>
              <a:rPr lang="en">
                <a:solidFill>
                  <a:schemeClr val="dk2"/>
                </a:solidFill>
              </a:rPr>
              <a:t>for: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Air leakage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Thermal bridges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Economizers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Ventilation energy requirements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Full or partial </a:t>
            </a:r>
            <a:r>
              <a:rPr b="1" lang="en">
                <a:solidFill>
                  <a:schemeClr val="dk2"/>
                </a:solidFill>
              </a:rPr>
              <a:t>electrification of space heating</a:t>
            </a:r>
            <a:r>
              <a:rPr lang="en">
                <a:solidFill>
                  <a:schemeClr val="dk2"/>
                </a:solidFill>
              </a:rPr>
              <a:t>, depending on the compliance pathway chosen.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Full electrification of space heating for highly glazed buildings.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17" name="Google Shape;117;p2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18" name="Google Shape;118;p20"/>
          <p:cNvCxnSpPr/>
          <p:nvPr/>
        </p:nvCxnSpPr>
        <p:spPr>
          <a:xfrm>
            <a:off x="448475" y="13357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Updated Commercial Stretch Code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Building Additions</a:t>
            </a:r>
            <a:endParaRPr sz="2200"/>
          </a:p>
        </p:txBody>
      </p:sp>
      <p:sp>
        <p:nvSpPr>
          <p:cNvPr id="124" name="Google Shape;124;p21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>
                <a:solidFill>
                  <a:schemeClr val="dk2"/>
                </a:solidFill>
              </a:rPr>
              <a:t>Unlike current Stretch Code, the updated Stretch Code </a:t>
            </a:r>
            <a:r>
              <a:rPr b="1" lang="en">
                <a:solidFill>
                  <a:schemeClr val="dk2"/>
                </a:solidFill>
              </a:rPr>
              <a:t>applies to building additions, alterations, and changes of use or occupancy</a:t>
            </a:r>
            <a:r>
              <a:rPr lang="en">
                <a:solidFill>
                  <a:schemeClr val="dk2"/>
                </a:solidFill>
              </a:rPr>
              <a:t>, not just new construction.  </a:t>
            </a:r>
            <a:endParaRPr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 sz="1600">
                <a:solidFill>
                  <a:schemeClr val="dk2"/>
                </a:solidFill>
              </a:rPr>
              <a:t>But continues to allow building additions that are &lt;20,000 sf to follow the Base Code.</a:t>
            </a:r>
            <a:r>
              <a:rPr lang="en">
                <a:solidFill>
                  <a:schemeClr val="dk2"/>
                </a:solidFill>
              </a:rPr>
              <a:t>  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>
                <a:solidFill>
                  <a:schemeClr val="dk2"/>
                </a:solidFill>
              </a:rPr>
              <a:t>Eliminates an existing exception </a:t>
            </a:r>
            <a:r>
              <a:rPr lang="en">
                <a:solidFill>
                  <a:schemeClr val="dk2"/>
                </a:solidFill>
              </a:rPr>
              <a:t>in the Base Code, which allows exterior walls that have any amount of insulation to remain non-code compliant.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25" name="Google Shape;125;p2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26" name="Google Shape;126;p21"/>
          <p:cNvCxnSpPr/>
          <p:nvPr/>
        </p:nvCxnSpPr>
        <p:spPr>
          <a:xfrm>
            <a:off x="448475" y="1335775"/>
            <a:ext cx="83811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ABECFD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ABECFD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