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566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528203D-1983-486B-9CD1-0B4CDFF4B9A1}">
  <a:tblStyle styleId="{C528203D-1983-486B-9CD1-0B4CDFF4B9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88" y="60"/>
      </p:cViewPr>
      <p:guideLst>
        <p:guide pos="5662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a33c56f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a33c56f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7d1f7f677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7d1f7f677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87c208ac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87c208aca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ab5f0211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7ab5f0211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605000"/>
            <a:ext cx="8520600" cy="39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Thoughts on How </a:t>
            </a:r>
            <a:br>
              <a:rPr lang="en" sz="28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The NCCE Can Help Accelerate </a:t>
            </a:r>
            <a:endParaRPr sz="2800">
              <a:solidFill>
                <a:srgbClr val="4472C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Newton Residents’ Adoption</a:t>
            </a:r>
            <a:endParaRPr sz="2800">
              <a:solidFill>
                <a:srgbClr val="4472C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28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n" sz="2800" b="1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4OurFuture</a:t>
            </a:r>
            <a:r>
              <a:rPr lang="en" sz="28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 Actions</a:t>
            </a:r>
            <a:endParaRPr sz="1400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22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discussion document, </a:t>
            </a:r>
            <a:endParaRPr sz="2200"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22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includes feedback from 10/4/23 NCCE Meeting</a:t>
            </a:r>
            <a:endParaRPr sz="800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800"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Jon Slote</a:t>
            </a:r>
            <a:endParaRPr sz="1000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10/6/23 version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232875" y="23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620" b="1"/>
              <a:t>Some Background and Assumptions</a:t>
            </a:r>
            <a:endParaRPr sz="1620" b="1"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87900" y="703525"/>
            <a:ext cx="8262900" cy="410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24701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1400" b="1"/>
              <a:t>Purpose and Scope</a:t>
            </a:r>
            <a:br>
              <a:rPr lang="en" sz="1400" b="1"/>
            </a:br>
            <a:r>
              <a:rPr lang="en" sz="1400"/>
              <a:t>To refresh our first-draft residential strategy for accelerating adoption of 4OurFuture actions, taking advantage of time to reflect on it, feedback from the City, and a new NCCE member.</a:t>
            </a:r>
            <a:endParaRPr sz="1400"/>
          </a:p>
          <a:p>
            <a:pPr marL="457200" lvl="0" indent="-247015" algn="l" rtl="0">
              <a:spcBef>
                <a:spcPts val="100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1400" b="1"/>
              <a:t>The Three Barriers</a:t>
            </a:r>
            <a:r>
              <a:rPr lang="en" sz="1400"/>
              <a:t> </a:t>
            </a:r>
            <a:br>
              <a:rPr lang="en" sz="1400"/>
            </a:br>
            <a:r>
              <a:rPr lang="en" sz="1400"/>
              <a:t>Every proposed activity should have an obvious connection to at least one of the three barriers identified in earlier research, ie:</a:t>
            </a:r>
            <a:endParaRPr sz="14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341" b="1"/>
          </a:p>
          <a:p>
            <a:pPr marL="457200" lvl="0" indent="-247015" algn="l" rtl="0">
              <a:spcBef>
                <a:spcPts val="100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1400" b="1"/>
              <a:t>Strategies</a:t>
            </a:r>
            <a:r>
              <a:rPr lang="en" sz="1400"/>
              <a:t> </a:t>
            </a:r>
            <a:br>
              <a:rPr lang="en" sz="1400"/>
            </a:br>
            <a:r>
              <a:rPr lang="en" sz="1400"/>
              <a:t>Defined as </a:t>
            </a:r>
            <a:r>
              <a:rPr lang="en" sz="1400" i="1"/>
              <a:t>new</a:t>
            </a:r>
            <a:r>
              <a:rPr lang="en" sz="1400"/>
              <a:t> activities that primarily answer the “</a:t>
            </a:r>
            <a:r>
              <a:rPr lang="en" sz="1400" b="1" i="1"/>
              <a:t>what</a:t>
            </a:r>
            <a:r>
              <a:rPr lang="en" sz="1400"/>
              <a:t> needs to be done” question, independent of who does it or how it best gets done.</a:t>
            </a:r>
            <a:endParaRPr sz="1400"/>
          </a:p>
          <a:p>
            <a:pPr marL="457200" lvl="0" indent="-247015" algn="l" rtl="0">
              <a:spcBef>
                <a:spcPts val="100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1400" b="1"/>
              <a:t>Engagement Plan </a:t>
            </a:r>
            <a:br>
              <a:rPr lang="en" sz="1400" b="1"/>
            </a:br>
            <a:r>
              <a:rPr lang="en" sz="1400"/>
              <a:t>These are ideas on </a:t>
            </a:r>
            <a:r>
              <a:rPr lang="en" sz="1400" b="1" i="1"/>
              <a:t>who</a:t>
            </a:r>
            <a:r>
              <a:rPr lang="en" sz="1400"/>
              <a:t> should lead the strategic response, and suggestions on </a:t>
            </a:r>
            <a:r>
              <a:rPr lang="en" sz="1400" b="1" i="1"/>
              <a:t>how</a:t>
            </a:r>
            <a:r>
              <a:rPr lang="en" sz="1400"/>
              <a:t> the strategies might be supported by different groups in a coordinated fashion.  We’ll want to vet our ideas with all of these partner organizations in the very near future.</a:t>
            </a:r>
            <a:endParaRPr sz="1400"/>
          </a:p>
          <a:p>
            <a:pPr marL="457200" lvl="0" indent="-247015" algn="l" rtl="0">
              <a:spcBef>
                <a:spcPts val="1000"/>
              </a:spcBef>
              <a:spcAft>
                <a:spcPts val="1000"/>
              </a:spcAft>
              <a:buSzPct val="100000"/>
              <a:buAutoNum type="arabicPeriod"/>
            </a:pPr>
            <a:r>
              <a:rPr lang="en" sz="1400" b="1"/>
              <a:t>Completeness</a:t>
            </a:r>
            <a:br>
              <a:rPr lang="en" sz="1400" b="1"/>
            </a:br>
            <a:r>
              <a:rPr lang="en" sz="1400"/>
              <a:t>There are many </a:t>
            </a:r>
            <a:r>
              <a:rPr lang="en" sz="1400" i="1"/>
              <a:t>existing</a:t>
            </a:r>
            <a:r>
              <a:rPr lang="en" sz="1400"/>
              <a:t> activities that are intentionally not called out here and should continue, everything from 4OF events run by non-profit partners to continuous policy research by the NCCE.   </a:t>
            </a:r>
            <a:endParaRPr sz="1400"/>
          </a:p>
        </p:txBody>
      </p:sp>
      <p:sp>
        <p:nvSpPr>
          <p:cNvPr id="67" name="Google Shape;67;p15"/>
          <p:cNvSpPr txBox="1"/>
          <p:nvPr/>
        </p:nvSpPr>
        <p:spPr>
          <a:xfrm>
            <a:off x="908475" y="1984500"/>
            <a:ext cx="2512500" cy="404100"/>
          </a:xfrm>
          <a:prstGeom prst="rect">
            <a:avLst/>
          </a:prstGeom>
          <a:solidFill>
            <a:srgbClr val="FFD966">
              <a:alpha val="78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Insufficiently detailed plan to know the project’s full scope and costs</a:t>
            </a:r>
            <a:endParaRPr sz="1200"/>
          </a:p>
        </p:txBody>
      </p:sp>
      <p:sp>
        <p:nvSpPr>
          <p:cNvPr id="68" name="Google Shape;68;p15"/>
          <p:cNvSpPr txBox="1"/>
          <p:nvPr/>
        </p:nvSpPr>
        <p:spPr>
          <a:xfrm>
            <a:off x="3499950" y="2004200"/>
            <a:ext cx="2453400" cy="4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3642500" y="1984493"/>
            <a:ext cx="2108700" cy="404100"/>
          </a:xfrm>
          <a:prstGeom prst="rect">
            <a:avLst/>
          </a:prstGeom>
          <a:solidFill>
            <a:srgbClr val="93C47D">
              <a:alpha val="798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Finding an honest, reliable, and competent contractor</a:t>
            </a:r>
            <a:endParaRPr sz="1200"/>
          </a:p>
        </p:txBody>
      </p:sp>
      <p:sp>
        <p:nvSpPr>
          <p:cNvPr id="70" name="Google Shape;70;p15"/>
          <p:cNvSpPr txBox="1"/>
          <p:nvPr/>
        </p:nvSpPr>
        <p:spPr>
          <a:xfrm>
            <a:off x="5716975" y="1994350"/>
            <a:ext cx="26013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71" name="Google Shape;71;p15"/>
          <p:cNvSpPr txBox="1"/>
          <p:nvPr/>
        </p:nvSpPr>
        <p:spPr>
          <a:xfrm>
            <a:off x="5953350" y="1994400"/>
            <a:ext cx="2512500" cy="384300"/>
          </a:xfrm>
          <a:prstGeom prst="rect">
            <a:avLst/>
          </a:prstGeom>
          <a:solidFill>
            <a:srgbClr val="C1705F">
              <a:alpha val="660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Lack of knowledge about or confidence in obtaining incentives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/>
          <p:nvPr/>
        </p:nvSpPr>
        <p:spPr>
          <a:xfrm>
            <a:off x="1710725" y="1824572"/>
            <a:ext cx="2394600" cy="598200"/>
          </a:xfrm>
          <a:prstGeom prst="rect">
            <a:avLst/>
          </a:prstGeom>
          <a:solidFill>
            <a:srgbClr val="FFF2CC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303"/>
            <a:ext cx="85206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2000" b="1">
                <a:latin typeface="Calibri"/>
                <a:ea typeface="Calibri"/>
                <a:cs typeface="Calibri"/>
                <a:sym typeface="Calibri"/>
              </a:rPr>
              <a:t>To Accelerate Residential Adoption, </a:t>
            </a:r>
            <a:br>
              <a:rPr lang="en" sz="2000" b="1">
                <a:latin typeface="Calibri"/>
                <a:ea typeface="Calibri"/>
                <a:cs typeface="Calibri"/>
                <a:sym typeface="Calibri"/>
              </a:rPr>
            </a:br>
            <a:r>
              <a:rPr lang="en" sz="2000" b="1">
                <a:latin typeface="Calibri"/>
                <a:ea typeface="Calibri"/>
                <a:cs typeface="Calibri"/>
                <a:sym typeface="Calibri"/>
              </a:rPr>
              <a:t>Target Strategies To Three Known Barriers</a:t>
            </a:r>
            <a:endParaRPr sz="1555" b="1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8" name="Google Shape;78;p16"/>
          <p:cNvGraphicFramePr/>
          <p:nvPr/>
        </p:nvGraphicFramePr>
        <p:xfrm>
          <a:off x="808610" y="74142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{C528203D-1983-486B-9CD1-0B4CDFF4B9A1}</a:tableStyleId>
              </a:tblPr>
              <a:tblGrid>
                <a:gridCol w="252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1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b="1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1.</a:t>
                      </a: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Specific Plan</a:t>
                      </a:r>
                      <a:endParaRPr/>
                    </a:p>
                  </a:txBody>
                  <a:tcPr marL="182875" marR="91425" marT="27425" marB="36575" anchor="ctr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>
                        <a:alpha val="786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b="1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2.</a:t>
                      </a: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Trusted Contractors</a:t>
                      </a:r>
                      <a:endParaRPr/>
                    </a:p>
                  </a:txBody>
                  <a:tcPr marL="182875" marR="91425" marT="27425" marB="36575" anchor="ctr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3C47D">
                        <a:alpha val="7987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b="1">
                          <a:solidFill>
                            <a:srgbClr val="66666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3.</a:t>
                      </a: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Available Incentives</a:t>
                      </a:r>
                      <a:endParaRPr/>
                    </a:p>
                  </a:txBody>
                  <a:tcPr marL="182875" marR="91425" marT="27425" marB="36575" anchor="ctr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1705F">
                        <a:alpha val="6604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3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1A. City’s Electric HVAC Inspector to assertively inspect  heat pump proposals.</a:t>
                      </a:r>
                      <a:endParaRPr sz="1300"/>
                    </a:p>
                  </a:txBody>
                  <a:tcPr marL="274300" marR="182875" marT="137150" marB="45700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3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2A. Provide residents easy access to a comprehensive heat pump contractor shopping tool. </a:t>
                      </a:r>
                      <a:endParaRPr sz="1300"/>
                    </a:p>
                  </a:txBody>
                  <a:tcPr marL="274300" marR="182875" marT="137150" marB="45700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3A. Assist residents (or contractors) in completing 4OF action incentives forms </a:t>
                      </a:r>
                      <a:r>
                        <a:rPr lang="en" sz="1300" i="1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when requested</a:t>
                      </a:r>
                      <a:r>
                        <a:rPr lang="en" sz="13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3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74300" marR="182875" marT="137150" marB="45700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>
                        <a:alpha val="6226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1B. Create and publicize consumer-friendly best practice planning guidance for 4OF projects.</a:t>
                      </a:r>
                      <a:endParaRPr sz="1300"/>
                    </a:p>
                  </a:txBody>
                  <a:tcPr marL="274300" marR="182875" marT="137150" marB="45700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3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2B. Organize and sponsor green technology job fairs, with a focus on heat pump technicians.</a:t>
                      </a:r>
                      <a:endParaRPr sz="13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74300" marR="182875" marT="137150" marB="45700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534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74300" marR="91425" marT="137150" marB="45700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43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1C. Offer a service to create, </a:t>
                      </a:r>
                      <a:br>
                        <a:rPr lang="en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" sz="1300" i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 request</a:t>
                      </a:r>
                      <a:r>
                        <a:rPr lang="en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personalized home electrification plans.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74300" marR="182875" marT="137150" marB="45700">
                    <a:lnL w="1143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74300" marR="182875" marT="137150" marB="45700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74300" marR="182875" marT="137150" marB="45700">
                    <a:lnL w="1524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9" name="Google Shape;79;p16"/>
          <p:cNvSpPr txBox="1"/>
          <p:nvPr/>
        </p:nvSpPr>
        <p:spPr>
          <a:xfrm>
            <a:off x="869075" y="3746582"/>
            <a:ext cx="7419600" cy="264000"/>
          </a:xfrm>
          <a:prstGeom prst="rect">
            <a:avLst/>
          </a:prstGeom>
          <a:solidFill>
            <a:srgbClr val="ACA3C5">
              <a:alpha val="84280"/>
            </a:srgbClr>
          </a:solidFill>
          <a:ln>
            <a:noFill/>
          </a:ln>
        </p:spPr>
        <p:txBody>
          <a:bodyPr spcFirstLastPara="1" wrap="square" lIns="91425" tIns="27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r>
              <a:rPr lang="en" b="1">
                <a:latin typeface="Calibri"/>
                <a:ea typeface="Calibri"/>
                <a:cs typeface="Calibri"/>
                <a:sym typeface="Calibri"/>
              </a:rPr>
              <a:t>  Communication Support </a:t>
            </a: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(support for all barriers)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859225" y="4083022"/>
            <a:ext cx="7429500" cy="292500"/>
          </a:xfrm>
          <a:prstGeom prst="rect">
            <a:avLst/>
          </a:prstGeom>
          <a:solidFill>
            <a:srgbClr val="D9D2E9">
              <a:alpha val="478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534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4A.  Adopt modern communication techniques that are the norm for today’s consumers.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869075" y="4436193"/>
            <a:ext cx="7419600" cy="292500"/>
          </a:xfrm>
          <a:prstGeom prst="rect">
            <a:avLst/>
          </a:prstGeom>
          <a:solidFill>
            <a:srgbClr val="D9D2E9">
              <a:alpha val="478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0" algn="l" rtl="0">
              <a:spcBef>
                <a:spcPts val="534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4B.  Proactively solicit, document, and disseminate testimonials from a cross section of residents.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953200" y="2184890"/>
            <a:ext cx="2263800" cy="1080900"/>
          </a:xfrm>
          <a:prstGeom prst="rect">
            <a:avLst/>
          </a:prstGeom>
          <a:solidFill>
            <a:srgbClr val="FFF2CC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953400" y="1563794"/>
            <a:ext cx="2263800" cy="598200"/>
          </a:xfrm>
          <a:prstGeom prst="rect">
            <a:avLst/>
          </a:prstGeom>
          <a:solidFill>
            <a:srgbClr val="FFF2CC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88" name="Google Shape;88;p17"/>
          <p:cNvGraphicFramePr/>
          <p:nvPr/>
        </p:nvGraphicFramePr>
        <p:xfrm>
          <a:off x="147116" y="5407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{C528203D-1983-486B-9CD1-0B4CDFF4B9A1}</a:tableStyleId>
              </a:tblPr>
              <a:tblGrid>
                <a:gridCol w="80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5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8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Org.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Specific Plan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>
                        <a:alpha val="786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Trusted Contractors</a:t>
                      </a:r>
                      <a:endParaRPr/>
                    </a:p>
                  </a:txBody>
                  <a:tcPr marL="0" marR="0" marT="0" marB="0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3C47D">
                        <a:alpha val="7987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Available Incentives</a:t>
                      </a:r>
                      <a:endParaRPr/>
                    </a:p>
                  </a:txBody>
                  <a:tcPr marL="0" marR="0" marT="0" marB="0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1705F">
                        <a:alpha val="6604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Support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CA3C5">
                        <a:alpha val="842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3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City of Newton</a:t>
                      </a:r>
                      <a:endParaRPr sz="1300"/>
                    </a:p>
                  </a:txBody>
                  <a:tcPr marL="0" marR="0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 HVAC Inspector to assertively inspect heat pump proposals.  Promote use of “best practice” guidelines where appropriate.</a:t>
                      </a:r>
                      <a:endParaRPr sz="1200"/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Work with EnergySage to develop a heat pump contractor website similar to their solar site; highlight Muirfield’s preferred partner status.</a:t>
                      </a:r>
                      <a:endParaRPr sz="1200"/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data-based target marketing; Promote incentives more aggressively through </a:t>
                      </a:r>
                      <a:r>
                        <a:rPr lang="en" sz="1200" i="1" u="sng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</a:t>
                      </a: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channels</a:t>
                      </a:r>
                      <a:endParaRPr sz="12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>
                        <a:alpha val="622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Install modern digital displays in library; post testimonials.</a:t>
                      </a:r>
                      <a:endParaRPr sz="12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>
                        <a:alpha val="478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3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Energy Coaches</a:t>
                      </a:r>
                      <a:endParaRPr sz="1300"/>
                    </a:p>
                  </a:txBody>
                  <a:tcPr marL="0" marR="0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Lead the creation of a “best practice” electrification checklist for residents, and promote it.</a:t>
                      </a:r>
                      <a:endParaRPr sz="12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endParaRPr sz="1200"/>
                    </a:p>
                  </a:txBody>
                  <a:tcPr marL="91425" marR="45700" marT="640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B7B7B7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45700" marT="640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Proactively discuss incentives and provide links or related info in all sessions.</a:t>
                      </a:r>
                      <a:endParaRPr sz="12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2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>
                        <a:alpha val="622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Solicit and document testimonials.</a:t>
                      </a:r>
                      <a:endParaRPr sz="12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>
                        <a:alpha val="478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3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4OF Contractors</a:t>
                      </a:r>
                      <a:endParaRPr sz="1300"/>
                    </a:p>
                  </a:txBody>
                  <a:tcPr marL="0" marR="0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Offer a service to create personalized home electrification plans (possibly for a fee).</a:t>
                      </a:r>
                      <a:endParaRPr sz="1200"/>
                    </a:p>
                  </a:txBody>
                  <a:tcPr marL="91425" marR="45700" marT="640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B7B7B7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B7B7B7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endParaRPr sz="1200">
                        <a:solidFill>
                          <a:srgbClr val="22222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 promoting the availability of </a:t>
                      </a: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incentives</a:t>
                      </a: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forms assistance through GreenNewton.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>
                        <a:alpha val="622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3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Green Nonprofits</a:t>
                      </a:r>
                      <a:endParaRPr sz="1300"/>
                    </a:p>
                  </a:txBody>
                  <a:tcPr marL="0" marR="0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B7B7B7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GreenNewton to organize green technology job fairs (coincide with heat pump certificate training graduation?).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</a:t>
                      </a: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GreenNewton or HeatSmart adding a service to complete heat pump incentives forms for residents (or contractors) as requested.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>
                        <a:alpha val="622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Solicit and document testimonials.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>
                        <a:alpha val="478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0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3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State </a:t>
                      </a:r>
                      <a:br>
                        <a:rPr lang="en" sz="13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" sz="13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 MA</a:t>
                      </a:r>
                      <a:endParaRPr sz="1300"/>
                    </a:p>
                  </a:txBody>
                  <a:tcPr marL="0" marR="0" marT="91425" marB="914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 and promote “best practice” electrification </a:t>
                      </a:r>
                      <a:b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checklist on MassCEC site.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2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Radically improve list of heat pump contractors on MassCEC website, or link it to the EnergySage website for a shopping tool.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Promote incentives more aggressively (eg, make “Incentives” label more prominent on MassCEC site)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>
                        <a:alpha val="622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Solicit, document, </a:t>
                      </a:r>
                      <a:b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post testimonials.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45700" marT="64000" marB="45700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>
                        <a:alpha val="478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11700" y="73862"/>
            <a:ext cx="8520600" cy="2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20" b="1">
                <a:latin typeface="Calibri"/>
                <a:ea typeface="Calibri"/>
                <a:cs typeface="Calibri"/>
                <a:sym typeface="Calibri"/>
              </a:rPr>
              <a:t>Engage A Range of Organizations to Play Key Roles</a:t>
            </a:r>
            <a:endParaRPr sz="1420" b="1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0" name="Google Shape;90;p17"/>
          <p:cNvCxnSpPr/>
          <p:nvPr/>
        </p:nvCxnSpPr>
        <p:spPr>
          <a:xfrm rot="10800000">
            <a:off x="2101418" y="2179474"/>
            <a:ext cx="0" cy="276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1" name="Google Shape;91;p17"/>
          <p:cNvCxnSpPr/>
          <p:nvPr/>
        </p:nvCxnSpPr>
        <p:spPr>
          <a:xfrm>
            <a:off x="2101418" y="2957909"/>
            <a:ext cx="0" cy="276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2" name="Google Shape;92;p17"/>
          <p:cNvSpPr txBox="1"/>
          <p:nvPr/>
        </p:nvSpPr>
        <p:spPr>
          <a:xfrm>
            <a:off x="169450" y="4751986"/>
            <a:ext cx="8685300" cy="3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i="1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This list highlights needed changes, and is not exhaustive: Many other existing activities (eg, 4OurFuture events, policy research, etc.) should continue.</a:t>
            </a:r>
            <a:endParaRPr sz="1100" i="1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Office PowerPoint</Application>
  <PresentationFormat>On-screen Show (16:9)</PresentationFormat>
  <Paragraphs>62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Simple Light</vt:lpstr>
      <vt:lpstr>PowerPoint Presentation</vt:lpstr>
      <vt:lpstr>Some Background and Assumptions</vt:lpstr>
      <vt:lpstr>To Accelerate Residential Adoption,  Target Strategies To Three Known Barriers</vt:lpstr>
      <vt:lpstr>Engage A Range of Organizations to Play Key Roles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Halina Brown</cp:lastModifiedBy>
  <cp:revision>1</cp:revision>
  <dcterms:modified xsi:type="dcterms:W3CDTF">2023-10-09T00:30:40Z</dcterms:modified>
</cp:coreProperties>
</file>