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544" r:id="rId3"/>
    <p:sldId id="270" r:id="rId4"/>
    <p:sldId id="326" r:id="rId5"/>
    <p:sldId id="543" r:id="rId6"/>
    <p:sldId id="328" r:id="rId7"/>
    <p:sldId id="546" r:id="rId8"/>
    <p:sldId id="547" r:id="rId9"/>
    <p:sldId id="548" r:id="rId10"/>
    <p:sldId id="550" r:id="rId11"/>
    <p:sldId id="551" r:id="rId12"/>
    <p:sldId id="25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775"/>
  </p:normalViewPr>
  <p:slideViewPr>
    <p:cSldViewPr snapToGrid="0" snapToObjects="1">
      <p:cViewPr varScale="1">
        <p:scale>
          <a:sx n="77" d="100"/>
          <a:sy n="77" d="100"/>
        </p:scale>
        <p:origin x="23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52015-6CD5-4E46-800E-957E69926B2D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32F39-35E1-154E-96E1-9D3528920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23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D5335-C87C-48DB-8FB6-BDFFED2097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89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D5335-C87C-48DB-8FB6-BDFFED2097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59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Philip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D5335-C87C-48DB-8FB6-BDFFED2097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18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Philip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D5335-C87C-48DB-8FB6-BDFFED2097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34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steps for each city (Boston starts 2025, Cambridge 2026 (large) and 2030 (small), Newton 2026 for tier 1 (phase other tiers in gradually)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Cambridge allows use of carbon credits: 40% of baseline emissions in period 3 (2035-2039), less in other periods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D5335-C87C-48DB-8FB6-BDFFED2097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746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CC44A-6891-703A-6AF9-1AB17DD432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89FC5C-FA43-7263-9B3F-7393BE9F8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F6E33-3AE1-640D-860D-55902CCDD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78D6E-BDBC-F047-B79B-3B5437DD8919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B557C-390C-F7C1-4679-5C7DCFA61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C7C1D-1D18-8B78-E49A-6E8D2E332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6936-B926-6249-B7C1-3421A683D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2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03561-38FC-02E3-68DC-F0384C276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2DBFBC-1AF6-DC49-C60A-BD47BB768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E9B0E-8928-7293-0FAA-438D46534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78D6E-BDBC-F047-B79B-3B5437DD8919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46611-1088-F432-08B3-0859958B1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4CE51-A61D-0653-E7B4-B2ABFBA50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6936-B926-6249-B7C1-3421A683D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17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E9564D-BECD-85C8-36B5-26C821ECD5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5CD9E8-5A61-BA94-2F50-E23E62441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71E9C-AE70-D5CB-32D1-B0A19D0FF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78D6E-BDBC-F047-B79B-3B5437DD8919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7A540-3C49-688C-F5F1-1126E86E8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614C3-438F-F91E-D07B-4FF9CF1C3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6936-B926-6249-B7C1-3421A683D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09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231713" y="297975"/>
            <a:ext cx="2817499" cy="653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6023" y="6498992"/>
            <a:ext cx="526963" cy="393192"/>
          </a:xfrm>
        </p:spPr>
        <p:txBody>
          <a:bodyPr/>
          <a:lstStyle>
            <a:lvl1pPr>
              <a:defRPr sz="100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fld id="{1B79225A-044F-47AC-A466-ADAA88F41A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435" y="365127"/>
            <a:ext cx="8459091" cy="65344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434" y="1319753"/>
            <a:ext cx="11045941" cy="48572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5841" y="6498992"/>
            <a:ext cx="7437120" cy="39012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www.synapse-energy.com  |  ©2023 Synapse Energy Economics Inc. All rights reserved.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571654" y="6580046"/>
            <a:ext cx="2678780" cy="246221"/>
          </a:xfrm>
        </p:spPr>
        <p:txBody>
          <a:bodyPr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1000" kern="1200" dirty="0" smtClean="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4016257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231713" y="297975"/>
            <a:ext cx="2817499" cy="653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6023" y="6498992"/>
            <a:ext cx="526963" cy="393192"/>
          </a:xfrm>
        </p:spPr>
        <p:txBody>
          <a:bodyPr/>
          <a:lstStyle>
            <a:lvl1pPr>
              <a:defRPr sz="100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fld id="{1B79225A-044F-47AC-A466-ADAA88F41A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435" y="365127"/>
            <a:ext cx="8459091" cy="65344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434" y="1319753"/>
            <a:ext cx="11045941" cy="48572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5841" y="6498992"/>
            <a:ext cx="7437120" cy="39012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www.synapse-energy.com  |  ©2023 Synapse Energy Economics Inc. All rights reserved.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571654" y="6580046"/>
            <a:ext cx="2678780" cy="246221"/>
          </a:xfrm>
        </p:spPr>
        <p:txBody>
          <a:bodyPr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1000" kern="1200" dirty="0" smtClean="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2779786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231713" y="297975"/>
            <a:ext cx="2817499" cy="653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6023" y="6498992"/>
            <a:ext cx="526963" cy="393192"/>
          </a:xfrm>
        </p:spPr>
        <p:txBody>
          <a:bodyPr/>
          <a:lstStyle>
            <a:lvl1pPr>
              <a:defRPr sz="100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fld id="{1B79225A-044F-47AC-A466-ADAA88F41A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435" y="365127"/>
            <a:ext cx="8459091" cy="65344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434" y="1319753"/>
            <a:ext cx="11045941" cy="48572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5841" y="6498992"/>
            <a:ext cx="7437120" cy="39012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www.synapse-energy.com  |  ©2023 Synapse Energy Economics Inc. All rights reserved.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571654" y="6580046"/>
            <a:ext cx="2678780" cy="246221"/>
          </a:xfrm>
        </p:spPr>
        <p:txBody>
          <a:bodyPr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1000" kern="1200" dirty="0" smtClean="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2808217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231713" y="297975"/>
            <a:ext cx="2817499" cy="653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6023" y="6498992"/>
            <a:ext cx="526963" cy="393192"/>
          </a:xfrm>
        </p:spPr>
        <p:txBody>
          <a:bodyPr/>
          <a:lstStyle>
            <a:lvl1pPr>
              <a:defRPr sz="100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fld id="{1B79225A-044F-47AC-A466-ADAA88F41A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435" y="365127"/>
            <a:ext cx="8459091" cy="65344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434" y="1319753"/>
            <a:ext cx="11045941" cy="48572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5841" y="6498992"/>
            <a:ext cx="7437120" cy="39012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www.synapse-energy.com  |  ©2023 Synapse Energy Economics Inc. All rights reserved.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571654" y="6580046"/>
            <a:ext cx="2678780" cy="246221"/>
          </a:xfrm>
        </p:spPr>
        <p:txBody>
          <a:bodyPr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1000" kern="1200" dirty="0" smtClean="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3784937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231713" y="297975"/>
            <a:ext cx="2817499" cy="653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6023" y="6498992"/>
            <a:ext cx="526963" cy="393192"/>
          </a:xfrm>
        </p:spPr>
        <p:txBody>
          <a:bodyPr/>
          <a:lstStyle>
            <a:lvl1pPr>
              <a:defRPr sz="100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fld id="{1B79225A-044F-47AC-A466-ADAA88F41A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435" y="365127"/>
            <a:ext cx="8459091" cy="65344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434" y="1319753"/>
            <a:ext cx="11045941" cy="48572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5841" y="6498992"/>
            <a:ext cx="7437120" cy="39012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www.synapse-energy.com  |  ©2023 Synapse Energy Economics Inc. All rights reserved.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571654" y="6580046"/>
            <a:ext cx="2678780" cy="246221"/>
          </a:xfrm>
        </p:spPr>
        <p:txBody>
          <a:bodyPr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1000" kern="1200" dirty="0" smtClean="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2756584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1B658-61B1-BBD8-54E4-EFB239470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06497-648A-31EC-E707-27BC57539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B7853-5BE6-BFCA-A364-F47876DFE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78D6E-BDBC-F047-B79B-3B5437DD8919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12B24-AF59-26AF-A276-B758321FD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939CB-910D-5C63-1F7B-5C7818732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6936-B926-6249-B7C1-3421A683D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87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44F44-6B73-5613-9D00-00C65FC2C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7E2673-5C11-C09C-23E0-FC36DCC3B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65CED-D7BA-FA96-41F0-4600168D9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78D6E-BDBC-F047-B79B-3B5437DD8919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41DD8-55D4-7AB9-E156-27ED5B91A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38EA2-607E-A4A8-0DB9-483390BE8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6936-B926-6249-B7C1-3421A683D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85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04446-7AB0-F5E7-7A4D-86E391673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1E564-E036-C96C-E17A-7E66D7F79A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2F864-FE4D-D485-61C9-F02F9347C1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95EA6B-AFD9-942D-2A93-E8EB23910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78D6E-BDBC-F047-B79B-3B5437DD8919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6C45C9-BEEB-CE7D-E152-2B5967CEF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4F519D-B1D4-FA56-C572-4A686A4AF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6936-B926-6249-B7C1-3421A683D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98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B8A07-FA5C-F853-19CD-ACA27AB82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4767C-D81B-37A8-7F01-7FF613A25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2A8804-72E9-0F1B-2C8A-0829DB91A9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37E7B8-6C12-B6E5-1D46-EEB983B94C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E9A4D1-A5AD-2900-6685-CE5FFB720F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5326B2-91DD-23AB-6DE9-C9B085A87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78D6E-BDBC-F047-B79B-3B5437DD8919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AA4904-521B-9881-9B4D-3B9D5D935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9DF705-E95C-3F74-C952-9F335CB3D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6936-B926-6249-B7C1-3421A683D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33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48DA4-5E8A-DC07-940A-21A619F2C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AD6332-4244-7D46-0B3D-50569E265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78D6E-BDBC-F047-B79B-3B5437DD8919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194F92-25D3-D3AA-ADC0-B8F81BD50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38D0A6-1DA8-7E0C-C0EE-F1DD01F36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6936-B926-6249-B7C1-3421A683D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97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0EF8C-1EFF-B303-228D-D682A890F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78D6E-BDBC-F047-B79B-3B5437DD8919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E8389E-F7BF-21B7-FD0C-CB1A1BF41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62AAEE-4B23-4121-7559-B8D3287FD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6936-B926-6249-B7C1-3421A683D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4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3B333-F5E8-AA18-3747-4116D9CE5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4E225-9A20-59AA-50F3-AE03DFE1C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592F3B-4538-5FAD-4AD3-9C3CBE6D9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A54F6C-D5A7-1A09-637D-01A66D41B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78D6E-BDBC-F047-B79B-3B5437DD8919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B63D6D-114F-1821-BBF3-FD58C4121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3EAB99-9482-C573-71A3-FE6EBF5A3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6936-B926-6249-B7C1-3421A683D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767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5E24C-96D8-D19B-9B81-B01797246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DDC64D-065C-26D6-5EE2-466CA7548D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6EDA27-B143-739D-2A38-1891729212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2392CD-1009-8571-8F11-5DD1A85F1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78D6E-BDBC-F047-B79B-3B5437DD8919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29F91D-28CE-A757-5610-F73E2C8D2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3C1484-8493-2AE6-61FD-647E3746A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6936-B926-6249-B7C1-3421A683D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274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EE07A4-6008-4960-7D7B-63C0B25A1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6B5262-5F68-BC68-BC88-2349AE3DE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06357-9428-D3BD-6DFC-8D4F3FEAC8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78D6E-BDBC-F047-B79B-3B5437DD8919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B9A26-4ABA-9714-1189-EC64807AF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CA158-1C0E-A105-048D-F97678AF2F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16936-B926-6249-B7C1-3421A683D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37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4" r:id="rId14"/>
    <p:sldLayoutId id="2147483665" r:id="rId15"/>
    <p:sldLayoutId id="214748366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ia.gov/electricity/monthly/xls/table_1_09_a.xlsx" TargetMode="External"/><Relationship Id="rId3" Type="http://schemas.openxmlformats.org/officeDocument/2006/relationships/hyperlink" Target="https://www.eia.gov/state/search/#?1=79&amp;5=124&amp;2=200" TargetMode="External"/><Relationship Id="rId7" Type="http://schemas.openxmlformats.org/officeDocument/2006/relationships/hyperlink" Target="https://www.eia.gov/state/search/#?1=101&amp;5=124&amp;2=200" TargetMode="External"/><Relationship Id="rId2" Type="http://schemas.openxmlformats.org/officeDocument/2006/relationships/hyperlink" Target="https://www.eia.gov/electricity/monthly/xls/table_1_05_a.xls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ia.gov/electricity/monthly/xls/table_1_04_a.xlsx" TargetMode="External"/><Relationship Id="rId5" Type="http://schemas.openxmlformats.org/officeDocument/2006/relationships/hyperlink" Target="https://www.eia.gov/state/search/#?1=96&amp;5=124&amp;2=200" TargetMode="External"/><Relationship Id="rId10" Type="http://schemas.openxmlformats.org/officeDocument/2006/relationships/hyperlink" Target="https://www.eia.gov/electricity/data/browser/#/topic/0?agg=2,0,1&amp;fuel=06&amp;geo=g0fvvvvvvvvvo&amp;sec=g&amp;freq=M&amp;start=200101&amp;ctype=linechart&amp;ltype=pin&amp;rtype=s&amp;maptype=0&amp;rse=0&amp;pin=" TargetMode="External"/><Relationship Id="rId4" Type="http://schemas.openxmlformats.org/officeDocument/2006/relationships/hyperlink" Target="https://www.eia.gov/electricity/monthly/xls/table_1_07_a.xlsx" TargetMode="External"/><Relationship Id="rId9" Type="http://schemas.openxmlformats.org/officeDocument/2006/relationships/hyperlink" Target="https://www.eia.gov/state/search/#?1=119&amp;5=124&amp;2=20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EC09-DCA6-3C81-F4C4-71958B5F52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8859253" cy="1283953"/>
          </a:xfrm>
        </p:spPr>
        <p:txBody>
          <a:bodyPr/>
          <a:lstStyle/>
          <a:p>
            <a:r>
              <a:rPr lang="en-US" sz="4000" dirty="0"/>
              <a:t>Update on Newton BERDO</a:t>
            </a:r>
            <a:br>
              <a:rPr lang="en-US" dirty="0"/>
            </a:br>
            <a:r>
              <a:rPr lang="en-US" sz="2400" dirty="0"/>
              <a:t>Michael Gevelber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01C575-2AA4-0CAE-F404-EE4B48FF8E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63515"/>
            <a:ext cx="9208168" cy="2872121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dirty="0"/>
              <a:t>     </a:t>
            </a:r>
            <a:r>
              <a:rPr lang="en-US" sz="4000" u="sng" dirty="0"/>
              <a:t>Issues: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000" dirty="0"/>
              <a:t>Overview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000" dirty="0"/>
              <a:t>Case Study Overview:  </a:t>
            </a:r>
            <a:r>
              <a:rPr lang="en-US" sz="4000" dirty="0" err="1"/>
              <a:t>Apts</a:t>
            </a:r>
            <a:r>
              <a:rPr lang="en-US" sz="4000" dirty="0"/>
              <a:t> at xxx Lexington St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000" dirty="0"/>
              <a:t>Question:  should electricity emissions be part of N-BERDO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200" dirty="0"/>
              <a:t>Many slides taken from Philip </a:t>
            </a:r>
            <a:r>
              <a:rPr lang="en-US" sz="3200" dirty="0" err="1"/>
              <a:t>Eash</a:t>
            </a:r>
            <a:r>
              <a:rPr lang="en-US" sz="3200" dirty="0"/>
              <a:t>-Gates, PE, CEM, Principal Associate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200" dirty="0"/>
              <a:t>Synapse Energy Economics, Inc.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83911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11B10-4693-C426-2242-CBF28E792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 study observations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852BB8-9E0C-0ED8-1617-928881FFDA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D303D9-59EC-5945-1CD7-41896FB2D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3.46 kilograms of carbon dioxide equivalent (kgCO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e) per square foot.    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.36 kgCO2/sq ft from electricity    </a:t>
            </a:r>
          </a:p>
          <a:p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3.1 kgCO2/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sqft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is from Natural Gas combustion.      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38% from DHW &amp; Dryers. (1.2 kgCO2/sq ft)</a:t>
            </a:r>
          </a:p>
          <a:p>
            <a:pPr marL="0" indent="0">
              <a:buNone/>
            </a:pPr>
            <a:r>
              <a:rPr 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1.9 kgCO2/</a:t>
            </a:r>
            <a:r>
              <a:rPr lang="en-US" sz="1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sqft</a:t>
            </a:r>
            <a:r>
              <a:rPr 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is for heat</a:t>
            </a: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Proposed maximum emissions limits for apartment buildings less than 50,000 square feet are 4.8 kgCO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 per square foot, beginning in 2030. </a:t>
            </a:r>
          </a:p>
          <a:p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By 2038, the target would decrease to 2.6 kgCO</a:t>
            </a:r>
            <a:r>
              <a:rPr lang="en-US" sz="1800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 per square foot </a:t>
            </a: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Buildings.       2042-45 is 1.6</a:t>
            </a:r>
          </a:p>
          <a:p>
            <a:endParaRPr lang="en-US" sz="18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Options for compliance:   don’t need to replace all natural gas at once.  DHW,   Dryers,  could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Use hybrid (natural gas-heat pump for heating hot water (50% of capacity)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95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372FB-24CD-E38F-558E-AC998E2D2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435" y="365127"/>
            <a:ext cx="10316397" cy="653446"/>
          </a:xfrm>
        </p:spPr>
        <p:txBody>
          <a:bodyPr>
            <a:normAutofit fontScale="90000"/>
          </a:bodyPr>
          <a:lstStyle/>
          <a:p>
            <a:r>
              <a:rPr lang="en-US" dirty="0"/>
              <a:t>Should we include electricity in Newton </a:t>
            </a:r>
            <a:r>
              <a:rPr lang="en-US" dirty="0" err="1"/>
              <a:t>Berdo</a:t>
            </a:r>
            <a:r>
              <a:rPr lang="en-US" dirty="0"/>
              <a:t>?</a:t>
            </a:r>
          </a:p>
        </p:txBody>
      </p:sp>
      <p:pic>
        <p:nvPicPr>
          <p:cNvPr id="6" name="Content Placeholder 5" descr="A graph of a number of years&#10;&#10;Description automatically generated with medium confidence">
            <a:extLst>
              <a:ext uri="{FF2B5EF4-FFF2-40B4-BE49-F238E27FC236}">
                <a16:creationId xmlns:a16="http://schemas.microsoft.com/office/drawing/2014/main" id="{90E628F7-0112-1093-3409-436D88F54B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8011" y="1215189"/>
            <a:ext cx="8138937" cy="413309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B9E83B-1EB8-3558-89DE-87928DCEF3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41F3B9-791A-C849-B867-7AB272F6C566}"/>
              </a:ext>
            </a:extLst>
          </p:cNvPr>
          <p:cNvSpPr txBox="1"/>
          <p:nvPr/>
        </p:nvSpPr>
        <p:spPr>
          <a:xfrm>
            <a:off x="1173078" y="5728856"/>
            <a:ext cx="61300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Massachusetts will get to nearly 90% by 2030.</a:t>
            </a:r>
          </a:p>
          <a:p>
            <a:endParaRPr lang="en-US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r>
              <a:rPr lang="en-US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If so, why should Newton BERDO include electricity emissions?   </a:t>
            </a:r>
            <a:r>
              <a:rPr lang="en-US" dirty="0">
                <a:solidFill>
                  <a:srgbClr val="242424"/>
                </a:solidFill>
                <a:latin typeface="Calibri" panose="020F0502020204030204" pitchFamily="34" charset="0"/>
              </a:rPr>
              <a:t>Focus on the hard things that require large </a:t>
            </a:r>
            <a:r>
              <a:rPr lang="en-US" dirty="0" err="1">
                <a:solidFill>
                  <a:srgbClr val="242424"/>
                </a:solidFill>
                <a:latin typeface="Calibri" panose="020F0502020204030204" pitchFamily="34" charset="0"/>
              </a:rPr>
              <a:t>CapX</a:t>
            </a:r>
            <a:r>
              <a:rPr lang="en-US" dirty="0">
                <a:solidFill>
                  <a:srgbClr val="242424"/>
                </a:solidFill>
                <a:latin typeface="Calibri" panose="020F0502020204030204" pitchFamily="34" charset="0"/>
              </a:rPr>
              <a:t> </a:t>
            </a:r>
            <a:r>
              <a:rPr lang="en-US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22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35345-E8B0-877C-4F96-C64E2C879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EIA data of MA Elec Generation: </a:t>
            </a:r>
            <a:r>
              <a:rPr lang="en-US" sz="3600" dirty="0"/>
              <a:t>how replace 74% of gen capacity in 7 years &amp; </a:t>
            </a:r>
            <a:r>
              <a:rPr lang="en-US" sz="3600" dirty="0" err="1"/>
              <a:t>whats</a:t>
            </a:r>
            <a:r>
              <a:rPr lang="en-US" sz="3600" dirty="0"/>
              <a:t> it going to cost???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7A325D1-D728-911B-A3A0-BABDEFB7D8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4508871"/>
              </p:ext>
            </p:extLst>
          </p:nvPr>
        </p:nvGraphicFramePr>
        <p:xfrm>
          <a:off x="1973943" y="1825625"/>
          <a:ext cx="7924800" cy="4351338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1726805050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3131782861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3083997708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522625672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1931707369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3316759970"/>
                    </a:ext>
                  </a:extLst>
                </a:gridCol>
              </a:tblGrid>
              <a:tr h="1595491">
                <a:tc>
                  <a:txBody>
                    <a:bodyPr/>
                    <a:lstStyle/>
                    <a:p>
                      <a:pPr fontAlgn="t"/>
                      <a:r>
                        <a:rPr lang="en-US" sz="1600" b="1">
                          <a:effectLst/>
                        </a:rPr>
                        <a:t>Utility-Scale Net Electricity Generation (share of total)</a:t>
                      </a:r>
                      <a:endParaRPr lang="en-US" sz="1600">
                        <a:effectLst/>
                      </a:endParaRPr>
                    </a:p>
                  </a:txBody>
                  <a:tcPr marL="207207" marR="82883" marT="51802" marB="518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1">
                          <a:effectLst/>
                        </a:rPr>
                        <a:t>Massachusetts</a:t>
                      </a:r>
                      <a:endParaRPr lang="en-US" sz="1600">
                        <a:effectLst/>
                      </a:endParaRPr>
                    </a:p>
                  </a:txBody>
                  <a:tcPr marL="82883" marR="82883" marT="51802" marB="518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1">
                          <a:effectLst/>
                        </a:rPr>
                        <a:t>U.S. Average</a:t>
                      </a:r>
                      <a:endParaRPr lang="en-US" sz="1600">
                        <a:effectLst/>
                      </a:endParaRPr>
                    </a:p>
                  </a:txBody>
                  <a:tcPr marL="82883" marR="82883" marT="51802" marB="518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600">
                        <a:effectLst/>
                      </a:endParaRPr>
                    </a:p>
                  </a:txBody>
                  <a:tcPr marL="82883" marR="82883" marT="51802" marB="518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1">
                          <a:effectLst/>
                        </a:rPr>
                        <a:t>Period</a:t>
                      </a:r>
                      <a:endParaRPr lang="en-US" sz="1600">
                        <a:effectLst/>
                      </a:endParaRPr>
                    </a:p>
                  </a:txBody>
                  <a:tcPr marL="82883" marR="82883" marT="51802" marB="518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600">
                        <a:effectLst/>
                      </a:endParaRPr>
                    </a:p>
                  </a:txBody>
                  <a:tcPr marL="82883" marR="82883" marT="51802" marB="518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916275"/>
                  </a:ext>
                </a:extLst>
              </a:tr>
              <a:tr h="600899">
                <a:tc>
                  <a:txBody>
                    <a:bodyPr/>
                    <a:lstStyle/>
                    <a:p>
                      <a:pPr fontAlgn="t"/>
                      <a:r>
                        <a:rPr lang="en-US" sz="1600" b="0" u="sng">
                          <a:solidFill>
                            <a:srgbClr val="189BD7"/>
                          </a:solidFill>
                          <a:effectLst/>
                          <a:hlinkClick r:id="rId2"/>
                        </a:rPr>
                        <a:t>Petroleum-Fired</a:t>
                      </a:r>
                      <a:endParaRPr lang="en-US" sz="1600">
                        <a:effectLst/>
                      </a:endParaRPr>
                    </a:p>
                  </a:txBody>
                  <a:tcPr marL="207207" marR="82883" marT="51802" marB="51802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0.1 %</a:t>
                      </a:r>
                    </a:p>
                  </a:txBody>
                  <a:tcPr marL="82883" marR="82883" marT="51802" marB="51802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0.3 %</a:t>
                      </a:r>
                    </a:p>
                  </a:txBody>
                  <a:tcPr marL="82883" marR="82883" marT="51802" marB="51802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600">
                        <a:effectLst/>
                      </a:endParaRPr>
                    </a:p>
                  </a:txBody>
                  <a:tcPr marL="82883" marR="82883" marT="51802" marB="51802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Jun-23</a:t>
                      </a:r>
                    </a:p>
                  </a:txBody>
                  <a:tcPr marL="82883" marR="82883" marT="51802" marB="51802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0" u="sng">
                          <a:solidFill>
                            <a:srgbClr val="189BD7"/>
                          </a:solidFill>
                          <a:effectLst/>
                          <a:hlinkClick r:id="rId3"/>
                        </a:rPr>
                        <a:t>find more</a:t>
                      </a:r>
                      <a:endParaRPr lang="en-US" sz="1600">
                        <a:effectLst/>
                      </a:endParaRPr>
                    </a:p>
                  </a:txBody>
                  <a:tcPr marL="82883" marR="82883" marT="51802" marB="51802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377223"/>
                  </a:ext>
                </a:extLst>
              </a:tr>
              <a:tr h="600899">
                <a:tc>
                  <a:txBody>
                    <a:bodyPr/>
                    <a:lstStyle/>
                    <a:p>
                      <a:pPr fontAlgn="t"/>
                      <a:r>
                        <a:rPr lang="en-US" sz="1600" b="0" u="sng">
                          <a:solidFill>
                            <a:srgbClr val="189BD7"/>
                          </a:solidFill>
                          <a:effectLst/>
                          <a:hlinkClick r:id="rId4"/>
                        </a:rPr>
                        <a:t>Natural Gas-Fired</a:t>
                      </a:r>
                      <a:endParaRPr lang="en-US" sz="1600">
                        <a:effectLst/>
                      </a:endParaRPr>
                    </a:p>
                  </a:txBody>
                  <a:tcPr marL="207207" marR="82883" marT="51802" marB="5180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73.7 %</a:t>
                      </a:r>
                    </a:p>
                  </a:txBody>
                  <a:tcPr marL="82883" marR="82883" marT="51802" marB="5180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45.3 %</a:t>
                      </a:r>
                    </a:p>
                  </a:txBody>
                  <a:tcPr marL="82883" marR="82883" marT="51802" marB="5180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600" dirty="0">
                        <a:effectLst/>
                      </a:endParaRPr>
                    </a:p>
                  </a:txBody>
                  <a:tcPr marL="82883" marR="82883" marT="51802" marB="5180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Jun-23</a:t>
                      </a:r>
                    </a:p>
                  </a:txBody>
                  <a:tcPr marL="82883" marR="82883" marT="51802" marB="5180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0" u="sng">
                          <a:solidFill>
                            <a:srgbClr val="189BD7"/>
                          </a:solidFill>
                          <a:effectLst/>
                          <a:hlinkClick r:id="rId5"/>
                        </a:rPr>
                        <a:t>find more</a:t>
                      </a:r>
                      <a:endParaRPr lang="en-US" sz="1600">
                        <a:effectLst/>
                      </a:endParaRPr>
                    </a:p>
                  </a:txBody>
                  <a:tcPr marL="82883" marR="82883" marT="51802" marB="5180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153182"/>
                  </a:ext>
                </a:extLst>
              </a:tr>
              <a:tr h="600899">
                <a:tc>
                  <a:txBody>
                    <a:bodyPr/>
                    <a:lstStyle/>
                    <a:p>
                      <a:pPr fontAlgn="t"/>
                      <a:r>
                        <a:rPr lang="en-US" sz="1600" b="0" u="sng">
                          <a:solidFill>
                            <a:srgbClr val="189BD7"/>
                          </a:solidFill>
                          <a:effectLst/>
                          <a:hlinkClick r:id="rId6"/>
                        </a:rPr>
                        <a:t>Coal-Fired</a:t>
                      </a:r>
                      <a:endParaRPr lang="en-US" sz="1600">
                        <a:effectLst/>
                      </a:endParaRPr>
                    </a:p>
                  </a:txBody>
                  <a:tcPr marL="207207" marR="82883" marT="51802" marB="5180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0.0 %</a:t>
                      </a:r>
                    </a:p>
                  </a:txBody>
                  <a:tcPr marL="82883" marR="82883" marT="51802" marB="5180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16.2 %</a:t>
                      </a:r>
                    </a:p>
                  </a:txBody>
                  <a:tcPr marL="82883" marR="82883" marT="51802" marB="5180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600">
                        <a:effectLst/>
                      </a:endParaRPr>
                    </a:p>
                  </a:txBody>
                  <a:tcPr marL="82883" marR="82883" marT="51802" marB="5180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Jun-23</a:t>
                      </a:r>
                    </a:p>
                  </a:txBody>
                  <a:tcPr marL="82883" marR="82883" marT="51802" marB="5180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0" u="sng">
                          <a:solidFill>
                            <a:srgbClr val="189BD7"/>
                          </a:solidFill>
                          <a:effectLst/>
                          <a:hlinkClick r:id="rId7"/>
                        </a:rPr>
                        <a:t>find more</a:t>
                      </a:r>
                      <a:endParaRPr lang="en-US" sz="1600">
                        <a:effectLst/>
                      </a:endParaRPr>
                    </a:p>
                  </a:txBody>
                  <a:tcPr marL="82883" marR="82883" marT="51802" marB="5180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148582"/>
                  </a:ext>
                </a:extLst>
              </a:tr>
              <a:tr h="600899">
                <a:tc>
                  <a:txBody>
                    <a:bodyPr/>
                    <a:lstStyle/>
                    <a:p>
                      <a:pPr fontAlgn="t"/>
                      <a:r>
                        <a:rPr lang="en-US" sz="1600" b="0" u="sng">
                          <a:solidFill>
                            <a:srgbClr val="189BD7"/>
                          </a:solidFill>
                          <a:effectLst/>
                          <a:hlinkClick r:id="rId8"/>
                        </a:rPr>
                        <a:t>Nuclear</a:t>
                      </a:r>
                      <a:endParaRPr lang="en-US" sz="1600">
                        <a:effectLst/>
                      </a:endParaRPr>
                    </a:p>
                  </a:txBody>
                  <a:tcPr marL="207207" marR="82883" marT="51802" marB="5180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0.0 %</a:t>
                      </a:r>
                    </a:p>
                  </a:txBody>
                  <a:tcPr marL="82883" marR="82883" marT="51802" marB="5180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18.2 %</a:t>
                      </a:r>
                    </a:p>
                  </a:txBody>
                  <a:tcPr marL="82883" marR="82883" marT="51802" marB="5180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600">
                        <a:effectLst/>
                      </a:endParaRPr>
                    </a:p>
                  </a:txBody>
                  <a:tcPr marL="82883" marR="82883" marT="51802" marB="5180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Jun-23</a:t>
                      </a:r>
                    </a:p>
                  </a:txBody>
                  <a:tcPr marL="82883" marR="82883" marT="51802" marB="5180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0" u="sng">
                          <a:solidFill>
                            <a:srgbClr val="189BD7"/>
                          </a:solidFill>
                          <a:effectLst/>
                          <a:hlinkClick r:id="rId9"/>
                        </a:rPr>
                        <a:t>find more</a:t>
                      </a:r>
                      <a:endParaRPr lang="en-US" sz="1600">
                        <a:effectLst/>
                      </a:endParaRPr>
                    </a:p>
                  </a:txBody>
                  <a:tcPr marL="82883" marR="82883" marT="51802" marB="5180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620768"/>
                  </a:ext>
                </a:extLst>
              </a:tr>
              <a:tr h="352251">
                <a:tc>
                  <a:txBody>
                    <a:bodyPr/>
                    <a:lstStyle/>
                    <a:p>
                      <a:pPr fontAlgn="t"/>
                      <a:r>
                        <a:rPr lang="en-US" sz="1600" b="0" u="sng">
                          <a:solidFill>
                            <a:srgbClr val="189BD7"/>
                          </a:solidFill>
                          <a:effectLst/>
                          <a:hlinkClick r:id="rId10"/>
                        </a:rPr>
                        <a:t>Renewables</a:t>
                      </a:r>
                      <a:endParaRPr lang="en-US" sz="1600">
                        <a:effectLst/>
                      </a:endParaRPr>
                    </a:p>
                  </a:txBody>
                  <a:tcPr marL="207207" marR="82883" marT="51802" marB="5180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23.4 %</a:t>
                      </a:r>
                    </a:p>
                  </a:txBody>
                  <a:tcPr marL="82883" marR="82883" marT="51802" marB="5180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19.6 %</a:t>
                      </a:r>
                    </a:p>
                  </a:txBody>
                  <a:tcPr marL="82883" marR="82883" marT="51802" marB="5180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600">
                        <a:effectLst/>
                      </a:endParaRPr>
                    </a:p>
                  </a:txBody>
                  <a:tcPr marL="82883" marR="82883" marT="51802" marB="5180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Jun-23</a:t>
                      </a:r>
                    </a:p>
                  </a:txBody>
                  <a:tcPr marL="82883" marR="82883" marT="51802" marB="5180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883" marR="82883" marT="41441" marB="41441">
                    <a:lnL>
                      <a:noFill/>
                    </a:lnL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13286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461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590B3E-7DA4-C272-1936-BE253B5C8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9225A-044F-47AC-A466-ADAA88F41AF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1CB775-F4D0-8210-08F2-B5EB41277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435" y="365127"/>
            <a:ext cx="10484839" cy="653446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Newtib</a:t>
            </a:r>
            <a:r>
              <a:rPr lang="en-US" dirty="0"/>
              <a:t> BEERDO Building Counts, Area, Emissions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ADB12-C689-65FC-40A8-928102FB2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www.synapse-energy.com  |  ©2023 Synapse Energy Economics Inc. All rights reserved.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08DD4BC-5D6C-8691-D110-F32298ED08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5A51C6C3-25F9-1AC7-423F-D44540D39D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9000986"/>
              </p:ext>
            </p:extLst>
          </p:nvPr>
        </p:nvGraphicFramePr>
        <p:xfrm>
          <a:off x="1852863" y="1780674"/>
          <a:ext cx="8456916" cy="4598173"/>
        </p:xfrm>
        <a:graphic>
          <a:graphicData uri="http://schemas.openxmlformats.org/drawingml/2006/table">
            <a:tbl>
              <a:tblPr firstRow="1" lastRow="1" bandRow="1">
                <a:tableStyleId>{7DF18680-E054-41AD-8BC1-D1AEF772440D}</a:tableStyleId>
              </a:tblPr>
              <a:tblGrid>
                <a:gridCol w="964084">
                  <a:extLst>
                    <a:ext uri="{9D8B030D-6E8A-4147-A177-3AD203B41FA5}">
                      <a16:colId xmlns:a16="http://schemas.microsoft.com/office/drawing/2014/main" val="2086593179"/>
                    </a:ext>
                  </a:extLst>
                </a:gridCol>
                <a:gridCol w="4405318">
                  <a:extLst>
                    <a:ext uri="{9D8B030D-6E8A-4147-A177-3AD203B41FA5}">
                      <a16:colId xmlns:a16="http://schemas.microsoft.com/office/drawing/2014/main" val="3055485357"/>
                    </a:ext>
                  </a:extLst>
                </a:gridCol>
                <a:gridCol w="1429194">
                  <a:extLst>
                    <a:ext uri="{9D8B030D-6E8A-4147-A177-3AD203B41FA5}">
                      <a16:colId xmlns:a16="http://schemas.microsoft.com/office/drawing/2014/main" val="711168912"/>
                    </a:ext>
                  </a:extLst>
                </a:gridCol>
                <a:gridCol w="1658320">
                  <a:extLst>
                    <a:ext uri="{9D8B030D-6E8A-4147-A177-3AD203B41FA5}">
                      <a16:colId xmlns:a16="http://schemas.microsoft.com/office/drawing/2014/main" val="2163500820"/>
                    </a:ext>
                  </a:extLst>
                </a:gridCol>
              </a:tblGrid>
              <a:tr h="1162096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Tier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Count of Buildings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Total GFA 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</a:rPr>
                        <a:t>Msq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 ft)/ emissions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44687"/>
                  </a:ext>
                </a:extLst>
              </a:tr>
              <a:tr h="52366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Non-residential, ≥100,000 sq 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8.6M / 42%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650523528"/>
                  </a:ext>
                </a:extLst>
              </a:tr>
              <a:tr h="52366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Non-residential, 50,000–99,999 sq 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M / 23%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4543332"/>
                  </a:ext>
                </a:extLst>
              </a:tr>
              <a:tr h="817772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Non-residential, 35,000–49,999 sq ft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Residential, ≥50,000 sq 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2.9M  / 13%</a:t>
                      </a:r>
                    </a:p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2.1M / 6%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844272788"/>
                  </a:ext>
                </a:extLst>
              </a:tr>
              <a:tr h="52366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Non-residential, 20,000–34,999 sq ft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2.9M / 13%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065500295"/>
                  </a:ext>
                </a:extLst>
              </a:tr>
              <a:tr h="52366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Residential, 20,000–49,999 sq 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1.2M /3 %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4193781999"/>
                  </a:ext>
                </a:extLst>
              </a:tr>
              <a:tr h="52366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All covered buildings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356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22,724,984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76692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5018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819CA0-AEBC-0A6E-6601-99E4E3733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9225A-044F-47AC-A466-ADAA88F41AF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453719-19E4-66BC-4CD5-7CED6B8D6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206 Newton Building Owners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E1106E-495A-6A9C-E145-EBF20506A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5326" y="1266793"/>
            <a:ext cx="8284456" cy="4857210"/>
          </a:xfrm>
        </p:spPr>
        <p:txBody>
          <a:bodyPr/>
          <a:lstStyle/>
          <a:p>
            <a:r>
              <a:rPr lang="en-US" dirty="0"/>
              <a:t>80 percent of owners have one covered building</a:t>
            </a:r>
          </a:p>
          <a:p>
            <a:r>
              <a:rPr lang="en-US" dirty="0"/>
              <a:t>4 percent of owners have non-residential condos</a:t>
            </a:r>
          </a:p>
          <a:p>
            <a:r>
              <a:rPr lang="en-US" dirty="0"/>
              <a:t>7 owners have 5 or more covered buildings: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FB7E3-B2AF-CBB7-4FF0-D497536CE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www.synapse-energy.com  |  ©2023 Synapse Energy Economics Inc. All rights reserved.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9D53701-3D70-08C0-89A4-D6C1F71280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E55D334-325E-5F01-8186-34E83310219E}"/>
              </a:ext>
            </a:extLst>
          </p:cNvPr>
          <p:cNvGraphicFramePr>
            <a:graphicFrameLocks noGrp="1"/>
          </p:cNvGraphicFramePr>
          <p:nvPr/>
        </p:nvGraphicFramePr>
        <p:xfrm>
          <a:off x="2269618" y="3222171"/>
          <a:ext cx="5734859" cy="315634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944970">
                  <a:extLst>
                    <a:ext uri="{9D8B030D-6E8A-4147-A177-3AD203B41FA5}">
                      <a16:colId xmlns:a16="http://schemas.microsoft.com/office/drawing/2014/main" val="1198270724"/>
                    </a:ext>
                  </a:extLst>
                </a:gridCol>
                <a:gridCol w="1789889">
                  <a:extLst>
                    <a:ext uri="{9D8B030D-6E8A-4147-A177-3AD203B41FA5}">
                      <a16:colId xmlns:a16="http://schemas.microsoft.com/office/drawing/2014/main" val="1168328251"/>
                    </a:ext>
                  </a:extLst>
                </a:gridCol>
              </a:tblGrid>
              <a:tr h="598062">
                <a:tc>
                  <a:txBody>
                    <a:bodyPr/>
                    <a:lstStyle/>
                    <a:p>
                      <a:r>
                        <a:rPr lang="en-US" sz="1700" dirty="0"/>
                        <a:t>Property Owner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Number of Covered Buildings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706074"/>
                  </a:ext>
                </a:extLst>
              </a:tr>
              <a:tr h="363821">
                <a:tc>
                  <a:txBody>
                    <a:bodyPr/>
                    <a:lstStyle/>
                    <a:p>
                      <a:r>
                        <a:rPr lang="en-US" sz="1700" dirty="0"/>
                        <a:t>Trustees of Boston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538187"/>
                  </a:ext>
                </a:extLst>
              </a:tr>
              <a:tr h="363821">
                <a:tc>
                  <a:txBody>
                    <a:bodyPr/>
                    <a:lstStyle/>
                    <a:p>
                      <a:r>
                        <a:rPr lang="en-US" sz="1700" dirty="0"/>
                        <a:t>City of Newton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/>
                        <a:t>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112615"/>
                  </a:ext>
                </a:extLst>
              </a:tr>
              <a:tr h="363821">
                <a:tc>
                  <a:txBody>
                    <a:bodyPr/>
                    <a:lstStyle/>
                    <a:p>
                      <a:r>
                        <a:rPr lang="en-US" sz="1700" dirty="0" err="1"/>
                        <a:t>Lasell</a:t>
                      </a:r>
                      <a:r>
                        <a:rPr lang="en-US" sz="1700" dirty="0"/>
                        <a:t> University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363427"/>
                  </a:ext>
                </a:extLst>
              </a:tr>
              <a:tr h="363821">
                <a:tc>
                  <a:txBody>
                    <a:bodyPr/>
                    <a:lstStyle/>
                    <a:p>
                      <a:r>
                        <a:rPr lang="en-US" sz="1700" dirty="0"/>
                        <a:t>Roman Catholic Archdiocese of Boston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680632"/>
                  </a:ext>
                </a:extLst>
              </a:tr>
              <a:tr h="363821">
                <a:tc>
                  <a:txBody>
                    <a:bodyPr/>
                    <a:lstStyle/>
                    <a:p>
                      <a:r>
                        <a:rPr lang="en-US" sz="1700" dirty="0"/>
                        <a:t>Chestnut Hill Shopping 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728277"/>
                  </a:ext>
                </a:extLst>
              </a:tr>
              <a:tr h="363821">
                <a:tc>
                  <a:txBody>
                    <a:bodyPr/>
                    <a:lstStyle/>
                    <a:p>
                      <a:r>
                        <a:rPr lang="en-US" sz="1700" dirty="0"/>
                        <a:t>Newton Housing Authority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229221"/>
                  </a:ext>
                </a:extLst>
              </a:tr>
              <a:tr h="363821">
                <a:tc>
                  <a:txBody>
                    <a:bodyPr/>
                    <a:lstStyle/>
                    <a:p>
                      <a:r>
                        <a:rPr lang="en-US" sz="1700" dirty="0"/>
                        <a:t>Donato D. </a:t>
                      </a:r>
                      <a:r>
                        <a:rPr lang="en-US" sz="1700" dirty="0" err="1"/>
                        <a:t>Capasso</a:t>
                      </a:r>
                      <a:r>
                        <a:rPr lang="en-US" sz="1700" dirty="0"/>
                        <a:t> Trust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624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0142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0CC06B-CC89-4B10-016D-B8D4F2EA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9225A-044F-47AC-A466-ADAA88F41AF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E24BC4-6CCC-EA82-0DF9-935C72775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Proposed Newton BERDO Timeline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47EB0-C1E6-397E-6435-3CF98A3BC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www.synapse-energy.com  |  ©2023 Synapse Energy Economics Inc. All rights reserved.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101BE55-3069-BAF3-3773-14198E39F7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page13image2524287280">
            <a:extLst>
              <a:ext uri="{FF2B5EF4-FFF2-40B4-BE49-F238E27FC236}">
                <a16:creationId xmlns:a16="http://schemas.microsoft.com/office/drawing/2014/main" id="{848E9CC9-3668-F498-615E-946A0D177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07" y="1018574"/>
            <a:ext cx="11180898" cy="535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374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9121435-E0E5-A476-5E8E-FC3770666C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289606"/>
              </p:ext>
            </p:extLst>
          </p:nvPr>
        </p:nvGraphicFramePr>
        <p:xfrm>
          <a:off x="1455821" y="1515979"/>
          <a:ext cx="7718200" cy="5158354"/>
        </p:xfrm>
        <a:graphic>
          <a:graphicData uri="http://schemas.openxmlformats.org/drawingml/2006/table">
            <a:tbl>
              <a:tblPr/>
              <a:tblGrid>
                <a:gridCol w="2690650">
                  <a:extLst>
                    <a:ext uri="{9D8B030D-6E8A-4147-A177-3AD203B41FA5}">
                      <a16:colId xmlns:a16="http://schemas.microsoft.com/office/drawing/2014/main" val="3787283686"/>
                    </a:ext>
                  </a:extLst>
                </a:gridCol>
                <a:gridCol w="837925">
                  <a:extLst>
                    <a:ext uri="{9D8B030D-6E8A-4147-A177-3AD203B41FA5}">
                      <a16:colId xmlns:a16="http://schemas.microsoft.com/office/drawing/2014/main" val="3344186068"/>
                    </a:ext>
                  </a:extLst>
                </a:gridCol>
                <a:gridCol w="837925">
                  <a:extLst>
                    <a:ext uri="{9D8B030D-6E8A-4147-A177-3AD203B41FA5}">
                      <a16:colId xmlns:a16="http://schemas.microsoft.com/office/drawing/2014/main" val="2022242794"/>
                    </a:ext>
                  </a:extLst>
                </a:gridCol>
                <a:gridCol w="837925">
                  <a:extLst>
                    <a:ext uri="{9D8B030D-6E8A-4147-A177-3AD203B41FA5}">
                      <a16:colId xmlns:a16="http://schemas.microsoft.com/office/drawing/2014/main" val="3844560670"/>
                    </a:ext>
                  </a:extLst>
                </a:gridCol>
                <a:gridCol w="837925">
                  <a:extLst>
                    <a:ext uri="{9D8B030D-6E8A-4147-A177-3AD203B41FA5}">
                      <a16:colId xmlns:a16="http://schemas.microsoft.com/office/drawing/2014/main" val="3700533797"/>
                    </a:ext>
                  </a:extLst>
                </a:gridCol>
                <a:gridCol w="837925">
                  <a:extLst>
                    <a:ext uri="{9D8B030D-6E8A-4147-A177-3AD203B41FA5}">
                      <a16:colId xmlns:a16="http://schemas.microsoft.com/office/drawing/2014/main" val="1870980120"/>
                    </a:ext>
                  </a:extLst>
                </a:gridCol>
                <a:gridCol w="837925">
                  <a:extLst>
                    <a:ext uri="{9D8B030D-6E8A-4147-A177-3AD203B41FA5}">
                      <a16:colId xmlns:a16="http://schemas.microsoft.com/office/drawing/2014/main" val="1993130639"/>
                    </a:ext>
                  </a:extLst>
                </a:gridCol>
              </a:tblGrid>
              <a:tr h="2753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Building typology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5A8D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Emission standards (kgCO</a:t>
                      </a:r>
                      <a:r>
                        <a:rPr lang="en-US" sz="1300" baseline="-25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 (Body CS)"/>
                        </a:rPr>
                        <a:t>2</a:t>
                      </a:r>
                      <a:r>
                        <a:rPr lang="en-US" sz="13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e/SF)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5A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982705"/>
                  </a:ext>
                </a:extLst>
              </a:tr>
              <a:tr h="56799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Year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5A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Period 1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5A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Period 2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5A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Period 3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5A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Period 4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5A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Period 5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5A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Period 6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2050–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5A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8551"/>
                  </a:ext>
                </a:extLst>
              </a:tr>
              <a:tr h="2753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Assembly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12.5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7.7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5.8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3.4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1.6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5424344"/>
                  </a:ext>
                </a:extLst>
              </a:tr>
              <a:tr h="2753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College/University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18.4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10.5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6.9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3.9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1.9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7870276"/>
                  </a:ext>
                </a:extLst>
              </a:tr>
              <a:tr h="2753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4.9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3.8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2.9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1.9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0.9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7312544"/>
                  </a:ext>
                </a:extLst>
              </a:tr>
              <a:tr h="2753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Food Sales &amp; Service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34.4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18.2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13.7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8.3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4.2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9604158"/>
                  </a:ext>
                </a:extLst>
              </a:tr>
              <a:tr h="2753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Healthcare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18.1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14.6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11.6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7.5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3.7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2467528"/>
                  </a:ext>
                </a:extLst>
              </a:tr>
              <a:tr h="2753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Lodging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8.1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5.8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4.4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2.8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1.4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5841059"/>
                  </a:ext>
                </a:extLst>
              </a:tr>
              <a:tr h="2753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Manufacturing/Industrial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27.8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23.2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18.7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11.6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5.1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5768246"/>
                  </a:ext>
                </a:extLst>
              </a:tr>
              <a:tr h="2753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Multifamily housing (</a:t>
                      </a: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residential buildings, RB</a:t>
                      </a: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4.1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1.8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0.9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694924"/>
                  </a:ext>
                </a:extLst>
              </a:tr>
              <a:tr h="2753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Office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19.5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4.3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2.5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5304565"/>
                  </a:ext>
                </a:extLst>
              </a:tr>
              <a:tr h="2753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Retail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14.6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9.2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2.7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2802159"/>
                  </a:ext>
                </a:extLst>
              </a:tr>
              <a:tr h="2753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13.2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7.6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5.5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3.4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1.7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8521704"/>
                  </a:ext>
                </a:extLst>
              </a:tr>
              <a:tr h="2753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Storage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13.6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6.9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4.3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2.2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7124116"/>
                  </a:ext>
                </a:extLst>
              </a:tr>
              <a:tr h="2753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Technology/Science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24.8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19.3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14.6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8.4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3.9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2254035"/>
                  </a:ext>
                </a:extLst>
              </a:tr>
              <a:tr h="5679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Individual compliance schedule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(percent relative to baseline year)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86.7%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9525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73.3%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9525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60%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9525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40%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9525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20%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9525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9525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82002923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0CC06B-CC89-4B10-016D-B8D4F2EA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9225A-044F-47AC-A466-ADAA88F41AF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E24BC4-6CCC-EA82-0DF9-935C72775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Newton Emission Standard</a:t>
            </a:r>
            <a:r>
              <a:rPr lang="en-US" dirty="0">
                <a:solidFill>
                  <a:srgbClr val="FF0000"/>
                </a:solidFill>
              </a:rPr>
              <a:t> (v1.0)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47EB0-C1E6-397E-6435-3CF98A3BC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www.synapse-energy.com  |  ©2023 Synapse Energy Economics Inc. All rights reserved.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101BE55-3069-BAF3-3773-14198E39F7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44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4652FCB7-4CBB-C036-A127-0304836C66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55958" y="1352550"/>
            <a:ext cx="7600826" cy="457729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0CC06B-CC89-4B10-016D-B8D4F2EA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9225A-044F-47AC-A466-ADAA88F41AF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E24BC4-6CCC-EA82-0DF9-935C72775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435" y="365127"/>
            <a:ext cx="10854551" cy="65344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DRAFT </a:t>
            </a:r>
            <a:r>
              <a:rPr lang="en-US" dirty="0"/>
              <a:t>Newton Emission Standard, Boston &amp; PRC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47EB0-C1E6-397E-6435-3CF98A3BC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www.synapse-energy.com  |  ©2023 Synapse Energy Economics Inc. All rights reserved.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101BE55-3069-BAF3-3773-14198E39F7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61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60581-AB6E-E5D3-34FF-75CF77C96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Case Study:  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Apts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at 181 Lexington.</a:t>
            </a:r>
            <a:r>
              <a:rPr lang="en-US" sz="2800" dirty="0">
                <a:effectLst/>
              </a:rPr>
              <a:t> 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9785B-FA9A-D095-C5CB-AEC9F8552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30-unit apartment building.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onstructed in 1970 gross floor area of 24,570 square </a:t>
            </a: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6F0275-046A-09C0-C47A-F6968C7505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brick building with trees and grass&#10;&#10;Description automatically generated">
            <a:extLst>
              <a:ext uri="{FF2B5EF4-FFF2-40B4-BE49-F238E27FC236}">
                <a16:creationId xmlns:a16="http://schemas.microsoft.com/office/drawing/2014/main" id="{A0B7D827-3D27-2169-4911-BFB896B07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846" y="1142247"/>
            <a:ext cx="5832679" cy="36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221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07F3D-AF38-13CB-C136-286E71C55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Energy/Emissions Breakdown (estimate)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C230512-CFDC-6DC2-E3D2-65B7B9AF53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9978989"/>
              </p:ext>
            </p:extLst>
          </p:nvPr>
        </p:nvGraphicFramePr>
        <p:xfrm>
          <a:off x="1780674" y="1130968"/>
          <a:ext cx="7928809" cy="33991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2209">
                  <a:extLst>
                    <a:ext uri="{9D8B030D-6E8A-4147-A177-3AD203B41FA5}">
                      <a16:colId xmlns:a16="http://schemas.microsoft.com/office/drawing/2014/main" val="3499918860"/>
                    </a:ext>
                  </a:extLst>
                </a:gridCol>
                <a:gridCol w="1470739">
                  <a:extLst>
                    <a:ext uri="{9D8B030D-6E8A-4147-A177-3AD203B41FA5}">
                      <a16:colId xmlns:a16="http://schemas.microsoft.com/office/drawing/2014/main" val="3178415084"/>
                    </a:ext>
                  </a:extLst>
                </a:gridCol>
                <a:gridCol w="1368295">
                  <a:extLst>
                    <a:ext uri="{9D8B030D-6E8A-4147-A177-3AD203B41FA5}">
                      <a16:colId xmlns:a16="http://schemas.microsoft.com/office/drawing/2014/main" val="3089557702"/>
                    </a:ext>
                  </a:extLst>
                </a:gridCol>
                <a:gridCol w="1473783">
                  <a:extLst>
                    <a:ext uri="{9D8B030D-6E8A-4147-A177-3AD203B41FA5}">
                      <a16:colId xmlns:a16="http://schemas.microsoft.com/office/drawing/2014/main" val="2562930439"/>
                    </a:ext>
                  </a:extLst>
                </a:gridCol>
                <a:gridCol w="1473783">
                  <a:extLst>
                    <a:ext uri="{9D8B030D-6E8A-4147-A177-3AD203B41FA5}">
                      <a16:colId xmlns:a16="http://schemas.microsoft.com/office/drawing/2014/main" val="1292702942"/>
                    </a:ext>
                  </a:extLst>
                </a:gridCol>
              </a:tblGrid>
              <a:tr h="1287734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Energy source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Energy use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Energy use intensity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Emissions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Emissions intensity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5930051"/>
                  </a:ext>
                </a:extLst>
              </a:tr>
              <a:tr h="527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kBtu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kBtu/sqft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kg CO2e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kg CO2e/sqft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8579084"/>
                  </a:ext>
                </a:extLst>
              </a:tr>
              <a:tr h="5278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Electricity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293,000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11.9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0.37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1865025"/>
                  </a:ext>
                </a:extLst>
              </a:tr>
              <a:tr h="5278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Natural gas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1,438,000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58.5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76,000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3.09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1404190"/>
                  </a:ext>
                </a:extLst>
              </a:tr>
              <a:tr h="5278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Total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1,731,000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70.4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85,000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3.46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2255966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FDE6B5-4E05-0E3C-8648-4BF488B5EF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0AF944B7-7F40-4919-953A-E24507A52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46594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>
                <a:ln>
                  <a:noFill/>
                </a:ln>
                <a:solidFill>
                  <a:srgbClr val="44546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Table 1. Energy use and emissions at 181 Lexington Street, 2022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2719B6-0786-29DD-9116-DAF7045EB7F9}"/>
              </a:ext>
            </a:extLst>
          </p:cNvPr>
          <p:cNvSpPr txBox="1"/>
          <p:nvPr/>
        </p:nvSpPr>
        <p:spPr>
          <a:xfrm>
            <a:off x="1563215" y="4770232"/>
            <a:ext cx="845909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Over 2022, 16–20 units participated in Newton Power Choice.</a:t>
            </a: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All participants enrolled at the Standard level, 84 percent renewable power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3021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71004-6FB3-4191-69DF-D6D8DF3A8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Natural Gas use: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067D4-97FD-FA37-1ADA-975B5FE3F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3.1 kg CO2/</a:t>
            </a:r>
            <a:r>
              <a:rPr lang="en-US" dirty="0" err="1"/>
              <a:t>sqft</a:t>
            </a:r>
            <a:r>
              <a:rPr lang="en-US" dirty="0"/>
              <a:t>:   1.9 is for heating </a:t>
            </a:r>
          </a:p>
          <a:p>
            <a:pPr marL="0" indent="0">
              <a:buNone/>
            </a:pPr>
            <a:r>
              <a:rPr lang="en-US" dirty="0"/>
              <a:t>38% of natural gas use is for DHW &amp; Dryers. (1.2 kgCO2/sq ft)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E876E-FC27-940C-7CEE-72F5D19B1C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847533-6753-57FC-9FB8-1FC8B3B633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" b="365"/>
          <a:stretch>
            <a:fillRect/>
          </a:stretch>
        </p:blipFill>
        <p:spPr bwMode="auto">
          <a:xfrm>
            <a:off x="1994479" y="1191126"/>
            <a:ext cx="6711371" cy="3661861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89749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917</Words>
  <Application>Microsoft Office PowerPoint</Application>
  <PresentationFormat>Widescreen</PresentationFormat>
  <Paragraphs>290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Update on Newton BERDO Michael Gevelber</vt:lpstr>
      <vt:lpstr>Newtib BEERDO Building Counts, Area, Emissions</vt:lpstr>
      <vt:lpstr>206 Newton Building Owners</vt:lpstr>
      <vt:lpstr>Proposed Newton BERDO Timeline</vt:lpstr>
      <vt:lpstr>Newton Emission Standard (v1.0)</vt:lpstr>
      <vt:lpstr>DRAFT Newton Emission Standard, Boston &amp; PRC</vt:lpstr>
      <vt:lpstr>Case Study:   Apts at 181 Lexington. </vt:lpstr>
      <vt:lpstr>Energy/Emissions Breakdown (estimate)</vt:lpstr>
      <vt:lpstr>Natural Gas use:</vt:lpstr>
      <vt:lpstr>Case study observations</vt:lpstr>
      <vt:lpstr>Should we include electricity in Newton Berdo?</vt:lpstr>
      <vt:lpstr>EIA data of MA Elec Generation: how replace 74% of gen capacity in 7 years &amp; whats it going to cost???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Gevelber, Michael</dc:creator>
  <cp:lastModifiedBy>Halina Brown</cp:lastModifiedBy>
  <cp:revision>57</cp:revision>
  <dcterms:created xsi:type="dcterms:W3CDTF">2023-10-04T12:18:23Z</dcterms:created>
  <dcterms:modified xsi:type="dcterms:W3CDTF">2023-10-09T00:25:09Z</dcterms:modified>
</cp:coreProperties>
</file>