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7"/>
  </p:notesMasterIdLst>
  <p:sldIdLst>
    <p:sldId id="265" r:id="rId2"/>
    <p:sldId id="262" r:id="rId3"/>
    <p:sldId id="261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049899-579F-4538-8317-80ACCB0BE527}" v="157" dt="2023-10-23T00:02:54.7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4639" autoAdjust="0"/>
  </p:normalViewPr>
  <p:slideViewPr>
    <p:cSldViewPr snapToGrid="0">
      <p:cViewPr varScale="1">
        <p:scale>
          <a:sx n="73" d="100"/>
          <a:sy n="73" d="100"/>
        </p:scale>
        <p:origin x="35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00C216-F6B6-4877-9019-4B6CC2FEBA1A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1A928-BF3C-41CB-BA70-FCBB0E65F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69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402FB-D0AB-90CB-0047-4A91EB4224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F8F90C-15B7-BAE7-6EC1-CF1094C20A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92A43-4187-763B-3B77-BEFB43303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15CD-3B26-4D06-B164-AEF04C4D94EA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FF2CA-A560-44EB-F687-988C9F542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BD3F1-A3CA-3D8F-2735-0906366DE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7382B-163A-46DA-BC63-B6B74633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671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47289-7352-BE89-5CBD-BB0DBB110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B139CD-A17F-2055-819E-378B04139B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A3810-EC12-2534-C190-D351F04EF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15CD-3B26-4D06-B164-AEF04C4D94EA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68C47-0C34-9E85-8B46-DC7AC4A7B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36BB08-78D5-D587-2D22-2B88150C6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7382B-163A-46DA-BC63-B6B74633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637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A7BD8F-0499-3498-E7DB-FEA653B65E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971705-46CB-53B9-7F34-6A3F61314D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A8D8B-B537-8E51-F462-7FD05D511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15CD-3B26-4D06-B164-AEF04C4D94EA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AFD41-109D-ACB3-26CB-C62149F70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D8B01-E67A-15EA-A235-EF82D9A4F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7382B-163A-46DA-BC63-B6B74633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449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925BA-7AE5-055B-D94E-303A30098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268C7-9FA5-3858-EFC5-8BC55E7A3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9DEC4D-0397-885A-87AB-99037ACF4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15CD-3B26-4D06-B164-AEF04C4D94EA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36228-60F4-AFDE-B3D8-FCA62517A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9FD9B-57AE-19DF-72AC-54C1EC064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7382B-163A-46DA-BC63-B6B74633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74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3B32A-6833-DC19-75D4-272B864F7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FB3E9F-4438-8465-26F2-4A8FF82B8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31EAE0-4B43-7036-4D3D-F984E0BCC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15CD-3B26-4D06-B164-AEF04C4D94EA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A6B47-CBE0-DD9E-8B07-429DBC8A8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21720-BDDB-4CA8-4044-E4518FD1F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7382B-163A-46DA-BC63-B6B74633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640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9C980-4B21-4E68-8614-AF51E87B3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2F897-E2E8-9E30-6029-45BA76B37B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328C78-1572-D0C1-FD7B-0975E5B2F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8F563E-77F8-56C6-AA6F-1FA3D28C0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15CD-3B26-4D06-B164-AEF04C4D94EA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6CAEE5-89B5-0E2E-0AB7-FA846F2C2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395022-1F73-3CFE-7C7B-E7B755F81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7382B-163A-46DA-BC63-B6B74633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33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D4F58-CD30-2A86-542A-FAFCF348D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2F0760-833F-DC73-A779-8EA494CD9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A8101B-B18C-569A-ADF1-9173A9B77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F7D304-D502-E2F9-F074-0A5FEE9394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8607B8-A16B-F2AD-05E2-A36CA42DF5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6DE7F6-8E5A-0C98-E614-CB49CE3F5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15CD-3B26-4D06-B164-AEF04C4D94EA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CBB20E-90C7-7A3E-E26C-BE8D0E9D5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4DA7F1-EE9F-FA45-DCBD-15302B9B1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7382B-163A-46DA-BC63-B6B74633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67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19591-C0F1-E21A-86F4-73E683CB8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9E7A6C-E014-3C6D-8545-A3EF67172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15CD-3B26-4D06-B164-AEF04C4D94EA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4AD01E-927C-7789-53A5-37BDB88E6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E1BDFF-B8C9-28F5-1CD8-455AD0B7A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7382B-163A-46DA-BC63-B6B74633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38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097A8F-E840-862D-C533-1F737B51C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15CD-3B26-4D06-B164-AEF04C4D94EA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FAF522-5B3D-DBAC-43C5-9DAD65AB6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239EB1-5D34-31D1-FA5D-F3C3EDFF1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7382B-163A-46DA-BC63-B6B74633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58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6BDD3-8038-DD6E-FA36-7C7F9EB95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3D200-C95A-CD05-6209-1A8B97E34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FBEE6B-4C71-4916-35D5-BE26616EA5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483AAA-2E1F-B92F-F651-4F2CC72CB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15CD-3B26-4D06-B164-AEF04C4D94EA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8392CB-8721-07F0-E826-1FBE7978B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4C675F-0713-6508-DC73-367B51A0E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7382B-163A-46DA-BC63-B6B74633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722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892D5-043F-894B-72D2-BD8E0C397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021D6D-A595-F3DA-E96A-A2D8203348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9FF06F-F151-A5D5-C845-80D4FE392A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A6FF53-9D70-0530-0E4F-DA222C490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15CD-3B26-4D06-B164-AEF04C4D94EA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0C92EA-2A20-B77D-7648-38DFC80CC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A4FB87-0737-883A-842C-CBEE0B51B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7382B-163A-46DA-BC63-B6B74633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570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80A97A-8ECD-CC69-8889-ECC4C1D6F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A44EDF-75EF-FDA8-0E27-442F39E3B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512A9-8C40-4C1E-B12D-E436D6E3A3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C15CD-3B26-4D06-B164-AEF04C4D94EA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B00CE-DC4E-1017-F459-014B567BBA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63A028-9D87-E615-DCAD-238A1DFBC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7382B-163A-46DA-BC63-B6B74633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4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20BE9-4790-8C9B-EA5E-D969860688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330926"/>
            <a:ext cx="9144000" cy="475488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Reflections on the Five Years at the Helm of Newton Citizens Commission on Energy and the Big Tasks Ahead</a:t>
            </a:r>
            <a:br>
              <a:rPr lang="en-US" dirty="0"/>
            </a:br>
            <a:br>
              <a:rPr lang="en-US" dirty="0"/>
            </a:br>
            <a:r>
              <a:rPr lang="en-US" sz="2700" b="1" dirty="0"/>
              <a:t>By Halina Brown, October 25, 2023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7BFFFB-850B-F607-5CE2-654C00568D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33256"/>
            <a:ext cx="9144000" cy="42454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343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CAD81-85F5-0083-F50E-1F5E5986F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My Vision 5 years ago</a:t>
            </a:r>
            <a:br>
              <a:rPr lang="en-US" b="1" dirty="0"/>
            </a:br>
            <a:r>
              <a:rPr lang="en-US" sz="3200" b="1" u="sng" dirty="0"/>
              <a:t>Accomplished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8C091-C0D4-BE2D-3F60-624AE5E87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8455"/>
            <a:ext cx="10935985" cy="53374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Bold action in Newton on energy conservation and GHG emissions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NCCE the center of independent policy analysis and initiative</a:t>
            </a:r>
          </a:p>
          <a:p>
            <a:pPr lvl="1"/>
            <a:r>
              <a:rPr lang="en-US" dirty="0"/>
              <a:t>Creative and bold </a:t>
            </a:r>
          </a:p>
          <a:p>
            <a:pPr lvl="1"/>
            <a:r>
              <a:rPr lang="en-US" dirty="0"/>
              <a:t>Data-driven</a:t>
            </a:r>
          </a:p>
          <a:p>
            <a:pPr lvl="1"/>
            <a:r>
              <a:rPr lang="en-US" dirty="0"/>
              <a:t>Technically defensible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NCCE on the political map of Newton</a:t>
            </a:r>
          </a:p>
          <a:p>
            <a:pPr marL="0" indent="0">
              <a:buNone/>
            </a:pPr>
            <a:r>
              <a:rPr lang="en-US" sz="3200" u="sng" dirty="0"/>
              <a:t>Not so much </a:t>
            </a:r>
          </a:p>
          <a:p>
            <a:r>
              <a:rPr lang="en-US" sz="2400" dirty="0"/>
              <a:t>Go-to place on energy and environment policy: for the Mayor, the Administration and City Council </a:t>
            </a:r>
          </a:p>
          <a:p>
            <a:r>
              <a:rPr lang="en-US" sz="2400" dirty="0"/>
              <a:t>My personal hidden agenda: to put Newton on a course toward a transition toward less energy-intense lifestyles…i.e. cultural change (I am the co-founder of Sustainable Consumption Research and Action Initiative  SCORAI.net)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717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F87E8-ECEF-F78D-0241-4EB786EF0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Modus Operandi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A00B8-4EAA-EB3C-4235-E01B4E15D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work for Newton as a community of people, not for its government</a:t>
            </a:r>
          </a:p>
          <a:p>
            <a:r>
              <a:rPr lang="en-US" dirty="0"/>
              <a:t>Focus on Newton-centered policy, not on state-level policy</a:t>
            </a:r>
          </a:p>
          <a:p>
            <a:r>
              <a:rPr lang="en-US" dirty="0"/>
              <a:t>Setting the agenda by doing the analysis and putting the recommendations on the Mayor’s desk. A Step Ahead.</a:t>
            </a:r>
          </a:p>
          <a:p>
            <a:r>
              <a:rPr lang="en-US" dirty="0"/>
              <a:t>Long-term priorities are determined by data on energy use and GHG emissions</a:t>
            </a:r>
          </a:p>
          <a:p>
            <a:r>
              <a:rPr lang="en-US" dirty="0"/>
              <a:t>Political considerations are the necessary means/tools, not the end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921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5114C-BDAA-4AC9-CAA9-09F92B54F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4231" y="653143"/>
            <a:ext cx="10515600" cy="64443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Big tasks ahead 1: Residential Sector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F009E-E9E7-013D-C3E0-D67234E84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046" y="1297577"/>
            <a:ext cx="11332397" cy="6212832"/>
          </a:xfrm>
        </p:spPr>
        <p:txBody>
          <a:bodyPr>
            <a:normAutofit fontScale="55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6000" dirty="0"/>
              <a:t>Partnership with GN to overcome technical barriers for </a:t>
            </a:r>
            <a:r>
              <a:rPr lang="en-US" sz="6000" i="1" dirty="0"/>
              <a:t>interested</a:t>
            </a:r>
            <a:r>
              <a:rPr lang="en-US" sz="6000" dirty="0"/>
              <a:t> homeowners</a:t>
            </a:r>
          </a:p>
          <a:p>
            <a:pPr lvl="1">
              <a:spcBef>
                <a:spcPts val="600"/>
              </a:spcBef>
            </a:pPr>
            <a:r>
              <a:rPr lang="en-US" sz="4400" dirty="0"/>
              <a:t>Lack of specific plan……generic for house types….customized for individual houses</a:t>
            </a:r>
          </a:p>
          <a:p>
            <a:pPr lvl="1">
              <a:spcBef>
                <a:spcPts val="600"/>
              </a:spcBef>
            </a:pPr>
            <a:r>
              <a:rPr lang="en-US" sz="4400" dirty="0"/>
              <a:t>Access to trusted contractors……….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4400" dirty="0"/>
              <a:t>Easy access to incentives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6000" dirty="0"/>
              <a:t>Overcoming inertia of those who are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6000" dirty="0"/>
              <a:t>                                               </a:t>
            </a:r>
            <a:r>
              <a:rPr lang="en-US" sz="6000" i="1" dirty="0"/>
              <a:t>not interested</a:t>
            </a:r>
            <a:r>
              <a:rPr lang="en-US" sz="6000" dirty="0"/>
              <a:t> </a:t>
            </a:r>
            <a:endParaRPr lang="en-US" sz="5100" dirty="0"/>
          </a:p>
          <a:p>
            <a:pPr lvl="1">
              <a:spcBef>
                <a:spcPts val="600"/>
              </a:spcBef>
            </a:pPr>
            <a:r>
              <a:rPr lang="en-US" sz="5100" dirty="0"/>
              <a:t>2019-2020: Point-of-sale Scorecard</a:t>
            </a:r>
          </a:p>
          <a:p>
            <a:pPr lvl="1">
              <a:spcBef>
                <a:spcPts val="600"/>
              </a:spcBef>
            </a:pPr>
            <a:r>
              <a:rPr lang="en-US" sz="5100" dirty="0"/>
              <a:t>2021-2023: Reporting EUI by </a:t>
            </a:r>
            <a:r>
              <a:rPr lang="en-US" sz="5100" b="1" dirty="0"/>
              <a:t>all</a:t>
            </a:r>
            <a:r>
              <a:rPr lang="en-US" sz="5100" dirty="0"/>
              <a:t> homeowners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5100" dirty="0"/>
              <a:t>2023: Reporting EUI by landlords of </a:t>
            </a:r>
            <a:r>
              <a:rPr lang="en-US" sz="5100" b="1" dirty="0"/>
              <a:t>rental</a:t>
            </a:r>
            <a:r>
              <a:rPr lang="en-US" sz="5100" dirty="0"/>
              <a:t> properties – modelled on Burlington, Vt. (&gt;50 </a:t>
            </a:r>
            <a:r>
              <a:rPr lang="en-US" sz="5100" dirty="0" err="1"/>
              <a:t>kBtu</a:t>
            </a:r>
            <a:r>
              <a:rPr lang="en-US" sz="5100" dirty="0"/>
              <a:t>/sf. weatherization trigger)</a:t>
            </a:r>
            <a:endParaRPr lang="en-US" sz="55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500" dirty="0"/>
              <a:t>4OurFuture campaign?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5500" dirty="0"/>
              <a:t>Geographic clustering of outreach based on gas infrastructure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5E89B0-0C90-AECE-6B56-3FE9A9FECA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0390" y="2366553"/>
            <a:ext cx="2925634" cy="230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071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2E374-B364-A311-78F1-702B36D0F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96593"/>
          </a:xfrm>
        </p:spPr>
        <p:txBody>
          <a:bodyPr/>
          <a:lstStyle/>
          <a:p>
            <a:pPr algn="ctr"/>
            <a:r>
              <a:rPr lang="en-US" b="1" dirty="0"/>
              <a:t>Big tasks 2: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C31C0-2904-70B3-1F5F-964CEF2A5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047" y="914400"/>
            <a:ext cx="11852953" cy="7674795"/>
          </a:xfrm>
        </p:spPr>
        <p:txBody>
          <a:bodyPr>
            <a:normAutofit/>
          </a:bodyPr>
          <a:lstStyle/>
          <a:p>
            <a:r>
              <a:rPr lang="en-US" sz="3200" b="1" dirty="0"/>
              <a:t>BERDO </a:t>
            </a:r>
            <a:r>
              <a:rPr lang="en-US" sz="3200" dirty="0"/>
              <a:t>a door to the residential sector</a:t>
            </a:r>
          </a:p>
          <a:p>
            <a:r>
              <a:rPr lang="en-US" sz="3200" dirty="0"/>
              <a:t>The importance of including residential buildings in BERDO(rentals + condo buildings with a shared heating system)</a:t>
            </a:r>
          </a:p>
          <a:p>
            <a:r>
              <a:rPr lang="en-US" sz="3200" dirty="0"/>
              <a:t>BERDO tracking and updates over time: </a:t>
            </a:r>
          </a:p>
          <a:p>
            <a:pPr lvl="1"/>
            <a:r>
              <a:rPr lang="en-US" sz="3200" dirty="0"/>
              <a:t>Put the tracking and progress report provision in the ordinance</a:t>
            </a:r>
          </a:p>
          <a:p>
            <a:pPr lvl="1"/>
            <a:r>
              <a:rPr lang="en-US" sz="3200" dirty="0"/>
              <a:t>NCCE design the tracking plan as soon as the ordinance passes</a:t>
            </a:r>
          </a:p>
          <a:p>
            <a:pPr>
              <a:spcAft>
                <a:spcPts val="600"/>
              </a:spcAft>
            </a:pPr>
            <a:r>
              <a:rPr lang="en-US" sz="3200" dirty="0"/>
              <a:t>Testimony for public hearings (request special time slot; if necessary, propose an amendment)</a:t>
            </a:r>
          </a:p>
          <a:p>
            <a:pPr marL="0" indent="0" algn="ctr">
              <a:buNone/>
            </a:pPr>
            <a:r>
              <a:rPr lang="en-US" sz="3200" dirty="0"/>
              <a:t>*****</a:t>
            </a:r>
          </a:p>
          <a:p>
            <a:r>
              <a:rPr lang="en-US" sz="3200" dirty="0"/>
              <a:t>Creating partnerships with nearby </a:t>
            </a:r>
            <a:r>
              <a:rPr lang="en-US" sz="3200"/>
              <a:t>leading communities </a:t>
            </a:r>
            <a:endParaRPr lang="en-US" sz="3200" dirty="0"/>
          </a:p>
          <a:p>
            <a:r>
              <a:rPr lang="en-US" sz="3200" dirty="0"/>
              <a:t>Streamlining City’s data collection and public posting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890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</TotalTime>
  <Words>386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   Reflections on the Five Years at the Helm of Newton Citizens Commission on Energy and the Big Tasks Ahead  By Halina Brown, October 25, 2023</vt:lpstr>
      <vt:lpstr>My Vision 5 years ago Accomplished</vt:lpstr>
      <vt:lpstr>Modus Operandi</vt:lpstr>
      <vt:lpstr>Big tasks ahead 1: Residential Sector</vt:lpstr>
      <vt:lpstr>Big tasks 2: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Halina Brown</dc:creator>
  <cp:lastModifiedBy>Halina Brown</cp:lastModifiedBy>
  <cp:revision>3</cp:revision>
  <dcterms:created xsi:type="dcterms:W3CDTF">2023-10-17T21:41:35Z</dcterms:created>
  <dcterms:modified xsi:type="dcterms:W3CDTF">2023-10-26T23:35:36Z</dcterms:modified>
</cp:coreProperties>
</file>