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258" r:id="rId4"/>
    <p:sldId id="259" r:id="rId5"/>
    <p:sldId id="260" r:id="rId6"/>
    <p:sldId id="262" r:id="rId7"/>
    <p:sldId id="451" r:id="rId8"/>
    <p:sldId id="452" r:id="rId9"/>
    <p:sldId id="450" r:id="rId10"/>
    <p:sldId id="263" r:id="rId11"/>
    <p:sldId id="264" r:id="rId12"/>
    <p:sldId id="453" r:id="rId13"/>
    <p:sldId id="265" r:id="rId14"/>
    <p:sldId id="276" r:id="rId15"/>
    <p:sldId id="277" r:id="rId16"/>
    <p:sldId id="278" r:id="rId17"/>
    <p:sldId id="279" r:id="rId18"/>
    <p:sldId id="280" r:id="rId19"/>
    <p:sldId id="281" r:id="rId20"/>
    <p:sldId id="282" r:id="rId21"/>
    <p:sldId id="283" r:id="rId22"/>
    <p:sldId id="284" r:id="rId23"/>
    <p:sldId id="285" r:id="rId24"/>
    <p:sldId id="266" r:id="rId25"/>
    <p:sldId id="267" r:id="rId26"/>
    <p:sldId id="304" r:id="rId27"/>
    <p:sldId id="268" r:id="rId28"/>
    <p:sldId id="272" r:id="rId29"/>
    <p:sldId id="269" r:id="rId30"/>
    <p:sldId id="270" r:id="rId31"/>
    <p:sldId id="271" r:id="rId32"/>
    <p:sldId id="273" r:id="rId33"/>
    <p:sldId id="306" r:id="rId34"/>
    <p:sldId id="293" r:id="rId35"/>
    <p:sldId id="301" r:id="rId36"/>
    <p:sldId id="300" r:id="rId37"/>
    <p:sldId id="299" r:id="rId38"/>
    <p:sldId id="303" r:id="rId39"/>
    <p:sldId id="295" r:id="rId40"/>
    <p:sldId id="305" r:id="rId41"/>
    <p:sldId id="298" r:id="rId42"/>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4660"/>
  </p:normalViewPr>
  <p:slideViewPr>
    <p:cSldViewPr>
      <p:cViewPr varScale="1">
        <p:scale>
          <a:sx n="79" d="100"/>
          <a:sy n="79" d="100"/>
        </p:scale>
        <p:origin x="106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2909E061-551F-4BAD-AD9C-C1930BB0EBF7}" type="datetimeFigureOut">
              <a:rPr lang="en-US" smtClean="0"/>
              <a:t>1/16/2024</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6B85826D-37F6-4AE1-9C35-48EC72211F63}" type="slidenum">
              <a:rPr lang="en-US" smtClean="0"/>
              <a:t>‹#›</a:t>
            </a:fld>
            <a:endParaRPr lang="en-US"/>
          </a:p>
        </p:txBody>
      </p:sp>
    </p:spTree>
    <p:extLst>
      <p:ext uri="{BB962C8B-B14F-4D97-AF65-F5344CB8AC3E}">
        <p14:creationId xmlns:p14="http://schemas.microsoft.com/office/powerpoint/2010/main" val="367163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5826D-37F6-4AE1-9C35-48EC72211F63}" type="slidenum">
              <a:rPr lang="en-US" smtClean="0"/>
              <a:t>2</a:t>
            </a:fld>
            <a:endParaRPr lang="en-US"/>
          </a:p>
        </p:txBody>
      </p:sp>
    </p:spTree>
    <p:extLst>
      <p:ext uri="{BB962C8B-B14F-4D97-AF65-F5344CB8AC3E}">
        <p14:creationId xmlns:p14="http://schemas.microsoft.com/office/powerpoint/2010/main" val="226480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1:22 to 2:36</a:t>
            </a:r>
          </a:p>
        </p:txBody>
      </p:sp>
      <p:sp>
        <p:nvSpPr>
          <p:cNvPr id="4" name="Slide Number Placeholder 3"/>
          <p:cNvSpPr>
            <a:spLocks noGrp="1"/>
          </p:cNvSpPr>
          <p:nvPr>
            <p:ph type="sldNum" sz="quarter" idx="10"/>
          </p:nvPr>
        </p:nvSpPr>
        <p:spPr/>
        <p:txBody>
          <a:bodyPr/>
          <a:lstStyle/>
          <a:p>
            <a:fld id="{DF19DD40-2FB4-490A-809B-9B5119351038}" type="slidenum">
              <a:rPr lang="en-US" smtClean="0"/>
              <a:t>7</a:t>
            </a:fld>
            <a:endParaRPr lang="en-US"/>
          </a:p>
        </p:txBody>
      </p:sp>
    </p:spTree>
    <p:extLst>
      <p:ext uri="{BB962C8B-B14F-4D97-AF65-F5344CB8AC3E}">
        <p14:creationId xmlns:p14="http://schemas.microsoft.com/office/powerpoint/2010/main" val="273455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A35B7F-427E-429A-A3A1-1AE941BE5D96}" type="slidenum">
              <a:rPr lang="en-US" smtClean="0"/>
              <a:t>8</a:t>
            </a:fld>
            <a:endParaRPr lang="en-US"/>
          </a:p>
        </p:txBody>
      </p:sp>
    </p:spTree>
    <p:extLst>
      <p:ext uri="{BB962C8B-B14F-4D97-AF65-F5344CB8AC3E}">
        <p14:creationId xmlns:p14="http://schemas.microsoft.com/office/powerpoint/2010/main" val="414396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3EAA9-5492-4512-81CA-8A69DD213F67}" type="slidenum">
              <a:rPr lang="en-US" smtClean="0"/>
              <a:t>9</a:t>
            </a:fld>
            <a:endParaRPr lang="en-US"/>
          </a:p>
        </p:txBody>
      </p:sp>
    </p:spTree>
    <p:extLst>
      <p:ext uri="{BB962C8B-B14F-4D97-AF65-F5344CB8AC3E}">
        <p14:creationId xmlns:p14="http://schemas.microsoft.com/office/powerpoint/2010/main" val="2234115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3EAA9-5492-4512-81CA-8A69DD213F67}" type="slidenum">
              <a:rPr lang="en-US" smtClean="0"/>
              <a:t>12</a:t>
            </a:fld>
            <a:endParaRPr lang="en-US"/>
          </a:p>
        </p:txBody>
      </p:sp>
    </p:spTree>
    <p:extLst>
      <p:ext uri="{BB962C8B-B14F-4D97-AF65-F5344CB8AC3E}">
        <p14:creationId xmlns:p14="http://schemas.microsoft.com/office/powerpoint/2010/main" val="190782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5826D-37F6-4AE1-9C35-48EC72211F63}" type="slidenum">
              <a:rPr lang="en-US" smtClean="0"/>
              <a:t>24</a:t>
            </a:fld>
            <a:endParaRPr lang="en-US"/>
          </a:p>
        </p:txBody>
      </p:sp>
    </p:spTree>
    <p:extLst>
      <p:ext uri="{BB962C8B-B14F-4D97-AF65-F5344CB8AC3E}">
        <p14:creationId xmlns:p14="http://schemas.microsoft.com/office/powerpoint/2010/main" val="3315016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5826D-37F6-4AE1-9C35-48EC72211F63}" type="slidenum">
              <a:rPr lang="en-US" smtClean="0"/>
              <a:t>35</a:t>
            </a:fld>
            <a:endParaRPr lang="en-US"/>
          </a:p>
        </p:txBody>
      </p:sp>
    </p:spTree>
    <p:extLst>
      <p:ext uri="{BB962C8B-B14F-4D97-AF65-F5344CB8AC3E}">
        <p14:creationId xmlns:p14="http://schemas.microsoft.com/office/powerpoint/2010/main" val="2045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0424" y="497842"/>
            <a:ext cx="2873375" cy="574040"/>
          </a:xfrm>
          <a:prstGeom prst="rect">
            <a:avLst/>
          </a:prstGeom>
        </p:spPr>
        <p:txBody>
          <a:bodyPr wrap="square" lIns="0" tIns="0" rIns="0" bIns="0">
            <a:spAutoFit/>
          </a:bodyPr>
          <a:lstStyle>
            <a:lvl1pPr>
              <a:defRPr sz="3600" b="1" i="0">
                <a:solidFill>
                  <a:srgbClr val="EE6C00"/>
                </a:solidFill>
                <a:latin typeface="Arial"/>
                <a:cs typeface="Aria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EE6C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EE6C00"/>
                </a:solidFill>
                <a:latin typeface="Arial"/>
                <a:cs typeface="Arial"/>
              </a:defRPr>
            </a:lvl1pPr>
          </a:lstStyle>
          <a:p>
            <a:endParaRPr/>
          </a:p>
        </p:txBody>
      </p:sp>
      <p:sp>
        <p:nvSpPr>
          <p:cNvPr id="3" name="Holder 3"/>
          <p:cNvSpPr>
            <a:spLocks noGrp="1"/>
          </p:cNvSpPr>
          <p:nvPr>
            <p:ph sz="half" idx="2"/>
          </p:nvPr>
        </p:nvSpPr>
        <p:spPr>
          <a:xfrm>
            <a:off x="390424" y="1351757"/>
            <a:ext cx="2847975" cy="2868295"/>
          </a:xfrm>
          <a:prstGeom prst="rect">
            <a:avLst/>
          </a:prstGeom>
        </p:spPr>
        <p:txBody>
          <a:bodyPr wrap="square" lIns="0" tIns="0" rIns="0" bIns="0">
            <a:spAutoFit/>
          </a:bodyPr>
          <a:lstStyle>
            <a:lvl1pPr>
              <a:defRPr sz="1600" b="1" i="0">
                <a:solidFill>
                  <a:srgbClr val="695D46"/>
                </a:solidFill>
                <a:latin typeface="Arial"/>
                <a:cs typeface="Arial"/>
              </a:defRPr>
            </a:lvl1pPr>
          </a:lstStyle>
          <a:p>
            <a:endParaRPr/>
          </a:p>
        </p:txBody>
      </p:sp>
      <p:sp>
        <p:nvSpPr>
          <p:cNvPr id="4" name="Holder 4"/>
          <p:cNvSpPr>
            <a:spLocks noGrp="1"/>
          </p:cNvSpPr>
          <p:nvPr>
            <p:ph sz="half" idx="3"/>
          </p:nvPr>
        </p:nvSpPr>
        <p:spPr>
          <a:xfrm>
            <a:off x="4829074" y="866151"/>
            <a:ext cx="3938270" cy="3263900"/>
          </a:xfrm>
          <a:prstGeom prst="rect">
            <a:avLst/>
          </a:prstGeom>
        </p:spPr>
        <p:txBody>
          <a:bodyPr wrap="square" lIns="0" tIns="0" rIns="0" bIns="0">
            <a:spAutoFit/>
          </a:bodyPr>
          <a:lstStyle>
            <a:lvl1pPr>
              <a:defRPr sz="2100" b="0" i="0">
                <a:solidFill>
                  <a:srgbClr val="695D46"/>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EE6C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045964"/>
            <a:ext cx="9144000" cy="97790"/>
          </a:xfrm>
          <a:custGeom>
            <a:avLst/>
            <a:gdLst/>
            <a:ahLst/>
            <a:cxnLst/>
            <a:rect l="l" t="t" r="r" b="b"/>
            <a:pathLst>
              <a:path w="9144000" h="97789">
                <a:moveTo>
                  <a:pt x="9144000" y="0"/>
                </a:moveTo>
                <a:lnTo>
                  <a:pt x="0" y="0"/>
                </a:lnTo>
                <a:lnTo>
                  <a:pt x="0" y="97536"/>
                </a:lnTo>
                <a:lnTo>
                  <a:pt x="9144000" y="97536"/>
                </a:lnTo>
                <a:lnTo>
                  <a:pt x="9144000" y="0"/>
                </a:lnTo>
                <a:close/>
              </a:path>
            </a:pathLst>
          </a:custGeom>
          <a:solidFill>
            <a:srgbClr val="4DB6AC"/>
          </a:solidFill>
        </p:spPr>
        <p:txBody>
          <a:bodyPr wrap="square" lIns="0" tIns="0" rIns="0" bIns="0" rtlCol="0"/>
          <a:lstStyle/>
          <a:p>
            <a:endParaRPr/>
          </a:p>
        </p:txBody>
      </p:sp>
      <p:sp>
        <p:nvSpPr>
          <p:cNvPr id="2" name="Holder 2"/>
          <p:cNvSpPr>
            <a:spLocks noGrp="1"/>
          </p:cNvSpPr>
          <p:nvPr>
            <p:ph type="title"/>
          </p:nvPr>
        </p:nvSpPr>
        <p:spPr>
          <a:xfrm>
            <a:off x="276124" y="-35557"/>
            <a:ext cx="9009099" cy="1112553"/>
          </a:xfrm>
          <a:prstGeom prst="rect">
            <a:avLst/>
          </a:prstGeom>
        </p:spPr>
        <p:txBody>
          <a:bodyPr wrap="square" lIns="0" tIns="0" rIns="0" bIns="0">
            <a:spAutoFit/>
          </a:bodyPr>
          <a:lstStyle>
            <a:lvl1pPr>
              <a:defRPr sz="3600" b="1" i="0">
                <a:solidFill>
                  <a:srgbClr val="EE6C00"/>
                </a:solidFill>
                <a:latin typeface="Arial"/>
                <a:cs typeface="Arial"/>
              </a:defRPr>
            </a:lvl1pPr>
          </a:lstStyle>
          <a:p>
            <a:endParaRPr/>
          </a:p>
        </p:txBody>
      </p:sp>
      <p:sp>
        <p:nvSpPr>
          <p:cNvPr id="3" name="Holder 3"/>
          <p:cNvSpPr>
            <a:spLocks noGrp="1"/>
          </p:cNvSpPr>
          <p:nvPr>
            <p:ph type="body" idx="1"/>
          </p:nvPr>
        </p:nvSpPr>
        <p:spPr>
          <a:xfrm>
            <a:off x="902613" y="1594312"/>
            <a:ext cx="7248525" cy="23736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projects.newsday.com/long-island/real-estate-investigation-video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massfairhousing.org/" TargetMode="External"/><Relationship Id="rId2" Type="http://schemas.openxmlformats.org/officeDocument/2006/relationships/hyperlink" Target="https://www.suffolk.edu/law/academics-clinics/clinics-experiential-opportunities/housing-discrimination-testing-program" TargetMode="External"/><Relationship Id="rId1" Type="http://schemas.openxmlformats.org/officeDocument/2006/relationships/slideLayout" Target="../slideLayouts/slideLayout2.xml"/><Relationship Id="rId6" Type="http://schemas.openxmlformats.org/officeDocument/2006/relationships/hyperlink" Target="http://southcoastfairhousing.org/" TargetMode="External"/><Relationship Id="rId5" Type="http://schemas.openxmlformats.org/officeDocument/2006/relationships/hyperlink" Target="https://communitylegal.org/get-help/report-housing-discrimination/" TargetMode="External"/><Relationship Id="rId4" Type="http://schemas.openxmlformats.org/officeDocument/2006/relationships/hyperlink" Target="mailto:info@massfairhousing.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zgVrlx68v-0" TargetMode="External"/><Relationship Id="rId5" Type="http://schemas.openxmlformats.org/officeDocument/2006/relationships/hyperlink" Target="https://www.youtube.com/watch?v=Oehry1JC9Rk"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004319" y="1021841"/>
            <a:ext cx="7136765" cy="0"/>
          </a:xfrm>
          <a:custGeom>
            <a:avLst/>
            <a:gdLst/>
            <a:ahLst/>
            <a:cxnLst/>
            <a:rect l="l" t="t" r="r" b="b"/>
            <a:pathLst>
              <a:path w="7136765">
                <a:moveTo>
                  <a:pt x="7136663" y="0"/>
                </a:moveTo>
                <a:lnTo>
                  <a:pt x="0" y="0"/>
                </a:lnTo>
              </a:path>
            </a:pathLst>
          </a:custGeom>
          <a:ln w="76200">
            <a:solidFill>
              <a:srgbClr val="4DB6AC"/>
            </a:solidFill>
          </a:ln>
        </p:spPr>
        <p:txBody>
          <a:bodyPr wrap="square" lIns="0" tIns="0" rIns="0" bIns="0" rtlCol="0"/>
          <a:lstStyle/>
          <a:p>
            <a:endParaRPr/>
          </a:p>
        </p:txBody>
      </p:sp>
      <p:sp>
        <p:nvSpPr>
          <p:cNvPr id="5" name="object 5"/>
          <p:cNvSpPr/>
          <p:nvPr/>
        </p:nvSpPr>
        <p:spPr>
          <a:xfrm>
            <a:off x="1004702" y="1174622"/>
            <a:ext cx="7136765" cy="0"/>
          </a:xfrm>
          <a:custGeom>
            <a:avLst/>
            <a:gdLst/>
            <a:ahLst/>
            <a:cxnLst/>
            <a:rect l="l" t="t" r="r" b="b"/>
            <a:pathLst>
              <a:path w="7136765">
                <a:moveTo>
                  <a:pt x="7136663" y="0"/>
                </a:moveTo>
                <a:lnTo>
                  <a:pt x="0" y="0"/>
                </a:lnTo>
              </a:path>
            </a:pathLst>
          </a:custGeom>
          <a:ln w="9906">
            <a:solidFill>
              <a:srgbClr val="4DB6AC"/>
            </a:solidFill>
          </a:ln>
        </p:spPr>
        <p:txBody>
          <a:bodyPr wrap="square" lIns="0" tIns="0" rIns="0" bIns="0" rtlCol="0"/>
          <a:lstStyle/>
          <a:p>
            <a:endParaRPr/>
          </a:p>
        </p:txBody>
      </p:sp>
      <p:sp>
        <p:nvSpPr>
          <p:cNvPr id="6" name="object 6"/>
          <p:cNvSpPr/>
          <p:nvPr/>
        </p:nvSpPr>
        <p:spPr>
          <a:xfrm>
            <a:off x="1004316" y="4121658"/>
            <a:ext cx="7136765" cy="0"/>
          </a:xfrm>
          <a:custGeom>
            <a:avLst/>
            <a:gdLst/>
            <a:ahLst/>
            <a:cxnLst/>
            <a:rect l="l" t="t" r="r" b="b"/>
            <a:pathLst>
              <a:path w="7136765">
                <a:moveTo>
                  <a:pt x="0" y="0"/>
                </a:moveTo>
                <a:lnTo>
                  <a:pt x="7136663" y="0"/>
                </a:lnTo>
              </a:path>
            </a:pathLst>
          </a:custGeom>
          <a:ln w="76200">
            <a:solidFill>
              <a:srgbClr val="4DB6AC"/>
            </a:solidFill>
          </a:ln>
        </p:spPr>
        <p:txBody>
          <a:bodyPr wrap="square" lIns="0" tIns="0" rIns="0" bIns="0" rtlCol="0"/>
          <a:lstStyle/>
          <a:p>
            <a:endParaRPr/>
          </a:p>
        </p:txBody>
      </p:sp>
      <p:sp>
        <p:nvSpPr>
          <p:cNvPr id="7" name="object 7"/>
          <p:cNvSpPr/>
          <p:nvPr/>
        </p:nvSpPr>
        <p:spPr>
          <a:xfrm>
            <a:off x="1004697" y="3969639"/>
            <a:ext cx="7136765" cy="0"/>
          </a:xfrm>
          <a:custGeom>
            <a:avLst/>
            <a:gdLst/>
            <a:ahLst/>
            <a:cxnLst/>
            <a:rect l="l" t="t" r="r" b="b"/>
            <a:pathLst>
              <a:path w="7136765">
                <a:moveTo>
                  <a:pt x="0" y="0"/>
                </a:moveTo>
                <a:lnTo>
                  <a:pt x="7136663" y="0"/>
                </a:lnTo>
              </a:path>
            </a:pathLst>
          </a:custGeom>
          <a:ln w="9906">
            <a:solidFill>
              <a:srgbClr val="4DB6AC"/>
            </a:solidFill>
          </a:ln>
        </p:spPr>
        <p:txBody>
          <a:bodyPr wrap="square" lIns="0" tIns="0" rIns="0" bIns="0" rtlCol="0"/>
          <a:lstStyle/>
          <a:p>
            <a:endParaRPr/>
          </a:p>
        </p:txBody>
      </p:sp>
      <p:sp>
        <p:nvSpPr>
          <p:cNvPr id="8" name="object 8"/>
          <p:cNvSpPr txBox="1">
            <a:spLocks noGrp="1"/>
          </p:cNvSpPr>
          <p:nvPr>
            <p:ph type="title"/>
          </p:nvPr>
        </p:nvSpPr>
        <p:spPr>
          <a:xfrm>
            <a:off x="0" y="1379006"/>
            <a:ext cx="8763000" cy="1243930"/>
          </a:xfrm>
          <a:prstGeom prst="rect">
            <a:avLst/>
          </a:prstGeom>
        </p:spPr>
        <p:txBody>
          <a:bodyPr vert="horz" wrap="square" lIns="0" tIns="12700" rIns="0" bIns="0" rtlCol="0">
            <a:spAutoFit/>
          </a:bodyPr>
          <a:lstStyle/>
          <a:p>
            <a:pPr marL="768350" marR="5080" indent="-756285" algn="ctr">
              <a:lnSpc>
                <a:spcPct val="100000"/>
              </a:lnSpc>
              <a:spcBef>
                <a:spcPts val="100"/>
              </a:spcBef>
            </a:pPr>
            <a:r>
              <a:rPr sz="4000" spc="-105" dirty="0"/>
              <a:t>Fair</a:t>
            </a:r>
            <a:r>
              <a:rPr sz="4000" spc="-215" dirty="0"/>
              <a:t> </a:t>
            </a:r>
            <a:r>
              <a:rPr sz="4000" spc="-275" dirty="0"/>
              <a:t>Housing</a:t>
            </a:r>
            <a:r>
              <a:rPr lang="en-US" sz="4000" spc="-275" dirty="0"/>
              <a:t> 101: </a:t>
            </a:r>
            <a:br>
              <a:rPr lang="en-US" sz="4000" spc="-275" dirty="0"/>
            </a:br>
            <a:r>
              <a:rPr lang="en-US" sz="4000" spc="-275" dirty="0"/>
              <a:t>Training for Real Estate Professionals</a:t>
            </a:r>
            <a:endParaRPr sz="4000" dirty="0"/>
          </a:p>
        </p:txBody>
      </p:sp>
      <p:sp>
        <p:nvSpPr>
          <p:cNvPr id="9" name="object 9"/>
          <p:cNvSpPr txBox="1"/>
          <p:nvPr/>
        </p:nvSpPr>
        <p:spPr>
          <a:xfrm>
            <a:off x="914400" y="2863143"/>
            <a:ext cx="7467600" cy="1405513"/>
          </a:xfrm>
          <a:prstGeom prst="rect">
            <a:avLst/>
          </a:prstGeom>
        </p:spPr>
        <p:txBody>
          <a:bodyPr vert="horz" wrap="square" lIns="0" tIns="12700" rIns="0" bIns="0" rtlCol="0">
            <a:spAutoFit/>
          </a:bodyPr>
          <a:lstStyle/>
          <a:p>
            <a:pPr marL="12700" marR="5080" algn="ctr">
              <a:lnSpc>
                <a:spcPct val="100000"/>
              </a:lnSpc>
              <a:spcBef>
                <a:spcPts val="100"/>
              </a:spcBef>
            </a:pPr>
            <a:r>
              <a:rPr sz="2200" dirty="0">
                <a:solidFill>
                  <a:srgbClr val="695D46"/>
                </a:solidFill>
                <a:latin typeface="Bahnschrift" panose="020B0502040204020203" pitchFamily="34" charset="0"/>
                <a:cs typeface="Arial"/>
              </a:rPr>
              <a:t>Kelly</a:t>
            </a:r>
            <a:r>
              <a:rPr sz="2200" spc="-15" dirty="0">
                <a:solidFill>
                  <a:srgbClr val="695D46"/>
                </a:solidFill>
                <a:latin typeface="Bahnschrift" panose="020B0502040204020203" pitchFamily="34" charset="0"/>
                <a:cs typeface="Arial"/>
              </a:rPr>
              <a:t> </a:t>
            </a:r>
            <a:r>
              <a:rPr lang="en-US" sz="2200" spc="-15" dirty="0">
                <a:solidFill>
                  <a:srgbClr val="695D46"/>
                </a:solidFill>
                <a:latin typeface="Bahnschrift" panose="020B0502040204020203" pitchFamily="34" charset="0"/>
                <a:cs typeface="Arial"/>
              </a:rPr>
              <a:t>F. </a:t>
            </a:r>
            <a:r>
              <a:rPr sz="2200" dirty="0">
                <a:solidFill>
                  <a:srgbClr val="695D46"/>
                </a:solidFill>
                <a:latin typeface="Bahnschrift" panose="020B0502040204020203" pitchFamily="34" charset="0"/>
                <a:cs typeface="Arial"/>
              </a:rPr>
              <a:t>Vieira,</a:t>
            </a:r>
            <a:r>
              <a:rPr sz="2200" spc="-10" dirty="0">
                <a:solidFill>
                  <a:srgbClr val="695D46"/>
                </a:solidFill>
                <a:latin typeface="Bahnschrift" panose="020B0502040204020203" pitchFamily="34" charset="0"/>
                <a:cs typeface="Arial"/>
              </a:rPr>
              <a:t> </a:t>
            </a:r>
            <a:r>
              <a:rPr sz="2200" dirty="0">
                <a:solidFill>
                  <a:srgbClr val="695D46"/>
                </a:solidFill>
                <a:latin typeface="Bahnschrift" panose="020B0502040204020203" pitchFamily="34" charset="0"/>
                <a:cs typeface="Arial"/>
              </a:rPr>
              <a:t>Esq</a:t>
            </a:r>
            <a:r>
              <a:rPr lang="en-US" sz="2200" dirty="0">
                <a:solidFill>
                  <a:srgbClr val="695D46"/>
                </a:solidFill>
                <a:latin typeface="Bahnschrift" panose="020B0502040204020203" pitchFamily="34" charset="0"/>
                <a:cs typeface="Arial"/>
              </a:rPr>
              <a:t>. – Director of Investigations &amp; Outreach</a:t>
            </a:r>
          </a:p>
          <a:p>
            <a:pPr marL="12700" marR="5080" algn="ctr">
              <a:lnSpc>
                <a:spcPct val="100000"/>
              </a:lnSpc>
              <a:spcBef>
                <a:spcPts val="100"/>
              </a:spcBef>
            </a:pPr>
            <a:r>
              <a:rPr lang="en-US" sz="2200" dirty="0">
                <a:solidFill>
                  <a:srgbClr val="695D46"/>
                </a:solidFill>
                <a:latin typeface="Bahnschrift" panose="020B0502040204020203" pitchFamily="34" charset="0"/>
                <a:cs typeface="Arial"/>
              </a:rPr>
              <a:t>Housing Discrimination Testing Program [HDTP]</a:t>
            </a:r>
          </a:p>
          <a:p>
            <a:pPr marL="12700" marR="5080" algn="ctr">
              <a:lnSpc>
                <a:spcPct val="100000"/>
              </a:lnSpc>
              <a:spcBef>
                <a:spcPts val="100"/>
              </a:spcBef>
            </a:pPr>
            <a:r>
              <a:rPr lang="en-US" sz="2200" dirty="0">
                <a:solidFill>
                  <a:srgbClr val="695D46"/>
                </a:solidFill>
                <a:latin typeface="Bahnschrift" panose="020B0502040204020203" pitchFamily="34" charset="0"/>
                <a:cs typeface="Arial"/>
              </a:rPr>
              <a:t>January 17, 2024</a:t>
            </a:r>
          </a:p>
          <a:p>
            <a:pPr marL="12700" marR="5080" algn="ctr">
              <a:lnSpc>
                <a:spcPct val="100000"/>
              </a:lnSpc>
              <a:spcBef>
                <a:spcPts val="100"/>
              </a:spcBef>
            </a:pPr>
            <a:endParaRPr lang="en-US" sz="2200" dirty="0">
              <a:solidFill>
                <a:srgbClr val="695D46"/>
              </a:solidFill>
              <a:latin typeface="Bahnschrift" panose="020B0502040204020203" pitchFamily="34" charset="0"/>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424" y="497842"/>
            <a:ext cx="8677376" cy="505267"/>
          </a:xfrm>
          <a:prstGeom prst="rect">
            <a:avLst/>
          </a:prstGeom>
        </p:spPr>
        <p:txBody>
          <a:bodyPr vert="horz" wrap="square" lIns="0" tIns="12700" rIns="0" bIns="0" rtlCol="0">
            <a:spAutoFit/>
          </a:bodyPr>
          <a:lstStyle/>
          <a:p>
            <a:pPr marL="12700">
              <a:lnSpc>
                <a:spcPct val="100000"/>
              </a:lnSpc>
              <a:spcBef>
                <a:spcPts val="100"/>
              </a:spcBef>
            </a:pPr>
            <a:r>
              <a:rPr lang="en-US" sz="3200" spc="-180" dirty="0"/>
              <a:t>The Fair Housing Act of 1968 (amended 1988)</a:t>
            </a:r>
            <a:endParaRPr sz="3200" spc="-70" dirty="0"/>
          </a:p>
        </p:txBody>
      </p:sp>
      <p:sp>
        <p:nvSpPr>
          <p:cNvPr id="3" name="object 3"/>
          <p:cNvSpPr txBox="1"/>
          <p:nvPr/>
        </p:nvSpPr>
        <p:spPr>
          <a:xfrm>
            <a:off x="390424" y="1353432"/>
            <a:ext cx="8448776" cy="2964914"/>
          </a:xfrm>
          <a:prstGeom prst="rect">
            <a:avLst/>
          </a:prstGeom>
        </p:spPr>
        <p:txBody>
          <a:bodyPr vert="horz" wrap="square" lIns="0" tIns="12700" rIns="0" bIns="0" rtlCol="0">
            <a:spAutoFit/>
          </a:bodyPr>
          <a:lstStyle/>
          <a:p>
            <a:pPr marL="12700" marR="1791335">
              <a:lnSpc>
                <a:spcPts val="4090"/>
              </a:lnSpc>
              <a:spcBef>
                <a:spcPts val="445"/>
              </a:spcBef>
              <a:tabLst>
                <a:tab pos="5594985" algn="l"/>
              </a:tabLst>
            </a:pPr>
            <a:r>
              <a:rPr lang="en-US" sz="1400" u="sng" dirty="0">
                <a:solidFill>
                  <a:schemeClr val="tx1">
                    <a:lumMod val="85000"/>
                    <a:lumOff val="15000"/>
                  </a:schemeClr>
                </a:solidFill>
                <a:uFill>
                  <a:solidFill>
                    <a:srgbClr val="695D46"/>
                  </a:solidFill>
                </a:uFill>
                <a:latin typeface="Arial"/>
                <a:cs typeface="Arial"/>
              </a:rPr>
              <a:t>FHA o</a:t>
            </a:r>
            <a:r>
              <a:rPr sz="1400" u="sng" dirty="0">
                <a:solidFill>
                  <a:schemeClr val="tx1">
                    <a:lumMod val="85000"/>
                    <a:lumOff val="15000"/>
                  </a:schemeClr>
                </a:solidFill>
                <a:uFill>
                  <a:solidFill>
                    <a:srgbClr val="695D46"/>
                  </a:solidFill>
                </a:uFill>
                <a:latin typeface="Arial"/>
                <a:cs typeface="Arial"/>
              </a:rPr>
              <a:t>utlaws</a:t>
            </a:r>
            <a:r>
              <a:rPr lang="en-US" sz="1400" u="sng" dirty="0">
                <a:solidFill>
                  <a:schemeClr val="tx1">
                    <a:lumMod val="85000"/>
                    <a:lumOff val="15000"/>
                  </a:schemeClr>
                </a:solidFill>
                <a:uFill>
                  <a:solidFill>
                    <a:srgbClr val="695D46"/>
                  </a:solidFill>
                </a:uFill>
                <a:latin typeface="Arial"/>
                <a:cs typeface="Arial"/>
              </a:rPr>
              <a:t> the following types of</a:t>
            </a:r>
            <a:r>
              <a:rPr sz="1400" u="sng" spc="-25" dirty="0">
                <a:solidFill>
                  <a:schemeClr val="tx1">
                    <a:lumMod val="85000"/>
                    <a:lumOff val="15000"/>
                  </a:schemeClr>
                </a:solidFill>
                <a:uFill>
                  <a:solidFill>
                    <a:srgbClr val="695D46"/>
                  </a:solidFill>
                </a:uFill>
                <a:latin typeface="Arial"/>
                <a:cs typeface="Arial"/>
              </a:rPr>
              <a:t> </a:t>
            </a:r>
            <a:r>
              <a:rPr sz="1400" u="sng" dirty="0">
                <a:solidFill>
                  <a:schemeClr val="tx1">
                    <a:lumMod val="85000"/>
                    <a:lumOff val="15000"/>
                  </a:schemeClr>
                </a:solidFill>
                <a:uFill>
                  <a:solidFill>
                    <a:srgbClr val="695D46"/>
                  </a:solidFill>
                </a:uFill>
                <a:latin typeface="Arial"/>
                <a:cs typeface="Arial"/>
              </a:rPr>
              <a:t>discrimination</a:t>
            </a:r>
            <a:r>
              <a:rPr sz="1400" u="sng" spc="-25" dirty="0">
                <a:solidFill>
                  <a:schemeClr val="tx1">
                    <a:lumMod val="85000"/>
                    <a:lumOff val="15000"/>
                  </a:schemeClr>
                </a:solidFill>
                <a:uFill>
                  <a:solidFill>
                    <a:srgbClr val="695D46"/>
                  </a:solidFill>
                </a:uFill>
                <a:latin typeface="Arial"/>
                <a:cs typeface="Arial"/>
              </a:rPr>
              <a:t> </a:t>
            </a:r>
            <a:r>
              <a:rPr lang="en-US" sz="1400" u="sng" spc="-25" dirty="0">
                <a:solidFill>
                  <a:schemeClr val="tx1">
                    <a:lumMod val="85000"/>
                    <a:lumOff val="15000"/>
                  </a:schemeClr>
                </a:solidFill>
                <a:uFill>
                  <a:solidFill>
                    <a:srgbClr val="695D46"/>
                  </a:solidFill>
                </a:uFill>
                <a:latin typeface="Arial"/>
                <a:cs typeface="Arial"/>
              </a:rPr>
              <a:t>(</a:t>
            </a:r>
            <a:r>
              <a:rPr sz="1400" u="sng" dirty="0">
                <a:solidFill>
                  <a:schemeClr val="tx1">
                    <a:lumMod val="85000"/>
                    <a:lumOff val="15000"/>
                  </a:schemeClr>
                </a:solidFill>
                <a:uFill>
                  <a:solidFill>
                    <a:srgbClr val="695D46"/>
                  </a:solidFill>
                </a:uFill>
                <a:latin typeface="Arial"/>
                <a:cs typeface="Arial"/>
              </a:rPr>
              <a:t>based</a:t>
            </a:r>
            <a:r>
              <a:rPr sz="1400" u="sng" spc="-30" dirty="0">
                <a:solidFill>
                  <a:schemeClr val="tx1">
                    <a:lumMod val="85000"/>
                    <a:lumOff val="15000"/>
                  </a:schemeClr>
                </a:solidFill>
                <a:uFill>
                  <a:solidFill>
                    <a:srgbClr val="695D46"/>
                  </a:solidFill>
                </a:uFill>
                <a:latin typeface="Arial"/>
                <a:cs typeface="Arial"/>
              </a:rPr>
              <a:t> </a:t>
            </a:r>
            <a:r>
              <a:rPr sz="1400" u="sng" dirty="0">
                <a:solidFill>
                  <a:schemeClr val="tx1">
                    <a:lumMod val="85000"/>
                    <a:lumOff val="15000"/>
                  </a:schemeClr>
                </a:solidFill>
                <a:uFill>
                  <a:solidFill>
                    <a:srgbClr val="695D46"/>
                  </a:solidFill>
                </a:uFill>
                <a:latin typeface="Arial"/>
                <a:cs typeface="Arial"/>
              </a:rPr>
              <a:t>on</a:t>
            </a:r>
            <a:r>
              <a:rPr sz="1400" u="sng" spc="-25" dirty="0">
                <a:solidFill>
                  <a:schemeClr val="tx1">
                    <a:lumMod val="85000"/>
                    <a:lumOff val="15000"/>
                  </a:schemeClr>
                </a:solidFill>
                <a:uFill>
                  <a:solidFill>
                    <a:srgbClr val="695D46"/>
                  </a:solidFill>
                </a:uFill>
                <a:latin typeface="Arial"/>
                <a:cs typeface="Arial"/>
              </a:rPr>
              <a:t> </a:t>
            </a:r>
            <a:r>
              <a:rPr sz="1400" u="sng" dirty="0">
                <a:solidFill>
                  <a:schemeClr val="tx1">
                    <a:lumMod val="85000"/>
                    <a:lumOff val="15000"/>
                  </a:schemeClr>
                </a:solidFill>
                <a:uFill>
                  <a:solidFill>
                    <a:srgbClr val="695D46"/>
                  </a:solidFill>
                </a:uFill>
                <a:latin typeface="Arial"/>
                <a:cs typeface="Arial"/>
              </a:rPr>
              <a:t>7</a:t>
            </a:r>
            <a:r>
              <a:rPr sz="1400" u="sng" spc="-25" dirty="0">
                <a:solidFill>
                  <a:schemeClr val="tx1">
                    <a:lumMod val="85000"/>
                    <a:lumOff val="15000"/>
                  </a:schemeClr>
                </a:solidFill>
                <a:uFill>
                  <a:solidFill>
                    <a:srgbClr val="695D46"/>
                  </a:solidFill>
                </a:uFill>
                <a:latin typeface="Arial"/>
                <a:cs typeface="Arial"/>
              </a:rPr>
              <a:t> </a:t>
            </a:r>
            <a:r>
              <a:rPr sz="1400" u="sng" dirty="0">
                <a:solidFill>
                  <a:schemeClr val="tx1">
                    <a:lumMod val="85000"/>
                    <a:lumOff val="15000"/>
                  </a:schemeClr>
                </a:solidFill>
                <a:uFill>
                  <a:solidFill>
                    <a:srgbClr val="695D46"/>
                  </a:solidFill>
                </a:uFill>
                <a:latin typeface="Arial"/>
                <a:cs typeface="Arial"/>
              </a:rPr>
              <a:t>protected</a:t>
            </a:r>
            <a:r>
              <a:rPr lang="en-US" sz="1400" u="sng" spc="-25" dirty="0">
                <a:solidFill>
                  <a:schemeClr val="tx1">
                    <a:lumMod val="85000"/>
                    <a:lumOff val="15000"/>
                  </a:schemeClr>
                </a:solidFill>
                <a:uFill>
                  <a:solidFill>
                    <a:srgbClr val="695D46"/>
                  </a:solidFill>
                </a:uFill>
                <a:latin typeface="Arial"/>
                <a:cs typeface="Arial"/>
              </a:rPr>
              <a:t> </a:t>
            </a:r>
            <a:r>
              <a:rPr sz="1400" u="sng" spc="-10" dirty="0">
                <a:solidFill>
                  <a:schemeClr val="tx1">
                    <a:lumMod val="85000"/>
                    <a:lumOff val="15000"/>
                  </a:schemeClr>
                </a:solidFill>
                <a:uFill>
                  <a:solidFill>
                    <a:srgbClr val="695D46"/>
                  </a:solidFill>
                </a:uFill>
                <a:latin typeface="Arial"/>
                <a:cs typeface="Arial"/>
              </a:rPr>
              <a:t>classes</a:t>
            </a:r>
            <a:r>
              <a:rPr lang="en-US" sz="1400" u="sng" spc="-10" dirty="0">
                <a:solidFill>
                  <a:schemeClr val="tx1">
                    <a:lumMod val="85000"/>
                    <a:lumOff val="15000"/>
                  </a:schemeClr>
                </a:solidFill>
                <a:uFill>
                  <a:solidFill>
                    <a:srgbClr val="695D46"/>
                  </a:solidFill>
                </a:uFill>
                <a:latin typeface="Arial"/>
                <a:cs typeface="Arial"/>
              </a:rPr>
              <a:t>)</a:t>
            </a:r>
          </a:p>
          <a:p>
            <a:pPr marL="298450" marR="1791335" indent="-285750">
              <a:lnSpc>
                <a:spcPts val="4090"/>
              </a:lnSpc>
              <a:spcBef>
                <a:spcPts val="445"/>
              </a:spcBef>
              <a:buFont typeface="Arial" panose="020B0604020202020204" pitchFamily="34" charset="0"/>
              <a:buChar char="•"/>
              <a:tabLst>
                <a:tab pos="5594985" algn="l"/>
              </a:tabLst>
            </a:pPr>
            <a:r>
              <a:rPr sz="1800" dirty="0">
                <a:solidFill>
                  <a:schemeClr val="tx1">
                    <a:lumMod val="85000"/>
                    <a:lumOff val="15000"/>
                  </a:schemeClr>
                </a:solidFill>
                <a:latin typeface="Arial"/>
                <a:cs typeface="Arial"/>
              </a:rPr>
              <a:t>Refus</a:t>
            </a:r>
            <a:r>
              <a:rPr lang="en-US" sz="1800" dirty="0">
                <a:solidFill>
                  <a:schemeClr val="tx1">
                    <a:lumMod val="85000"/>
                    <a:lumOff val="15000"/>
                  </a:schemeClr>
                </a:solidFill>
                <a:latin typeface="Arial"/>
                <a:cs typeface="Arial"/>
              </a:rPr>
              <a:t>al</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to</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rent,</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sell,</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or</a:t>
            </a:r>
            <a:r>
              <a:rPr sz="1800" spc="-10" dirty="0">
                <a:solidFill>
                  <a:schemeClr val="tx1">
                    <a:lumMod val="85000"/>
                    <a:lumOff val="15000"/>
                  </a:schemeClr>
                </a:solidFill>
                <a:latin typeface="Arial"/>
                <a:cs typeface="Arial"/>
              </a:rPr>
              <a:t> negotiate</a:t>
            </a:r>
            <a:endParaRPr sz="1800" dirty="0">
              <a:solidFill>
                <a:schemeClr val="tx1">
                  <a:lumMod val="85000"/>
                  <a:lumOff val="15000"/>
                </a:schemeClr>
              </a:solidFill>
              <a:latin typeface="Arial"/>
              <a:cs typeface="Arial"/>
            </a:endParaRPr>
          </a:p>
          <a:p>
            <a:pPr marL="298450" indent="-285750">
              <a:lnSpc>
                <a:spcPct val="100000"/>
              </a:lnSpc>
              <a:spcBef>
                <a:spcPts val="1465"/>
              </a:spcBef>
              <a:buFont typeface="Arial" panose="020B0604020202020204" pitchFamily="34" charset="0"/>
              <a:buChar char="•"/>
            </a:pPr>
            <a:r>
              <a:rPr sz="1800" dirty="0">
                <a:solidFill>
                  <a:schemeClr val="tx1">
                    <a:lumMod val="85000"/>
                    <a:lumOff val="15000"/>
                  </a:schemeClr>
                </a:solidFill>
                <a:latin typeface="Arial"/>
                <a:cs typeface="Arial"/>
              </a:rPr>
              <a:t>Making</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housing</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unavailable</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or</a:t>
            </a:r>
            <a:r>
              <a:rPr sz="1800" spc="-25"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denying</a:t>
            </a:r>
            <a:r>
              <a:rPr lang="en-US" sz="1800" spc="-10" dirty="0">
                <a:solidFill>
                  <a:schemeClr val="tx1">
                    <a:lumMod val="85000"/>
                    <a:lumOff val="15000"/>
                  </a:schemeClr>
                </a:solidFill>
                <a:latin typeface="Arial"/>
                <a:cs typeface="Arial"/>
              </a:rPr>
              <a:t> access</a:t>
            </a:r>
            <a:endParaRPr sz="1800" dirty="0">
              <a:solidFill>
                <a:schemeClr val="tx1">
                  <a:lumMod val="85000"/>
                  <a:lumOff val="15000"/>
                </a:schemeClr>
              </a:solidFill>
              <a:latin typeface="Arial"/>
              <a:cs typeface="Arial"/>
            </a:endParaRPr>
          </a:p>
          <a:p>
            <a:pPr marL="298450" marR="2621915" indent="-285750">
              <a:lnSpc>
                <a:spcPts val="3490"/>
              </a:lnSpc>
              <a:spcBef>
                <a:spcPts val="330"/>
              </a:spcBef>
              <a:buFont typeface="Arial" panose="020B0604020202020204" pitchFamily="34" charset="0"/>
              <a:buChar char="•"/>
            </a:pPr>
            <a:r>
              <a:rPr sz="1800" dirty="0">
                <a:solidFill>
                  <a:schemeClr val="tx1">
                    <a:lumMod val="85000"/>
                    <a:lumOff val="15000"/>
                  </a:schemeClr>
                </a:solidFill>
                <a:latin typeface="Arial"/>
                <a:cs typeface="Arial"/>
              </a:rPr>
              <a:t>Setting</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different</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terms,</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conditions,</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or</a:t>
            </a:r>
            <a:r>
              <a:rPr sz="1800" spc="-10" dirty="0">
                <a:solidFill>
                  <a:schemeClr val="tx1">
                    <a:lumMod val="85000"/>
                    <a:lumOff val="15000"/>
                  </a:schemeClr>
                </a:solidFill>
                <a:latin typeface="Arial"/>
                <a:cs typeface="Arial"/>
              </a:rPr>
              <a:t> privileges </a:t>
            </a:r>
            <a:endParaRPr lang="en-US" sz="1800" spc="-10" dirty="0">
              <a:solidFill>
                <a:schemeClr val="tx1">
                  <a:lumMod val="85000"/>
                  <a:lumOff val="15000"/>
                </a:schemeClr>
              </a:solidFill>
              <a:latin typeface="Arial"/>
              <a:cs typeface="Arial"/>
            </a:endParaRPr>
          </a:p>
          <a:p>
            <a:pPr marL="298450" marR="2621915" indent="-285750">
              <a:lnSpc>
                <a:spcPts val="3490"/>
              </a:lnSpc>
              <a:spcBef>
                <a:spcPts val="330"/>
              </a:spcBef>
              <a:buFont typeface="Arial" panose="020B0604020202020204" pitchFamily="34" charset="0"/>
              <a:buChar char="•"/>
            </a:pPr>
            <a:r>
              <a:rPr sz="1800" dirty="0">
                <a:solidFill>
                  <a:schemeClr val="tx1">
                    <a:lumMod val="85000"/>
                    <a:lumOff val="15000"/>
                  </a:schemeClr>
                </a:solidFill>
                <a:latin typeface="Arial"/>
                <a:cs typeface="Arial"/>
              </a:rPr>
              <a:t>Providing</a:t>
            </a:r>
            <a:r>
              <a:rPr sz="1800" spc="-3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different</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housing</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services</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or</a:t>
            </a:r>
            <a:r>
              <a:rPr sz="1800" spc="-15"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facilities</a:t>
            </a:r>
            <a:endParaRPr sz="1800" dirty="0">
              <a:solidFill>
                <a:schemeClr val="tx1">
                  <a:lumMod val="85000"/>
                  <a:lumOff val="15000"/>
                </a:schemeClr>
              </a:solidFill>
              <a:latin typeface="Arial"/>
              <a:cs typeface="Arial"/>
            </a:endParaRPr>
          </a:p>
          <a:p>
            <a:pPr marL="298450" indent="-285750">
              <a:lnSpc>
                <a:spcPct val="100000"/>
              </a:lnSpc>
              <a:spcBef>
                <a:spcPts val="985"/>
              </a:spcBef>
              <a:buFont typeface="Arial" panose="020B0604020202020204" pitchFamily="34" charset="0"/>
              <a:buChar char="•"/>
            </a:pPr>
            <a:r>
              <a:rPr sz="1800" dirty="0">
                <a:solidFill>
                  <a:schemeClr val="tx1">
                    <a:lumMod val="85000"/>
                    <a:lumOff val="15000"/>
                  </a:schemeClr>
                </a:solidFill>
                <a:latin typeface="Arial"/>
                <a:cs typeface="Arial"/>
              </a:rPr>
              <a:t>Falsely</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denying</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that</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housing</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is</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available</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for</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inspection,</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viewing,</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or</a:t>
            </a:r>
            <a:r>
              <a:rPr sz="1800" spc="-20"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rental</a:t>
            </a:r>
            <a:endParaRPr sz="1800" dirty="0">
              <a:solidFill>
                <a:schemeClr val="tx1">
                  <a:lumMod val="85000"/>
                  <a:lumOff val="15000"/>
                </a:schemeClr>
              </a:solidFill>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424" y="285750"/>
            <a:ext cx="4523105" cy="574040"/>
          </a:xfrm>
          <a:prstGeom prst="rect">
            <a:avLst/>
          </a:prstGeom>
        </p:spPr>
        <p:txBody>
          <a:bodyPr vert="horz" wrap="square" lIns="0" tIns="12700" rIns="0" bIns="0" rtlCol="0">
            <a:spAutoFit/>
          </a:bodyPr>
          <a:lstStyle/>
          <a:p>
            <a:pPr marL="12700">
              <a:lnSpc>
                <a:spcPct val="100000"/>
              </a:lnSpc>
              <a:spcBef>
                <a:spcPts val="100"/>
              </a:spcBef>
            </a:pPr>
            <a:r>
              <a:rPr spc="-75" dirty="0"/>
              <a:t>Fair</a:t>
            </a:r>
            <a:r>
              <a:rPr spc="-135" dirty="0"/>
              <a:t> </a:t>
            </a:r>
            <a:r>
              <a:rPr spc="-185" dirty="0"/>
              <a:t>Housing</a:t>
            </a:r>
            <a:r>
              <a:rPr spc="-65" dirty="0"/>
              <a:t> </a:t>
            </a:r>
            <a:r>
              <a:rPr spc="-195" dirty="0"/>
              <a:t>Act</a:t>
            </a:r>
            <a:r>
              <a:rPr spc="-55" dirty="0"/>
              <a:t> </a:t>
            </a:r>
            <a:r>
              <a:rPr spc="-110" dirty="0"/>
              <a:t>cont.</a:t>
            </a:r>
          </a:p>
        </p:txBody>
      </p:sp>
      <p:sp>
        <p:nvSpPr>
          <p:cNvPr id="3" name="object 3"/>
          <p:cNvSpPr txBox="1"/>
          <p:nvPr/>
        </p:nvSpPr>
        <p:spPr>
          <a:xfrm>
            <a:off x="390424" y="1047750"/>
            <a:ext cx="7889875" cy="3786806"/>
          </a:xfrm>
          <a:prstGeom prst="rect">
            <a:avLst/>
          </a:prstGeom>
        </p:spPr>
        <p:txBody>
          <a:bodyPr vert="horz" wrap="square" lIns="0" tIns="12700" rIns="0" bIns="0" rtlCol="0">
            <a:spAutoFit/>
          </a:bodyPr>
          <a:lstStyle/>
          <a:p>
            <a:pPr marL="298450" marR="5080" indent="-285750">
              <a:lnSpc>
                <a:spcPct val="114999"/>
              </a:lnSpc>
              <a:spcBef>
                <a:spcPts val="100"/>
              </a:spcBef>
              <a:buFont typeface="Arial" panose="020B0604020202020204" pitchFamily="34" charset="0"/>
              <a:buChar char="•"/>
            </a:pPr>
            <a:r>
              <a:rPr sz="1800" dirty="0">
                <a:solidFill>
                  <a:schemeClr val="tx1">
                    <a:lumMod val="85000"/>
                    <a:lumOff val="15000"/>
                  </a:schemeClr>
                </a:solidFill>
                <a:latin typeface="Arial"/>
                <a:cs typeface="Arial"/>
              </a:rPr>
              <a:t>For</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profit,</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persuade,</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or</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try</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to</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persuade</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homeowners</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to</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sell</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by</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suggesting</a:t>
            </a:r>
            <a:r>
              <a:rPr sz="1800" spc="-10" dirty="0">
                <a:solidFill>
                  <a:schemeClr val="tx1">
                    <a:lumMod val="85000"/>
                    <a:lumOff val="15000"/>
                  </a:schemeClr>
                </a:solidFill>
                <a:latin typeface="Arial"/>
                <a:cs typeface="Arial"/>
              </a:rPr>
              <a:t> </a:t>
            </a:r>
            <a:r>
              <a:rPr sz="1800" spc="-20" dirty="0">
                <a:solidFill>
                  <a:schemeClr val="tx1">
                    <a:lumMod val="85000"/>
                    <a:lumOff val="15000"/>
                  </a:schemeClr>
                </a:solidFill>
                <a:latin typeface="Arial"/>
                <a:cs typeface="Arial"/>
              </a:rPr>
              <a:t>that </a:t>
            </a:r>
            <a:r>
              <a:rPr sz="1800" dirty="0">
                <a:solidFill>
                  <a:schemeClr val="tx1">
                    <a:lumMod val="85000"/>
                    <a:lumOff val="15000"/>
                  </a:schemeClr>
                </a:solidFill>
                <a:latin typeface="Arial"/>
                <a:cs typeface="Arial"/>
              </a:rPr>
              <a:t>people</a:t>
            </a:r>
            <a:r>
              <a:rPr sz="1800" spc="-3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of</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particular</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race,</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etc.</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have</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or</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are</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about</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to</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move</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into</a:t>
            </a:r>
            <a:r>
              <a:rPr sz="1800" spc="-15" dirty="0">
                <a:solidFill>
                  <a:schemeClr val="tx1">
                    <a:lumMod val="85000"/>
                    <a:lumOff val="15000"/>
                  </a:schemeClr>
                </a:solidFill>
                <a:latin typeface="Arial"/>
                <a:cs typeface="Arial"/>
              </a:rPr>
              <a:t> </a:t>
            </a:r>
            <a:r>
              <a:rPr sz="1800" spc="-50" dirty="0">
                <a:solidFill>
                  <a:schemeClr val="tx1">
                    <a:lumMod val="85000"/>
                    <a:lumOff val="15000"/>
                  </a:schemeClr>
                </a:solidFill>
                <a:latin typeface="Arial"/>
                <a:cs typeface="Arial"/>
              </a:rPr>
              <a:t>a </a:t>
            </a:r>
            <a:r>
              <a:rPr sz="1800" dirty="0">
                <a:solidFill>
                  <a:schemeClr val="tx1">
                    <a:lumMod val="85000"/>
                    <a:lumOff val="15000"/>
                  </a:schemeClr>
                </a:solidFill>
                <a:latin typeface="Arial"/>
                <a:cs typeface="Arial"/>
              </a:rPr>
              <a:t>neighborhood</a:t>
            </a:r>
            <a:r>
              <a:rPr sz="1800" spc="-60"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(blockbusting)</a:t>
            </a:r>
            <a:endParaRPr sz="1800" dirty="0">
              <a:solidFill>
                <a:schemeClr val="tx1">
                  <a:lumMod val="85000"/>
                  <a:lumOff val="15000"/>
                </a:schemeClr>
              </a:solidFill>
              <a:latin typeface="Arial"/>
              <a:cs typeface="Arial"/>
            </a:endParaRPr>
          </a:p>
          <a:p>
            <a:pPr marL="298450" marR="146050" indent="-285750">
              <a:lnSpc>
                <a:spcPct val="114999"/>
              </a:lnSpc>
              <a:spcBef>
                <a:spcPts val="1595"/>
              </a:spcBef>
              <a:buFont typeface="Arial" panose="020B0604020202020204" pitchFamily="34" charset="0"/>
              <a:buChar char="•"/>
            </a:pPr>
            <a:r>
              <a:rPr sz="1800" dirty="0">
                <a:solidFill>
                  <a:schemeClr val="tx1">
                    <a:lumMod val="85000"/>
                    <a:lumOff val="15000"/>
                  </a:schemeClr>
                </a:solidFill>
                <a:latin typeface="Arial"/>
                <a:cs typeface="Arial"/>
              </a:rPr>
              <a:t>Deny</a:t>
            </a:r>
            <a:r>
              <a:rPr lang="en-US" sz="1800" dirty="0">
                <a:solidFill>
                  <a:schemeClr val="tx1">
                    <a:lumMod val="85000"/>
                    <a:lumOff val="15000"/>
                  </a:schemeClr>
                </a:solidFill>
                <a:latin typeface="Arial"/>
                <a:cs typeface="Arial"/>
              </a:rPr>
              <a:t>ing</a:t>
            </a:r>
            <a:r>
              <a:rPr sz="1800" spc="-3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access</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to</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or</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membership</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or</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participation</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in</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any</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org.,</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facility,</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or</a:t>
            </a:r>
            <a:r>
              <a:rPr sz="1800" spc="-15"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service </a:t>
            </a:r>
            <a:r>
              <a:rPr sz="1800" dirty="0">
                <a:solidFill>
                  <a:schemeClr val="tx1">
                    <a:lumMod val="85000"/>
                    <a:lumOff val="15000"/>
                  </a:schemeClr>
                </a:solidFill>
                <a:latin typeface="Arial"/>
                <a:cs typeface="Arial"/>
              </a:rPr>
              <a:t>(such</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as</a:t>
            </a:r>
            <a:r>
              <a:rPr sz="1800" spc="-5" dirty="0">
                <a:solidFill>
                  <a:schemeClr val="tx1">
                    <a:lumMod val="85000"/>
                    <a:lumOff val="15000"/>
                  </a:schemeClr>
                </a:solidFill>
                <a:latin typeface="Arial"/>
                <a:cs typeface="Arial"/>
              </a:rPr>
              <a:t> </a:t>
            </a:r>
            <a:r>
              <a:rPr lang="en-US" spc="-5" dirty="0">
                <a:solidFill>
                  <a:schemeClr val="tx1">
                    <a:lumMod val="85000"/>
                    <a:lumOff val="15000"/>
                  </a:schemeClr>
                </a:solidFill>
                <a:latin typeface="Arial"/>
                <a:cs typeface="Arial"/>
              </a:rPr>
              <a:t>Multiple Listing Service [MLS]</a:t>
            </a:r>
            <a:r>
              <a:rPr sz="1800" dirty="0">
                <a:solidFill>
                  <a:schemeClr val="tx1">
                    <a:lumMod val="85000"/>
                    <a:lumOff val="15000"/>
                  </a:schemeClr>
                </a:solidFill>
                <a:latin typeface="Arial"/>
                <a:cs typeface="Arial"/>
              </a:rPr>
              <a:t>) related</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to sale or</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rental of</a:t>
            </a:r>
            <a:r>
              <a:rPr sz="1800" spc="-5"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dwellings</a:t>
            </a:r>
            <a:endParaRPr sz="1800" dirty="0">
              <a:solidFill>
                <a:schemeClr val="tx1">
                  <a:lumMod val="85000"/>
                  <a:lumOff val="15000"/>
                </a:schemeClr>
              </a:solidFill>
              <a:latin typeface="Arial"/>
              <a:cs typeface="Arial"/>
            </a:endParaRPr>
          </a:p>
          <a:p>
            <a:pPr marL="298450" marR="781050" indent="-285750">
              <a:lnSpc>
                <a:spcPct val="114999"/>
              </a:lnSpc>
              <a:spcBef>
                <a:spcPts val="1600"/>
              </a:spcBef>
              <a:buFont typeface="Arial" panose="020B0604020202020204" pitchFamily="34" charset="0"/>
              <a:buChar char="•"/>
            </a:pPr>
            <a:r>
              <a:rPr sz="1800" dirty="0">
                <a:solidFill>
                  <a:schemeClr val="tx1">
                    <a:lumMod val="85000"/>
                    <a:lumOff val="15000"/>
                  </a:schemeClr>
                </a:solidFill>
                <a:latin typeface="Arial"/>
                <a:cs typeface="Arial"/>
              </a:rPr>
              <a:t>To</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make,</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print,</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or</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publish</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any</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notice,</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statement,</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or</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advertisement</a:t>
            </a:r>
            <a:r>
              <a:rPr sz="1800" spc="-20" dirty="0">
                <a:solidFill>
                  <a:schemeClr val="tx1">
                    <a:lumMod val="85000"/>
                    <a:lumOff val="15000"/>
                  </a:schemeClr>
                </a:solidFill>
                <a:latin typeface="Arial"/>
                <a:cs typeface="Arial"/>
              </a:rPr>
              <a:t> that </a:t>
            </a:r>
            <a:r>
              <a:rPr sz="1800" dirty="0">
                <a:solidFill>
                  <a:schemeClr val="tx1">
                    <a:lumMod val="85000"/>
                    <a:lumOff val="15000"/>
                  </a:schemeClr>
                </a:solidFill>
                <a:latin typeface="Arial"/>
                <a:cs typeface="Arial"/>
              </a:rPr>
              <a:t>indicates</a:t>
            </a:r>
            <a:r>
              <a:rPr sz="1800" spc="-3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preference</a:t>
            </a:r>
            <a:r>
              <a:rPr sz="1800" spc="-3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or</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limitation</a:t>
            </a:r>
            <a:r>
              <a:rPr sz="1800" spc="-3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based</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on</a:t>
            </a:r>
            <a:r>
              <a:rPr sz="1800" spc="-3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protected</a:t>
            </a:r>
            <a:r>
              <a:rPr sz="1800" spc="-25"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class</a:t>
            </a:r>
            <a:endParaRPr sz="1800" dirty="0">
              <a:solidFill>
                <a:schemeClr val="tx1">
                  <a:lumMod val="85000"/>
                  <a:lumOff val="15000"/>
                </a:schemeClr>
              </a:solidFill>
              <a:latin typeface="Arial"/>
              <a:cs typeface="Arial"/>
            </a:endParaRPr>
          </a:p>
          <a:p>
            <a:pPr marL="298450" marR="260350" indent="-285750">
              <a:lnSpc>
                <a:spcPct val="114999"/>
              </a:lnSpc>
              <a:spcBef>
                <a:spcPts val="1605"/>
              </a:spcBef>
              <a:buFont typeface="Arial" panose="020B0604020202020204" pitchFamily="34" charset="0"/>
              <a:buChar char="•"/>
            </a:pPr>
            <a:r>
              <a:rPr sz="1800" dirty="0">
                <a:solidFill>
                  <a:schemeClr val="tx1">
                    <a:lumMod val="85000"/>
                    <a:lumOff val="15000"/>
                  </a:schemeClr>
                </a:solidFill>
                <a:latin typeface="Arial"/>
                <a:cs typeface="Arial"/>
              </a:rPr>
              <a:t>Coerce,</a:t>
            </a:r>
            <a:r>
              <a:rPr sz="1800" spc="-3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intimidate,</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threaten</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or</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interfere</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with</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the</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exercising</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of</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fair</a:t>
            </a:r>
            <a:r>
              <a:rPr sz="1800" spc="-15"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housing right</a:t>
            </a:r>
            <a:endParaRPr sz="1800" dirty="0">
              <a:solidFill>
                <a:schemeClr val="tx1">
                  <a:lumMod val="85000"/>
                  <a:lumOff val="15000"/>
                </a:schemeClr>
              </a:solidFill>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50" dirty="0"/>
              <a:t>April 11, 1968 – FHA signed by President Johnson</a:t>
            </a:r>
          </a:p>
        </p:txBody>
      </p:sp>
      <p:sp>
        <p:nvSpPr>
          <p:cNvPr id="3" name="Content Placeholder 2"/>
          <p:cNvSpPr>
            <a:spLocks noGrp="1"/>
          </p:cNvSpPr>
          <p:nvPr>
            <p:ph idx="1"/>
          </p:nvPr>
        </p:nvSpPr>
        <p:spPr>
          <a:xfrm>
            <a:off x="609600" y="819150"/>
            <a:ext cx="8001000" cy="3200400"/>
          </a:xfrm>
        </p:spPr>
        <p:txBody>
          <a:bodyPr>
            <a:normAutofit/>
          </a:bodyPr>
          <a:lstStyle/>
          <a:p>
            <a:r>
              <a:rPr lang="en-US" dirty="0"/>
              <a:t>“It is the policy of the United States to provide, within constitutional limitations, for fair housing throughout the United States.”</a:t>
            </a:r>
          </a:p>
          <a:p>
            <a:endParaRPr lang="en-US" dirty="0"/>
          </a:p>
          <a:p>
            <a:r>
              <a:rPr lang="en-US" dirty="0"/>
              <a:t>1.) Outlaws many types of housing discrimination</a:t>
            </a:r>
            <a:br>
              <a:rPr lang="en-US" dirty="0"/>
            </a:br>
            <a:endParaRPr lang="en-US" dirty="0"/>
          </a:p>
          <a:p>
            <a:r>
              <a:rPr lang="en-US" dirty="0"/>
              <a:t>2.) Affirmatively Furthering Fair Housing (AFFH)</a:t>
            </a:r>
          </a:p>
          <a:p>
            <a:r>
              <a:rPr lang="en-US" dirty="0"/>
              <a:t>	Communities which have benefitted from historical discrimination are REQUIRED take action to remediate it (many suburbs fall into this category)</a:t>
            </a:r>
          </a:p>
          <a:p>
            <a:endParaRPr lang="en-US" dirty="0"/>
          </a:p>
          <a:p>
            <a:endParaRPr lang="en-US" dirty="0"/>
          </a:p>
          <a:p>
            <a:r>
              <a:rPr lang="en-US" dirty="0"/>
              <a:t>			Fair Housing Act, Sec. 801</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05150"/>
            <a:ext cx="2499360" cy="168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65092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424" y="497842"/>
            <a:ext cx="4575175" cy="574040"/>
          </a:xfrm>
          <a:prstGeom prst="rect">
            <a:avLst/>
          </a:prstGeom>
        </p:spPr>
        <p:txBody>
          <a:bodyPr vert="horz" wrap="square" lIns="0" tIns="12700" rIns="0" bIns="0" rtlCol="0">
            <a:spAutoFit/>
          </a:bodyPr>
          <a:lstStyle/>
          <a:p>
            <a:pPr marL="12700">
              <a:lnSpc>
                <a:spcPct val="100000"/>
              </a:lnSpc>
              <a:spcBef>
                <a:spcPts val="100"/>
              </a:spcBef>
            </a:pPr>
            <a:r>
              <a:rPr spc="-10" dirty="0"/>
              <a:t>The</a:t>
            </a:r>
            <a:r>
              <a:rPr spc="-180" dirty="0"/>
              <a:t> </a:t>
            </a:r>
            <a:r>
              <a:rPr spc="-145" dirty="0"/>
              <a:t>Landscape</a:t>
            </a:r>
            <a:r>
              <a:rPr spc="-105" dirty="0"/>
              <a:t> </a:t>
            </a:r>
            <a:r>
              <a:rPr spc="-70" dirty="0"/>
              <a:t>Today</a:t>
            </a:r>
          </a:p>
        </p:txBody>
      </p:sp>
      <p:sp>
        <p:nvSpPr>
          <p:cNvPr id="3" name="object 3"/>
          <p:cNvSpPr txBox="1"/>
          <p:nvPr/>
        </p:nvSpPr>
        <p:spPr>
          <a:xfrm>
            <a:off x="390424" y="1353432"/>
            <a:ext cx="7169150" cy="3261995"/>
          </a:xfrm>
          <a:prstGeom prst="rect">
            <a:avLst/>
          </a:prstGeom>
        </p:spPr>
        <p:txBody>
          <a:bodyPr vert="horz" wrap="square" lIns="0" tIns="12700" rIns="0" bIns="0" rtlCol="0">
            <a:spAutoFit/>
          </a:bodyPr>
          <a:lstStyle/>
          <a:p>
            <a:pPr marL="12700">
              <a:lnSpc>
                <a:spcPct val="100000"/>
              </a:lnSpc>
              <a:spcBef>
                <a:spcPts val="100"/>
              </a:spcBef>
            </a:pPr>
            <a:r>
              <a:rPr sz="1800" dirty="0">
                <a:solidFill>
                  <a:schemeClr val="tx1">
                    <a:lumMod val="85000"/>
                    <a:lumOff val="15000"/>
                  </a:schemeClr>
                </a:solidFill>
                <a:latin typeface="Arial"/>
                <a:cs typeface="Arial"/>
              </a:rPr>
              <a:t>Home</a:t>
            </a:r>
            <a:r>
              <a:rPr sz="1800" spc="-3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ownership</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the</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building</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of</a:t>
            </a:r>
            <a:r>
              <a:rPr sz="1800" spc="-20"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wealth</a:t>
            </a:r>
            <a:endParaRPr sz="1800" dirty="0">
              <a:solidFill>
                <a:schemeClr val="tx1">
                  <a:lumMod val="85000"/>
                  <a:lumOff val="15000"/>
                </a:schemeClr>
              </a:solidFill>
              <a:latin typeface="Arial"/>
              <a:cs typeface="Arial"/>
            </a:endParaRPr>
          </a:p>
          <a:p>
            <a:pPr marL="12700" marR="1364615" indent="-635">
              <a:lnSpc>
                <a:spcPts val="4090"/>
              </a:lnSpc>
              <a:spcBef>
                <a:spcPts val="445"/>
              </a:spcBef>
              <a:tabLst>
                <a:tab pos="4165600" algn="l"/>
              </a:tabLst>
            </a:pPr>
            <a:r>
              <a:rPr sz="1800" dirty="0">
                <a:solidFill>
                  <a:schemeClr val="tx1">
                    <a:lumMod val="85000"/>
                    <a:lumOff val="15000"/>
                  </a:schemeClr>
                </a:solidFill>
                <a:latin typeface="Arial"/>
                <a:cs typeface="Arial"/>
              </a:rPr>
              <a:t>Net</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worth</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(sum</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of</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value</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of</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total</a:t>
            </a:r>
            <a:r>
              <a:rPr sz="1800" spc="-5"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assets</a:t>
            </a:r>
            <a:r>
              <a:rPr sz="1800" dirty="0">
                <a:solidFill>
                  <a:schemeClr val="tx1">
                    <a:lumMod val="85000"/>
                    <a:lumOff val="15000"/>
                  </a:schemeClr>
                </a:solidFill>
                <a:latin typeface="Arial"/>
                <a:cs typeface="Arial"/>
              </a:rPr>
              <a:t>	-</a:t>
            </a:r>
            <a:r>
              <a:rPr sz="1800" spc="-8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value of</a:t>
            </a:r>
            <a:r>
              <a:rPr sz="1800" spc="-5"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debts) </a:t>
            </a:r>
            <a:r>
              <a:rPr sz="1800" dirty="0">
                <a:solidFill>
                  <a:schemeClr val="tx1">
                    <a:lumMod val="85000"/>
                    <a:lumOff val="15000"/>
                  </a:schemeClr>
                </a:solidFill>
                <a:latin typeface="Arial"/>
                <a:cs typeface="Arial"/>
              </a:rPr>
              <a:t>White</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people:</a:t>
            </a:r>
            <a:r>
              <a:rPr sz="1800" spc="-15"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$247,500</a:t>
            </a:r>
            <a:endParaRPr sz="1800" dirty="0">
              <a:solidFill>
                <a:schemeClr val="tx1">
                  <a:lumMod val="85000"/>
                  <a:lumOff val="15000"/>
                </a:schemeClr>
              </a:solidFill>
              <a:latin typeface="Arial"/>
              <a:cs typeface="Arial"/>
            </a:endParaRPr>
          </a:p>
          <a:p>
            <a:pPr marL="12700" marR="5458460">
              <a:lnSpc>
                <a:spcPts val="4079"/>
              </a:lnSpc>
            </a:pPr>
            <a:r>
              <a:rPr sz="1800" dirty="0">
                <a:solidFill>
                  <a:schemeClr val="tx1">
                    <a:lumMod val="85000"/>
                    <a:lumOff val="15000"/>
                  </a:schemeClr>
                </a:solidFill>
                <a:latin typeface="Arial"/>
                <a:cs typeface="Arial"/>
              </a:rPr>
              <a:t>Black</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people:</a:t>
            </a:r>
            <a:r>
              <a:rPr sz="1800" spc="-15" dirty="0">
                <a:solidFill>
                  <a:schemeClr val="tx1">
                    <a:lumMod val="85000"/>
                    <a:lumOff val="15000"/>
                  </a:schemeClr>
                </a:solidFill>
                <a:latin typeface="Arial"/>
                <a:cs typeface="Arial"/>
              </a:rPr>
              <a:t> </a:t>
            </a:r>
            <a:r>
              <a:rPr sz="1800" spc="-25" dirty="0">
                <a:solidFill>
                  <a:schemeClr val="tx1">
                    <a:lumMod val="85000"/>
                    <a:lumOff val="15000"/>
                  </a:schemeClr>
                </a:solidFill>
                <a:latin typeface="Arial"/>
                <a:cs typeface="Arial"/>
              </a:rPr>
              <a:t>$8 </a:t>
            </a:r>
            <a:r>
              <a:rPr sz="1800" dirty="0">
                <a:solidFill>
                  <a:schemeClr val="tx1">
                    <a:lumMod val="85000"/>
                    <a:lumOff val="15000"/>
                  </a:schemeClr>
                </a:solidFill>
                <a:latin typeface="Arial"/>
                <a:cs typeface="Arial"/>
              </a:rPr>
              <a:t>Dominicans:</a:t>
            </a:r>
            <a:r>
              <a:rPr sz="1800" spc="-55" dirty="0">
                <a:solidFill>
                  <a:schemeClr val="tx1">
                    <a:lumMod val="85000"/>
                    <a:lumOff val="15000"/>
                  </a:schemeClr>
                </a:solidFill>
                <a:latin typeface="Arial"/>
                <a:cs typeface="Arial"/>
              </a:rPr>
              <a:t> </a:t>
            </a:r>
            <a:r>
              <a:rPr sz="1800" spc="-25" dirty="0">
                <a:solidFill>
                  <a:schemeClr val="tx1">
                    <a:lumMod val="85000"/>
                    <a:lumOff val="15000"/>
                  </a:schemeClr>
                </a:solidFill>
                <a:latin typeface="Arial"/>
                <a:cs typeface="Arial"/>
              </a:rPr>
              <a:t>$0</a:t>
            </a:r>
            <a:endParaRPr sz="1800" dirty="0">
              <a:solidFill>
                <a:schemeClr val="tx1">
                  <a:lumMod val="85000"/>
                  <a:lumOff val="15000"/>
                </a:schemeClr>
              </a:solidFill>
              <a:latin typeface="Arial"/>
              <a:cs typeface="Arial"/>
            </a:endParaRPr>
          </a:p>
          <a:p>
            <a:pPr marL="12700" marR="5080">
              <a:lnSpc>
                <a:spcPts val="3460"/>
              </a:lnSpc>
            </a:pPr>
            <a:r>
              <a:rPr sz="1350" dirty="0">
                <a:solidFill>
                  <a:schemeClr val="tx1">
                    <a:lumMod val="85000"/>
                    <a:lumOff val="15000"/>
                  </a:schemeClr>
                </a:solidFill>
                <a:latin typeface="Times New Roman"/>
                <a:cs typeface="Times New Roman"/>
              </a:rPr>
              <a:t>Ana</a:t>
            </a:r>
            <a:r>
              <a:rPr sz="1350" spc="-10"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Patricia</a:t>
            </a:r>
            <a:r>
              <a:rPr sz="1350" spc="-15"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Muñoz</a:t>
            </a:r>
            <a:r>
              <a:rPr sz="1350" spc="-15"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et.al,</a:t>
            </a:r>
            <a:r>
              <a:rPr sz="1350" spc="-5" dirty="0">
                <a:solidFill>
                  <a:schemeClr val="tx1">
                    <a:lumMod val="85000"/>
                    <a:lumOff val="15000"/>
                  </a:schemeClr>
                </a:solidFill>
                <a:latin typeface="Times New Roman"/>
                <a:cs typeface="Times New Roman"/>
              </a:rPr>
              <a:t> </a:t>
            </a:r>
            <a:r>
              <a:rPr sz="1350" i="1" dirty="0">
                <a:solidFill>
                  <a:schemeClr val="tx1">
                    <a:lumMod val="85000"/>
                    <a:lumOff val="15000"/>
                  </a:schemeClr>
                </a:solidFill>
                <a:latin typeface="Times New Roman"/>
                <a:cs typeface="Times New Roman"/>
              </a:rPr>
              <a:t>The</a:t>
            </a:r>
            <a:r>
              <a:rPr sz="1350" i="1" spc="-15" dirty="0">
                <a:solidFill>
                  <a:schemeClr val="tx1">
                    <a:lumMod val="85000"/>
                    <a:lumOff val="15000"/>
                  </a:schemeClr>
                </a:solidFill>
                <a:latin typeface="Times New Roman"/>
                <a:cs typeface="Times New Roman"/>
              </a:rPr>
              <a:t> </a:t>
            </a:r>
            <a:r>
              <a:rPr sz="1350" i="1" dirty="0">
                <a:solidFill>
                  <a:schemeClr val="tx1">
                    <a:lumMod val="85000"/>
                    <a:lumOff val="15000"/>
                  </a:schemeClr>
                </a:solidFill>
                <a:latin typeface="Times New Roman"/>
                <a:cs typeface="Times New Roman"/>
              </a:rPr>
              <a:t>Color</a:t>
            </a:r>
            <a:r>
              <a:rPr sz="1350" i="1" spc="-15" dirty="0">
                <a:solidFill>
                  <a:schemeClr val="tx1">
                    <a:lumMod val="85000"/>
                    <a:lumOff val="15000"/>
                  </a:schemeClr>
                </a:solidFill>
                <a:latin typeface="Times New Roman"/>
                <a:cs typeface="Times New Roman"/>
              </a:rPr>
              <a:t> </a:t>
            </a:r>
            <a:r>
              <a:rPr sz="1350" i="1" dirty="0">
                <a:solidFill>
                  <a:schemeClr val="tx1">
                    <a:lumMod val="85000"/>
                    <a:lumOff val="15000"/>
                  </a:schemeClr>
                </a:solidFill>
                <a:latin typeface="Times New Roman"/>
                <a:cs typeface="Times New Roman"/>
              </a:rPr>
              <a:t>of</a:t>
            </a:r>
            <a:r>
              <a:rPr sz="1350" i="1" spc="-10" dirty="0">
                <a:solidFill>
                  <a:schemeClr val="tx1">
                    <a:lumMod val="85000"/>
                    <a:lumOff val="15000"/>
                  </a:schemeClr>
                </a:solidFill>
                <a:latin typeface="Times New Roman"/>
                <a:cs typeface="Times New Roman"/>
              </a:rPr>
              <a:t> </a:t>
            </a:r>
            <a:r>
              <a:rPr sz="1350" i="1" dirty="0">
                <a:solidFill>
                  <a:schemeClr val="tx1">
                    <a:lumMod val="85000"/>
                    <a:lumOff val="15000"/>
                  </a:schemeClr>
                </a:solidFill>
                <a:latin typeface="Times New Roman"/>
                <a:cs typeface="Times New Roman"/>
              </a:rPr>
              <a:t>Wealth</a:t>
            </a:r>
            <a:r>
              <a:rPr sz="1350" i="1" spc="-15" dirty="0">
                <a:solidFill>
                  <a:schemeClr val="tx1">
                    <a:lumMod val="85000"/>
                    <a:lumOff val="15000"/>
                  </a:schemeClr>
                </a:solidFill>
                <a:latin typeface="Times New Roman"/>
                <a:cs typeface="Times New Roman"/>
              </a:rPr>
              <a:t> </a:t>
            </a:r>
            <a:r>
              <a:rPr sz="1350" i="1" dirty="0">
                <a:solidFill>
                  <a:schemeClr val="tx1">
                    <a:lumMod val="85000"/>
                    <a:lumOff val="15000"/>
                  </a:schemeClr>
                </a:solidFill>
                <a:latin typeface="Times New Roman"/>
                <a:cs typeface="Times New Roman"/>
              </a:rPr>
              <a:t>in</a:t>
            </a:r>
            <a:r>
              <a:rPr sz="1350" i="1" spc="-10" dirty="0">
                <a:solidFill>
                  <a:schemeClr val="tx1">
                    <a:lumMod val="85000"/>
                    <a:lumOff val="15000"/>
                  </a:schemeClr>
                </a:solidFill>
                <a:latin typeface="Times New Roman"/>
                <a:cs typeface="Times New Roman"/>
              </a:rPr>
              <a:t> </a:t>
            </a:r>
            <a:r>
              <a:rPr sz="1350" i="1" dirty="0">
                <a:solidFill>
                  <a:schemeClr val="tx1">
                    <a:lumMod val="85000"/>
                    <a:lumOff val="15000"/>
                  </a:schemeClr>
                </a:solidFill>
                <a:latin typeface="Times New Roman"/>
                <a:cs typeface="Times New Roman"/>
              </a:rPr>
              <a:t>Boston</a:t>
            </a:r>
            <a:r>
              <a:rPr sz="1350" dirty="0">
                <a:solidFill>
                  <a:schemeClr val="tx1">
                    <a:lumMod val="85000"/>
                    <a:lumOff val="15000"/>
                  </a:schemeClr>
                </a:solidFill>
                <a:latin typeface="Times New Roman"/>
                <a:cs typeface="Times New Roman"/>
              </a:rPr>
              <a:t>,</a:t>
            </a:r>
            <a:r>
              <a:rPr sz="1350" spc="-20"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p.</a:t>
            </a:r>
            <a:r>
              <a:rPr sz="1350" spc="-5"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20</a:t>
            </a:r>
            <a:r>
              <a:rPr sz="1350" spc="-5"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Federal</a:t>
            </a:r>
            <a:r>
              <a:rPr sz="1350" spc="-10"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Reserve</a:t>
            </a:r>
            <a:r>
              <a:rPr sz="1350" spc="-10"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Bank</a:t>
            </a:r>
            <a:r>
              <a:rPr sz="1350" spc="-15"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of</a:t>
            </a:r>
            <a:r>
              <a:rPr sz="1350" spc="-10"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Boston</a:t>
            </a:r>
            <a:r>
              <a:rPr sz="1350" spc="-15" dirty="0">
                <a:solidFill>
                  <a:schemeClr val="tx1">
                    <a:lumMod val="85000"/>
                    <a:lumOff val="15000"/>
                  </a:schemeClr>
                </a:solidFill>
                <a:latin typeface="Times New Roman"/>
                <a:cs typeface="Times New Roman"/>
              </a:rPr>
              <a:t> </a:t>
            </a:r>
            <a:r>
              <a:rPr sz="1350" spc="-10" dirty="0">
                <a:solidFill>
                  <a:schemeClr val="tx1">
                    <a:lumMod val="85000"/>
                    <a:lumOff val="15000"/>
                  </a:schemeClr>
                </a:solidFill>
                <a:latin typeface="Times New Roman"/>
                <a:cs typeface="Times New Roman"/>
              </a:rPr>
              <a:t>(2015). </a:t>
            </a:r>
            <a:r>
              <a:rPr sz="1350" dirty="0">
                <a:solidFill>
                  <a:schemeClr val="tx1">
                    <a:lumMod val="85000"/>
                    <a:lumOff val="15000"/>
                  </a:schemeClr>
                </a:solidFill>
                <a:latin typeface="Times New Roman"/>
                <a:cs typeface="Times New Roman"/>
              </a:rPr>
              <a:t>Analysis</a:t>
            </a:r>
            <a:r>
              <a:rPr sz="1350" spc="-20"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is</a:t>
            </a:r>
            <a:r>
              <a:rPr sz="1350" spc="-10"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estimates</a:t>
            </a:r>
            <a:r>
              <a:rPr sz="1350" spc="-15"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of</a:t>
            </a:r>
            <a:r>
              <a:rPr sz="1350" spc="-10"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U.S. born</a:t>
            </a:r>
            <a:r>
              <a:rPr sz="1350" spc="-15"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people</a:t>
            </a:r>
            <a:r>
              <a:rPr sz="1350" spc="-20"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in</a:t>
            </a:r>
            <a:r>
              <a:rPr sz="1350" spc="-10"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the</a:t>
            </a:r>
            <a:r>
              <a:rPr sz="1350" spc="-10"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Boston</a:t>
            </a:r>
            <a:r>
              <a:rPr sz="1350" spc="-20"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Metropolitan</a:t>
            </a:r>
            <a:r>
              <a:rPr sz="1350" spc="-30" dirty="0">
                <a:solidFill>
                  <a:schemeClr val="tx1">
                    <a:lumMod val="85000"/>
                    <a:lumOff val="15000"/>
                  </a:schemeClr>
                </a:solidFill>
                <a:latin typeface="Times New Roman"/>
                <a:cs typeface="Times New Roman"/>
              </a:rPr>
              <a:t> </a:t>
            </a:r>
            <a:r>
              <a:rPr sz="1350" dirty="0">
                <a:solidFill>
                  <a:schemeClr val="tx1">
                    <a:lumMod val="85000"/>
                    <a:lumOff val="15000"/>
                  </a:schemeClr>
                </a:solidFill>
                <a:latin typeface="Times New Roman"/>
                <a:cs typeface="Times New Roman"/>
              </a:rPr>
              <a:t>Statistical</a:t>
            </a:r>
            <a:r>
              <a:rPr sz="1350" spc="-20" dirty="0">
                <a:solidFill>
                  <a:schemeClr val="tx1">
                    <a:lumMod val="85000"/>
                    <a:lumOff val="15000"/>
                  </a:schemeClr>
                </a:solidFill>
                <a:latin typeface="Times New Roman"/>
                <a:cs typeface="Times New Roman"/>
              </a:rPr>
              <a:t> </a:t>
            </a:r>
            <a:r>
              <a:rPr sz="1350" spc="-10" dirty="0">
                <a:solidFill>
                  <a:schemeClr val="tx1">
                    <a:lumMod val="85000"/>
                    <a:lumOff val="15000"/>
                  </a:schemeClr>
                </a:solidFill>
                <a:latin typeface="Times New Roman"/>
                <a:cs typeface="Times New Roman"/>
              </a:rPr>
              <a:t>Area.</a:t>
            </a:r>
            <a:endParaRPr sz="1350" dirty="0">
              <a:solidFill>
                <a:schemeClr val="tx1">
                  <a:lumMod val="85000"/>
                  <a:lumOff val="15000"/>
                </a:schemeClr>
              </a:solidFill>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19656" y="292078"/>
            <a:ext cx="5100849" cy="1211115"/>
          </a:xfrm>
          <a:prstGeom prst="rect">
            <a:avLst/>
          </a:prstGeom>
        </p:spPr>
      </p:pic>
      <p:pic>
        <p:nvPicPr>
          <p:cNvPr id="3" name="object 3"/>
          <p:cNvPicPr/>
          <p:nvPr/>
        </p:nvPicPr>
        <p:blipFill>
          <a:blip r:embed="rId3" cstate="print"/>
          <a:stretch>
            <a:fillRect/>
          </a:stretch>
        </p:blipFill>
        <p:spPr>
          <a:xfrm>
            <a:off x="5212841" y="1636776"/>
            <a:ext cx="2505455" cy="3302507"/>
          </a:xfrm>
          <a:prstGeom prst="rect">
            <a:avLst/>
          </a:prstGeom>
        </p:spPr>
      </p:pic>
      <p:sp>
        <p:nvSpPr>
          <p:cNvPr id="4" name="object 4"/>
          <p:cNvSpPr txBox="1"/>
          <p:nvPr/>
        </p:nvSpPr>
        <p:spPr>
          <a:xfrm>
            <a:off x="770967" y="1693283"/>
            <a:ext cx="4182033" cy="2874248"/>
          </a:xfrm>
          <a:prstGeom prst="rect">
            <a:avLst/>
          </a:prstGeom>
        </p:spPr>
        <p:txBody>
          <a:bodyPr vert="horz" wrap="square" lIns="0" tIns="12700" rIns="0" bIns="0" rtlCol="0">
            <a:spAutoFit/>
          </a:bodyPr>
          <a:lstStyle/>
          <a:p>
            <a:pPr marL="12700" marR="104139">
              <a:lnSpc>
                <a:spcPct val="114999"/>
              </a:lnSpc>
              <a:spcBef>
                <a:spcPts val="100"/>
              </a:spcBef>
            </a:pPr>
            <a:r>
              <a:rPr sz="1800" dirty="0">
                <a:solidFill>
                  <a:schemeClr val="tx1">
                    <a:lumMod val="85000"/>
                    <a:lumOff val="15000"/>
                  </a:schemeClr>
                </a:solidFill>
                <a:latin typeface="Arial" panose="020B0604020202020204" pitchFamily="34" charset="0"/>
                <a:cs typeface="Arial" panose="020B0604020202020204" pitchFamily="34" charset="0"/>
              </a:rPr>
              <a:t>Measure</a:t>
            </a:r>
            <a:r>
              <a:rPr lang="en-US" sz="1800" dirty="0">
                <a:solidFill>
                  <a:schemeClr val="tx1">
                    <a:lumMod val="85000"/>
                    <a:lumOff val="15000"/>
                  </a:schemeClr>
                </a:solidFill>
                <a:latin typeface="Arial" panose="020B0604020202020204" pitchFamily="34" charset="0"/>
                <a:cs typeface="Arial" panose="020B0604020202020204" pitchFamily="34" charset="0"/>
              </a:rPr>
              <a:t>d</a:t>
            </a:r>
            <a:r>
              <a:rPr sz="1800" dirty="0">
                <a:solidFill>
                  <a:schemeClr val="tx1">
                    <a:lumMod val="85000"/>
                    <a:lumOff val="15000"/>
                  </a:schemeClr>
                </a:solidFill>
                <a:latin typeface="Arial" panose="020B0604020202020204" pitchFamily="34" charset="0"/>
                <a:cs typeface="Arial" panose="020B0604020202020204" pitchFamily="34" charset="0"/>
              </a:rPr>
              <a:t> level of race-based and</a:t>
            </a:r>
            <a:r>
              <a:rPr lang="en-US" sz="1800" dirty="0">
                <a:solidFill>
                  <a:schemeClr val="tx1">
                    <a:lumMod val="85000"/>
                    <a:lumOff val="15000"/>
                  </a:schemeClr>
                </a:solidFill>
                <a:latin typeface="Arial" panose="020B0604020202020204" pitchFamily="34" charset="0"/>
                <a:cs typeface="Arial" panose="020B0604020202020204" pitchFamily="34" charset="0"/>
              </a:rPr>
              <a:t> </a:t>
            </a:r>
            <a:r>
              <a:rPr sz="1800" dirty="0">
                <a:solidFill>
                  <a:schemeClr val="tx1">
                    <a:lumMod val="85000"/>
                    <a:lumOff val="15000"/>
                  </a:schemeClr>
                </a:solidFill>
                <a:latin typeface="Arial" panose="020B0604020202020204" pitchFamily="34" charset="0"/>
                <a:cs typeface="Arial" panose="020B0604020202020204" pitchFamily="34" charset="0"/>
              </a:rPr>
              <a:t>voucher-based discrimination</a:t>
            </a:r>
          </a:p>
          <a:p>
            <a:pPr>
              <a:lnSpc>
                <a:spcPct val="100000"/>
              </a:lnSpc>
              <a:spcBef>
                <a:spcPts val="45"/>
              </a:spcBef>
            </a:pPr>
            <a:endParaRPr sz="2400" dirty="0">
              <a:solidFill>
                <a:schemeClr val="tx1">
                  <a:lumMod val="85000"/>
                  <a:lumOff val="15000"/>
                </a:schemeClr>
              </a:solidFill>
              <a:latin typeface="Arial" panose="020B0604020202020204" pitchFamily="34" charset="0"/>
              <a:cs typeface="Arial" panose="020B0604020202020204" pitchFamily="34" charset="0"/>
            </a:endParaRPr>
          </a:p>
          <a:p>
            <a:pPr marL="12700">
              <a:lnSpc>
                <a:spcPct val="100000"/>
              </a:lnSpc>
            </a:pPr>
            <a:r>
              <a:rPr sz="1800" dirty="0">
                <a:solidFill>
                  <a:schemeClr val="tx1">
                    <a:lumMod val="85000"/>
                    <a:lumOff val="15000"/>
                  </a:schemeClr>
                </a:solidFill>
                <a:latin typeface="Arial" panose="020B0604020202020204" pitchFamily="34" charset="0"/>
                <a:cs typeface="Arial" panose="020B0604020202020204" pitchFamily="34" charset="0"/>
              </a:rPr>
              <a:t>Investigat</a:t>
            </a:r>
            <a:r>
              <a:rPr lang="en-US" sz="1800" dirty="0">
                <a:solidFill>
                  <a:schemeClr val="tx1">
                    <a:lumMod val="85000"/>
                    <a:lumOff val="15000"/>
                  </a:schemeClr>
                </a:solidFill>
                <a:latin typeface="Arial" panose="020B0604020202020204" pitchFamily="34" charset="0"/>
                <a:cs typeface="Arial" panose="020B0604020202020204" pitchFamily="34" charset="0"/>
              </a:rPr>
              <a:t>ed</a:t>
            </a:r>
            <a:r>
              <a:rPr sz="1800" dirty="0">
                <a:solidFill>
                  <a:schemeClr val="tx1">
                    <a:lumMod val="85000"/>
                    <a:lumOff val="15000"/>
                  </a:schemeClr>
                </a:solidFill>
                <a:latin typeface="Arial" panose="020B0604020202020204" pitchFamily="34" charset="0"/>
                <a:cs typeface="Arial" panose="020B0604020202020204" pitchFamily="34" charset="0"/>
              </a:rPr>
              <a:t> if voucher-based</a:t>
            </a:r>
          </a:p>
          <a:p>
            <a:pPr marL="12700" marR="5080">
              <a:lnSpc>
                <a:spcPct val="114999"/>
              </a:lnSpc>
            </a:pPr>
            <a:r>
              <a:rPr sz="1800" dirty="0">
                <a:solidFill>
                  <a:schemeClr val="tx1">
                    <a:lumMod val="85000"/>
                    <a:lumOff val="15000"/>
                  </a:schemeClr>
                </a:solidFill>
                <a:latin typeface="Arial" panose="020B0604020202020204" pitchFamily="34" charset="0"/>
                <a:cs typeface="Arial" panose="020B0604020202020204" pitchFamily="34" charset="0"/>
              </a:rPr>
              <a:t>discrimination is a proxy for race-based discrimination</a:t>
            </a:r>
          </a:p>
          <a:p>
            <a:pPr>
              <a:lnSpc>
                <a:spcPct val="100000"/>
              </a:lnSpc>
              <a:spcBef>
                <a:spcPts val="10"/>
              </a:spcBef>
            </a:pPr>
            <a:endParaRPr sz="2150" dirty="0">
              <a:solidFill>
                <a:schemeClr val="tx1">
                  <a:lumMod val="85000"/>
                  <a:lumOff val="15000"/>
                </a:schemeClr>
              </a:solidFill>
              <a:latin typeface="Arial" panose="020B0604020202020204" pitchFamily="34" charset="0"/>
              <a:cs typeface="Arial" panose="020B0604020202020204" pitchFamily="34" charset="0"/>
            </a:endParaRPr>
          </a:p>
          <a:p>
            <a:pPr marL="12700" marR="679450">
              <a:lnSpc>
                <a:spcPct val="114999"/>
              </a:lnSpc>
              <a:spcBef>
                <a:spcPts val="5"/>
              </a:spcBef>
            </a:pPr>
            <a:r>
              <a:rPr sz="1800" dirty="0">
                <a:solidFill>
                  <a:schemeClr val="tx1">
                    <a:lumMod val="85000"/>
                    <a:lumOff val="15000"/>
                  </a:schemeClr>
                </a:solidFill>
                <a:latin typeface="Arial" panose="020B0604020202020204" pitchFamily="34" charset="0"/>
                <a:cs typeface="Arial" panose="020B0604020202020204" pitchFamily="34" charset="0"/>
              </a:rPr>
              <a:t>Testing took place between August 2018 – July 2019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424" y="269242"/>
            <a:ext cx="2744470" cy="574040"/>
          </a:xfrm>
          <a:prstGeom prst="rect">
            <a:avLst/>
          </a:prstGeom>
        </p:spPr>
        <p:txBody>
          <a:bodyPr vert="horz" wrap="square" lIns="0" tIns="12700" rIns="0" bIns="0" rtlCol="0">
            <a:spAutoFit/>
          </a:bodyPr>
          <a:lstStyle/>
          <a:p>
            <a:pPr marL="12700">
              <a:lnSpc>
                <a:spcPct val="100000"/>
              </a:lnSpc>
              <a:spcBef>
                <a:spcPts val="100"/>
              </a:spcBef>
            </a:pPr>
            <a:r>
              <a:rPr spc="-140" dirty="0"/>
              <a:t>Study</a:t>
            </a:r>
            <a:r>
              <a:rPr spc="-110" dirty="0"/>
              <a:t> </a:t>
            </a:r>
            <a:r>
              <a:rPr spc="-130" dirty="0"/>
              <a:t>Design</a:t>
            </a:r>
          </a:p>
        </p:txBody>
      </p:sp>
      <p:grpSp>
        <p:nvGrpSpPr>
          <p:cNvPr id="3" name="object 3"/>
          <p:cNvGrpSpPr/>
          <p:nvPr/>
        </p:nvGrpSpPr>
        <p:grpSpPr>
          <a:xfrm>
            <a:off x="259841" y="1266444"/>
            <a:ext cx="3674745" cy="3486150"/>
            <a:chOff x="259841" y="1266444"/>
            <a:chExt cx="3674745" cy="3486150"/>
          </a:xfrm>
        </p:grpSpPr>
        <p:pic>
          <p:nvPicPr>
            <p:cNvPr id="4" name="object 4"/>
            <p:cNvPicPr/>
            <p:nvPr/>
          </p:nvPicPr>
          <p:blipFill>
            <a:blip r:embed="rId2" cstate="print"/>
            <a:stretch>
              <a:fillRect/>
            </a:stretch>
          </p:blipFill>
          <p:spPr>
            <a:xfrm>
              <a:off x="259841" y="1266444"/>
              <a:ext cx="3552443" cy="3486149"/>
            </a:xfrm>
            <a:prstGeom prst="rect">
              <a:avLst/>
            </a:prstGeom>
          </p:spPr>
        </p:pic>
        <p:sp>
          <p:nvSpPr>
            <p:cNvPr id="5" name="object 5"/>
            <p:cNvSpPr/>
            <p:nvPr/>
          </p:nvSpPr>
          <p:spPr>
            <a:xfrm>
              <a:off x="3702176" y="1899284"/>
              <a:ext cx="227329" cy="312420"/>
            </a:xfrm>
            <a:custGeom>
              <a:avLst/>
              <a:gdLst/>
              <a:ahLst/>
              <a:cxnLst/>
              <a:rect l="l" t="t" r="r" b="b"/>
              <a:pathLst>
                <a:path w="227329" h="312419">
                  <a:moveTo>
                    <a:pt x="113538" y="0"/>
                  </a:moveTo>
                  <a:lnTo>
                    <a:pt x="113538" y="78105"/>
                  </a:lnTo>
                  <a:lnTo>
                    <a:pt x="0" y="78105"/>
                  </a:lnTo>
                  <a:lnTo>
                    <a:pt x="0" y="234315"/>
                  </a:lnTo>
                  <a:lnTo>
                    <a:pt x="113538" y="234315"/>
                  </a:lnTo>
                  <a:lnTo>
                    <a:pt x="113538" y="312420"/>
                  </a:lnTo>
                  <a:lnTo>
                    <a:pt x="227076" y="156210"/>
                  </a:lnTo>
                  <a:lnTo>
                    <a:pt x="113538" y="0"/>
                  </a:lnTo>
                  <a:close/>
                </a:path>
              </a:pathLst>
            </a:custGeom>
            <a:solidFill>
              <a:srgbClr val="B3A77C"/>
            </a:solidFill>
          </p:spPr>
          <p:txBody>
            <a:bodyPr wrap="square" lIns="0" tIns="0" rIns="0" bIns="0" rtlCol="0"/>
            <a:lstStyle/>
            <a:p>
              <a:endParaRPr/>
            </a:p>
          </p:txBody>
        </p:sp>
        <p:sp>
          <p:nvSpPr>
            <p:cNvPr id="6" name="object 6"/>
            <p:cNvSpPr/>
            <p:nvPr/>
          </p:nvSpPr>
          <p:spPr>
            <a:xfrm>
              <a:off x="3702176" y="1899284"/>
              <a:ext cx="227329" cy="312420"/>
            </a:xfrm>
            <a:custGeom>
              <a:avLst/>
              <a:gdLst/>
              <a:ahLst/>
              <a:cxnLst/>
              <a:rect l="l" t="t" r="r" b="b"/>
              <a:pathLst>
                <a:path w="227329" h="312419">
                  <a:moveTo>
                    <a:pt x="0" y="78105"/>
                  </a:moveTo>
                  <a:lnTo>
                    <a:pt x="113538" y="78105"/>
                  </a:lnTo>
                  <a:lnTo>
                    <a:pt x="113538" y="0"/>
                  </a:lnTo>
                  <a:lnTo>
                    <a:pt x="227076" y="156210"/>
                  </a:lnTo>
                  <a:lnTo>
                    <a:pt x="113538" y="312420"/>
                  </a:lnTo>
                  <a:lnTo>
                    <a:pt x="113538" y="234315"/>
                  </a:lnTo>
                  <a:lnTo>
                    <a:pt x="0" y="234315"/>
                  </a:lnTo>
                  <a:lnTo>
                    <a:pt x="0" y="78105"/>
                  </a:lnTo>
                  <a:close/>
                </a:path>
              </a:pathLst>
            </a:custGeom>
            <a:ln w="9906">
              <a:solidFill>
                <a:srgbClr val="695D46"/>
              </a:solidFill>
            </a:ln>
          </p:spPr>
          <p:txBody>
            <a:bodyPr wrap="square" lIns="0" tIns="0" rIns="0" bIns="0" rtlCol="0"/>
            <a:lstStyle/>
            <a:p>
              <a:endParaRPr/>
            </a:p>
          </p:txBody>
        </p:sp>
        <p:sp>
          <p:nvSpPr>
            <p:cNvPr id="7" name="object 7"/>
            <p:cNvSpPr/>
            <p:nvPr/>
          </p:nvSpPr>
          <p:spPr>
            <a:xfrm>
              <a:off x="3702176" y="3804285"/>
              <a:ext cx="227329" cy="312420"/>
            </a:xfrm>
            <a:custGeom>
              <a:avLst/>
              <a:gdLst/>
              <a:ahLst/>
              <a:cxnLst/>
              <a:rect l="l" t="t" r="r" b="b"/>
              <a:pathLst>
                <a:path w="227329" h="312420">
                  <a:moveTo>
                    <a:pt x="113538" y="0"/>
                  </a:moveTo>
                  <a:lnTo>
                    <a:pt x="113538" y="78104"/>
                  </a:lnTo>
                  <a:lnTo>
                    <a:pt x="0" y="78104"/>
                  </a:lnTo>
                  <a:lnTo>
                    <a:pt x="0" y="234314"/>
                  </a:lnTo>
                  <a:lnTo>
                    <a:pt x="113538" y="234314"/>
                  </a:lnTo>
                  <a:lnTo>
                    <a:pt x="113538" y="312419"/>
                  </a:lnTo>
                  <a:lnTo>
                    <a:pt x="227076" y="156209"/>
                  </a:lnTo>
                  <a:lnTo>
                    <a:pt x="113538" y="0"/>
                  </a:lnTo>
                  <a:close/>
                </a:path>
              </a:pathLst>
            </a:custGeom>
            <a:solidFill>
              <a:srgbClr val="B3A77C"/>
            </a:solidFill>
          </p:spPr>
          <p:txBody>
            <a:bodyPr wrap="square" lIns="0" tIns="0" rIns="0" bIns="0" rtlCol="0"/>
            <a:lstStyle/>
            <a:p>
              <a:endParaRPr/>
            </a:p>
          </p:txBody>
        </p:sp>
        <p:sp>
          <p:nvSpPr>
            <p:cNvPr id="8" name="object 8"/>
            <p:cNvSpPr/>
            <p:nvPr/>
          </p:nvSpPr>
          <p:spPr>
            <a:xfrm>
              <a:off x="3702176" y="3804285"/>
              <a:ext cx="227329" cy="312420"/>
            </a:xfrm>
            <a:custGeom>
              <a:avLst/>
              <a:gdLst/>
              <a:ahLst/>
              <a:cxnLst/>
              <a:rect l="l" t="t" r="r" b="b"/>
              <a:pathLst>
                <a:path w="227329" h="312420">
                  <a:moveTo>
                    <a:pt x="0" y="78104"/>
                  </a:moveTo>
                  <a:lnTo>
                    <a:pt x="113538" y="78104"/>
                  </a:lnTo>
                  <a:lnTo>
                    <a:pt x="113538" y="0"/>
                  </a:lnTo>
                  <a:lnTo>
                    <a:pt x="227076" y="156209"/>
                  </a:lnTo>
                  <a:lnTo>
                    <a:pt x="113538" y="312419"/>
                  </a:lnTo>
                  <a:lnTo>
                    <a:pt x="113538" y="234314"/>
                  </a:lnTo>
                  <a:lnTo>
                    <a:pt x="0" y="234314"/>
                  </a:lnTo>
                  <a:lnTo>
                    <a:pt x="0" y="78104"/>
                  </a:lnTo>
                  <a:close/>
                </a:path>
              </a:pathLst>
            </a:custGeom>
            <a:ln w="9906">
              <a:solidFill>
                <a:srgbClr val="695D46"/>
              </a:solidFill>
            </a:ln>
          </p:spPr>
          <p:txBody>
            <a:bodyPr wrap="square" lIns="0" tIns="0" rIns="0" bIns="0" rtlCol="0"/>
            <a:lstStyle/>
            <a:p>
              <a:endParaRPr/>
            </a:p>
          </p:txBody>
        </p:sp>
      </p:grpSp>
      <p:grpSp>
        <p:nvGrpSpPr>
          <p:cNvPr id="9" name="object 9"/>
          <p:cNvGrpSpPr/>
          <p:nvPr/>
        </p:nvGrpSpPr>
        <p:grpSpPr>
          <a:xfrm>
            <a:off x="3981450" y="609600"/>
            <a:ext cx="5039360" cy="4261485"/>
            <a:chOff x="3981450" y="609600"/>
            <a:chExt cx="5039360" cy="4261485"/>
          </a:xfrm>
        </p:grpSpPr>
        <p:pic>
          <p:nvPicPr>
            <p:cNvPr id="10" name="object 10"/>
            <p:cNvPicPr/>
            <p:nvPr/>
          </p:nvPicPr>
          <p:blipFill>
            <a:blip r:embed="rId3" cstate="print"/>
            <a:stretch>
              <a:fillRect/>
            </a:stretch>
          </p:blipFill>
          <p:spPr>
            <a:xfrm>
              <a:off x="3981450" y="704850"/>
              <a:ext cx="1943099" cy="2057399"/>
            </a:xfrm>
            <a:prstGeom prst="rect">
              <a:avLst/>
            </a:prstGeom>
          </p:spPr>
        </p:pic>
        <p:sp>
          <p:nvSpPr>
            <p:cNvPr id="11" name="object 11"/>
            <p:cNvSpPr/>
            <p:nvPr/>
          </p:nvSpPr>
          <p:spPr>
            <a:xfrm>
              <a:off x="5911976" y="984884"/>
              <a:ext cx="227329" cy="312420"/>
            </a:xfrm>
            <a:custGeom>
              <a:avLst/>
              <a:gdLst/>
              <a:ahLst/>
              <a:cxnLst/>
              <a:rect l="l" t="t" r="r" b="b"/>
              <a:pathLst>
                <a:path w="227329" h="312419">
                  <a:moveTo>
                    <a:pt x="113538" y="0"/>
                  </a:moveTo>
                  <a:lnTo>
                    <a:pt x="113538" y="78104"/>
                  </a:lnTo>
                  <a:lnTo>
                    <a:pt x="0" y="78104"/>
                  </a:lnTo>
                  <a:lnTo>
                    <a:pt x="0" y="234314"/>
                  </a:lnTo>
                  <a:lnTo>
                    <a:pt x="113538" y="234314"/>
                  </a:lnTo>
                  <a:lnTo>
                    <a:pt x="113538" y="312419"/>
                  </a:lnTo>
                  <a:lnTo>
                    <a:pt x="227076" y="156209"/>
                  </a:lnTo>
                  <a:lnTo>
                    <a:pt x="113538" y="0"/>
                  </a:lnTo>
                  <a:close/>
                </a:path>
              </a:pathLst>
            </a:custGeom>
            <a:solidFill>
              <a:srgbClr val="B3A77C"/>
            </a:solidFill>
          </p:spPr>
          <p:txBody>
            <a:bodyPr wrap="square" lIns="0" tIns="0" rIns="0" bIns="0" rtlCol="0"/>
            <a:lstStyle/>
            <a:p>
              <a:endParaRPr/>
            </a:p>
          </p:txBody>
        </p:sp>
        <p:sp>
          <p:nvSpPr>
            <p:cNvPr id="12" name="object 12"/>
            <p:cNvSpPr/>
            <p:nvPr/>
          </p:nvSpPr>
          <p:spPr>
            <a:xfrm>
              <a:off x="5911976" y="984884"/>
              <a:ext cx="227329" cy="312420"/>
            </a:xfrm>
            <a:custGeom>
              <a:avLst/>
              <a:gdLst/>
              <a:ahLst/>
              <a:cxnLst/>
              <a:rect l="l" t="t" r="r" b="b"/>
              <a:pathLst>
                <a:path w="227329" h="312419">
                  <a:moveTo>
                    <a:pt x="0" y="78104"/>
                  </a:moveTo>
                  <a:lnTo>
                    <a:pt x="113538" y="78104"/>
                  </a:lnTo>
                  <a:lnTo>
                    <a:pt x="113538" y="0"/>
                  </a:lnTo>
                  <a:lnTo>
                    <a:pt x="227076" y="156209"/>
                  </a:lnTo>
                  <a:lnTo>
                    <a:pt x="113538" y="312419"/>
                  </a:lnTo>
                  <a:lnTo>
                    <a:pt x="113538" y="234314"/>
                  </a:lnTo>
                  <a:lnTo>
                    <a:pt x="0" y="234314"/>
                  </a:lnTo>
                  <a:lnTo>
                    <a:pt x="0" y="78104"/>
                  </a:lnTo>
                  <a:close/>
                </a:path>
              </a:pathLst>
            </a:custGeom>
            <a:ln w="9906">
              <a:solidFill>
                <a:srgbClr val="695D46"/>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6220205" y="609600"/>
              <a:ext cx="2800349" cy="4229099"/>
            </a:xfrm>
            <a:prstGeom prst="rect">
              <a:avLst/>
            </a:prstGeom>
          </p:spPr>
        </p:pic>
        <p:sp>
          <p:nvSpPr>
            <p:cNvPr id="14" name="object 14"/>
            <p:cNvSpPr/>
            <p:nvPr/>
          </p:nvSpPr>
          <p:spPr>
            <a:xfrm>
              <a:off x="5988176" y="1899285"/>
              <a:ext cx="227329" cy="312420"/>
            </a:xfrm>
            <a:custGeom>
              <a:avLst/>
              <a:gdLst/>
              <a:ahLst/>
              <a:cxnLst/>
              <a:rect l="l" t="t" r="r" b="b"/>
              <a:pathLst>
                <a:path w="227329" h="312419">
                  <a:moveTo>
                    <a:pt x="113538" y="0"/>
                  </a:moveTo>
                  <a:lnTo>
                    <a:pt x="113538" y="78105"/>
                  </a:lnTo>
                  <a:lnTo>
                    <a:pt x="0" y="78105"/>
                  </a:lnTo>
                  <a:lnTo>
                    <a:pt x="0" y="234315"/>
                  </a:lnTo>
                  <a:lnTo>
                    <a:pt x="113538" y="234315"/>
                  </a:lnTo>
                  <a:lnTo>
                    <a:pt x="113538" y="312420"/>
                  </a:lnTo>
                  <a:lnTo>
                    <a:pt x="227076" y="156210"/>
                  </a:lnTo>
                  <a:lnTo>
                    <a:pt x="113538" y="0"/>
                  </a:lnTo>
                  <a:close/>
                </a:path>
              </a:pathLst>
            </a:custGeom>
            <a:solidFill>
              <a:srgbClr val="B3A77C"/>
            </a:solidFill>
          </p:spPr>
          <p:txBody>
            <a:bodyPr wrap="square" lIns="0" tIns="0" rIns="0" bIns="0" rtlCol="0"/>
            <a:lstStyle/>
            <a:p>
              <a:endParaRPr/>
            </a:p>
          </p:txBody>
        </p:sp>
        <p:sp>
          <p:nvSpPr>
            <p:cNvPr id="15" name="object 15"/>
            <p:cNvSpPr/>
            <p:nvPr/>
          </p:nvSpPr>
          <p:spPr>
            <a:xfrm>
              <a:off x="5988176" y="1899285"/>
              <a:ext cx="227329" cy="312420"/>
            </a:xfrm>
            <a:custGeom>
              <a:avLst/>
              <a:gdLst/>
              <a:ahLst/>
              <a:cxnLst/>
              <a:rect l="l" t="t" r="r" b="b"/>
              <a:pathLst>
                <a:path w="227329" h="312419">
                  <a:moveTo>
                    <a:pt x="0" y="78105"/>
                  </a:moveTo>
                  <a:lnTo>
                    <a:pt x="113538" y="78105"/>
                  </a:lnTo>
                  <a:lnTo>
                    <a:pt x="113538" y="0"/>
                  </a:lnTo>
                  <a:lnTo>
                    <a:pt x="227076" y="156210"/>
                  </a:lnTo>
                  <a:lnTo>
                    <a:pt x="113538" y="312420"/>
                  </a:lnTo>
                  <a:lnTo>
                    <a:pt x="113538" y="234315"/>
                  </a:lnTo>
                  <a:lnTo>
                    <a:pt x="0" y="234315"/>
                  </a:lnTo>
                  <a:lnTo>
                    <a:pt x="0" y="78105"/>
                  </a:lnTo>
                  <a:close/>
                </a:path>
              </a:pathLst>
            </a:custGeom>
            <a:ln w="9906">
              <a:solidFill>
                <a:srgbClr val="695D46"/>
              </a:solidFill>
            </a:ln>
          </p:spPr>
          <p:txBody>
            <a:bodyPr wrap="square" lIns="0" tIns="0" rIns="0" bIns="0" rtlCol="0"/>
            <a:lstStyle/>
            <a:p>
              <a:endParaRPr/>
            </a:p>
          </p:txBody>
        </p:sp>
        <p:pic>
          <p:nvPicPr>
            <p:cNvPr id="16" name="object 16"/>
            <p:cNvPicPr/>
            <p:nvPr/>
          </p:nvPicPr>
          <p:blipFill>
            <a:blip r:embed="rId5" cstate="print"/>
            <a:stretch>
              <a:fillRect/>
            </a:stretch>
          </p:blipFill>
          <p:spPr>
            <a:xfrm>
              <a:off x="4034028" y="2910077"/>
              <a:ext cx="1943099" cy="1960625"/>
            </a:xfrm>
            <a:prstGeom prst="rect">
              <a:avLst/>
            </a:prstGeom>
          </p:spPr>
        </p:pic>
        <p:sp>
          <p:nvSpPr>
            <p:cNvPr id="17" name="object 17"/>
            <p:cNvSpPr/>
            <p:nvPr/>
          </p:nvSpPr>
          <p:spPr>
            <a:xfrm>
              <a:off x="5988176" y="3423285"/>
              <a:ext cx="227329" cy="312420"/>
            </a:xfrm>
            <a:custGeom>
              <a:avLst/>
              <a:gdLst/>
              <a:ahLst/>
              <a:cxnLst/>
              <a:rect l="l" t="t" r="r" b="b"/>
              <a:pathLst>
                <a:path w="227329" h="312420">
                  <a:moveTo>
                    <a:pt x="113538" y="0"/>
                  </a:moveTo>
                  <a:lnTo>
                    <a:pt x="113538" y="78105"/>
                  </a:lnTo>
                  <a:lnTo>
                    <a:pt x="0" y="78105"/>
                  </a:lnTo>
                  <a:lnTo>
                    <a:pt x="0" y="234315"/>
                  </a:lnTo>
                  <a:lnTo>
                    <a:pt x="113538" y="234315"/>
                  </a:lnTo>
                  <a:lnTo>
                    <a:pt x="113538" y="312420"/>
                  </a:lnTo>
                  <a:lnTo>
                    <a:pt x="227076" y="156210"/>
                  </a:lnTo>
                  <a:lnTo>
                    <a:pt x="113538" y="0"/>
                  </a:lnTo>
                  <a:close/>
                </a:path>
              </a:pathLst>
            </a:custGeom>
            <a:solidFill>
              <a:srgbClr val="B3A77C"/>
            </a:solidFill>
          </p:spPr>
          <p:txBody>
            <a:bodyPr wrap="square" lIns="0" tIns="0" rIns="0" bIns="0" rtlCol="0"/>
            <a:lstStyle/>
            <a:p>
              <a:endParaRPr/>
            </a:p>
          </p:txBody>
        </p:sp>
        <p:sp>
          <p:nvSpPr>
            <p:cNvPr id="18" name="object 18"/>
            <p:cNvSpPr/>
            <p:nvPr/>
          </p:nvSpPr>
          <p:spPr>
            <a:xfrm>
              <a:off x="5988176" y="3423285"/>
              <a:ext cx="227329" cy="312420"/>
            </a:xfrm>
            <a:custGeom>
              <a:avLst/>
              <a:gdLst/>
              <a:ahLst/>
              <a:cxnLst/>
              <a:rect l="l" t="t" r="r" b="b"/>
              <a:pathLst>
                <a:path w="227329" h="312420">
                  <a:moveTo>
                    <a:pt x="0" y="78105"/>
                  </a:moveTo>
                  <a:lnTo>
                    <a:pt x="113538" y="78105"/>
                  </a:lnTo>
                  <a:lnTo>
                    <a:pt x="113538" y="0"/>
                  </a:lnTo>
                  <a:lnTo>
                    <a:pt x="227076" y="156210"/>
                  </a:lnTo>
                  <a:lnTo>
                    <a:pt x="113538" y="312420"/>
                  </a:lnTo>
                  <a:lnTo>
                    <a:pt x="113538" y="234315"/>
                  </a:lnTo>
                  <a:lnTo>
                    <a:pt x="0" y="234315"/>
                  </a:lnTo>
                  <a:lnTo>
                    <a:pt x="0" y="78105"/>
                  </a:lnTo>
                  <a:close/>
                </a:path>
              </a:pathLst>
            </a:custGeom>
            <a:ln w="9906">
              <a:solidFill>
                <a:srgbClr val="695D46"/>
              </a:solidFill>
            </a:ln>
          </p:spPr>
          <p:txBody>
            <a:bodyPr wrap="square" lIns="0" tIns="0" rIns="0" bIns="0" rtlCol="0"/>
            <a:lstStyle/>
            <a:p>
              <a:endParaRPr/>
            </a:p>
          </p:txBody>
        </p:sp>
        <p:sp>
          <p:nvSpPr>
            <p:cNvPr id="19" name="object 19"/>
            <p:cNvSpPr/>
            <p:nvPr/>
          </p:nvSpPr>
          <p:spPr>
            <a:xfrm>
              <a:off x="5988176" y="4337684"/>
              <a:ext cx="227329" cy="312420"/>
            </a:xfrm>
            <a:custGeom>
              <a:avLst/>
              <a:gdLst/>
              <a:ahLst/>
              <a:cxnLst/>
              <a:rect l="l" t="t" r="r" b="b"/>
              <a:pathLst>
                <a:path w="227329" h="312420">
                  <a:moveTo>
                    <a:pt x="113538" y="0"/>
                  </a:moveTo>
                  <a:lnTo>
                    <a:pt x="113538" y="78104"/>
                  </a:lnTo>
                  <a:lnTo>
                    <a:pt x="0" y="78104"/>
                  </a:lnTo>
                  <a:lnTo>
                    <a:pt x="0" y="234314"/>
                  </a:lnTo>
                  <a:lnTo>
                    <a:pt x="113538" y="234314"/>
                  </a:lnTo>
                  <a:lnTo>
                    <a:pt x="113538" y="312419"/>
                  </a:lnTo>
                  <a:lnTo>
                    <a:pt x="227076" y="156209"/>
                  </a:lnTo>
                  <a:lnTo>
                    <a:pt x="113538" y="0"/>
                  </a:lnTo>
                  <a:close/>
                </a:path>
              </a:pathLst>
            </a:custGeom>
            <a:solidFill>
              <a:srgbClr val="B3A77C"/>
            </a:solidFill>
          </p:spPr>
          <p:txBody>
            <a:bodyPr wrap="square" lIns="0" tIns="0" rIns="0" bIns="0" rtlCol="0"/>
            <a:lstStyle/>
            <a:p>
              <a:endParaRPr/>
            </a:p>
          </p:txBody>
        </p:sp>
        <p:sp>
          <p:nvSpPr>
            <p:cNvPr id="20" name="object 20"/>
            <p:cNvSpPr/>
            <p:nvPr/>
          </p:nvSpPr>
          <p:spPr>
            <a:xfrm>
              <a:off x="5988176" y="4337684"/>
              <a:ext cx="227329" cy="312420"/>
            </a:xfrm>
            <a:custGeom>
              <a:avLst/>
              <a:gdLst/>
              <a:ahLst/>
              <a:cxnLst/>
              <a:rect l="l" t="t" r="r" b="b"/>
              <a:pathLst>
                <a:path w="227329" h="312420">
                  <a:moveTo>
                    <a:pt x="0" y="78104"/>
                  </a:moveTo>
                  <a:lnTo>
                    <a:pt x="113538" y="78104"/>
                  </a:lnTo>
                  <a:lnTo>
                    <a:pt x="113538" y="0"/>
                  </a:lnTo>
                  <a:lnTo>
                    <a:pt x="227076" y="156209"/>
                  </a:lnTo>
                  <a:lnTo>
                    <a:pt x="113538" y="312419"/>
                  </a:lnTo>
                  <a:lnTo>
                    <a:pt x="113538" y="234314"/>
                  </a:lnTo>
                  <a:lnTo>
                    <a:pt x="0" y="234314"/>
                  </a:lnTo>
                  <a:lnTo>
                    <a:pt x="0" y="78104"/>
                  </a:lnTo>
                  <a:close/>
                </a:path>
              </a:pathLst>
            </a:custGeom>
            <a:ln w="9906">
              <a:solidFill>
                <a:srgbClr val="695D46"/>
              </a:solidFill>
            </a:ln>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424" y="116842"/>
            <a:ext cx="2974340" cy="574040"/>
          </a:xfrm>
          <a:prstGeom prst="rect">
            <a:avLst/>
          </a:prstGeom>
        </p:spPr>
        <p:txBody>
          <a:bodyPr vert="horz" wrap="square" lIns="0" tIns="12700" rIns="0" bIns="0" rtlCol="0">
            <a:spAutoFit/>
          </a:bodyPr>
          <a:lstStyle/>
          <a:p>
            <a:pPr marL="12700">
              <a:lnSpc>
                <a:spcPct val="100000"/>
              </a:lnSpc>
              <a:spcBef>
                <a:spcPts val="100"/>
              </a:spcBef>
            </a:pPr>
            <a:r>
              <a:rPr spc="-85" dirty="0"/>
              <a:t>Paired</a:t>
            </a:r>
            <a:r>
              <a:rPr spc="-155" dirty="0"/>
              <a:t> </a:t>
            </a:r>
            <a:r>
              <a:rPr spc="-135" dirty="0"/>
              <a:t>Testing</a:t>
            </a:r>
          </a:p>
        </p:txBody>
      </p:sp>
      <p:sp>
        <p:nvSpPr>
          <p:cNvPr id="3" name="object 3"/>
          <p:cNvSpPr txBox="1"/>
          <p:nvPr/>
        </p:nvSpPr>
        <p:spPr>
          <a:xfrm>
            <a:off x="390424" y="860055"/>
            <a:ext cx="3803650" cy="3643629"/>
          </a:xfrm>
          <a:prstGeom prst="rect">
            <a:avLst/>
          </a:prstGeom>
        </p:spPr>
        <p:txBody>
          <a:bodyPr vert="horz" wrap="square" lIns="0" tIns="43815" rIns="0" bIns="0" rtlCol="0">
            <a:spAutoFit/>
          </a:bodyPr>
          <a:lstStyle/>
          <a:p>
            <a:pPr marL="12700" marR="48260">
              <a:lnSpc>
                <a:spcPts val="1939"/>
              </a:lnSpc>
              <a:spcBef>
                <a:spcPts val="345"/>
              </a:spcBef>
            </a:pPr>
            <a:r>
              <a:rPr sz="1800" dirty="0">
                <a:solidFill>
                  <a:schemeClr val="tx1">
                    <a:lumMod val="85000"/>
                    <a:lumOff val="15000"/>
                  </a:schemeClr>
                </a:solidFill>
                <a:latin typeface="Arial"/>
                <a:cs typeface="Arial"/>
              </a:rPr>
              <a:t>Similar</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as</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possible</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in</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all</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ways</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but</a:t>
            </a:r>
            <a:r>
              <a:rPr sz="1800" spc="-15" dirty="0">
                <a:solidFill>
                  <a:schemeClr val="tx1">
                    <a:lumMod val="85000"/>
                    <a:lumOff val="15000"/>
                  </a:schemeClr>
                </a:solidFill>
                <a:latin typeface="Arial"/>
                <a:cs typeface="Arial"/>
              </a:rPr>
              <a:t> </a:t>
            </a:r>
            <a:r>
              <a:rPr sz="1800" spc="-25" dirty="0">
                <a:solidFill>
                  <a:schemeClr val="tx1">
                    <a:lumMod val="85000"/>
                    <a:lumOff val="15000"/>
                  </a:schemeClr>
                </a:solidFill>
                <a:latin typeface="Arial"/>
                <a:cs typeface="Arial"/>
              </a:rPr>
              <a:t>for </a:t>
            </a:r>
            <a:r>
              <a:rPr sz="1800" dirty="0">
                <a:solidFill>
                  <a:schemeClr val="tx1">
                    <a:lumMod val="85000"/>
                    <a:lumOff val="15000"/>
                  </a:schemeClr>
                </a:solidFill>
                <a:latin typeface="Arial"/>
                <a:cs typeface="Arial"/>
              </a:rPr>
              <a:t>variable(s)</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being</a:t>
            </a:r>
            <a:r>
              <a:rPr sz="1800" spc="-10" dirty="0">
                <a:solidFill>
                  <a:schemeClr val="tx1">
                    <a:lumMod val="85000"/>
                    <a:lumOff val="15000"/>
                  </a:schemeClr>
                </a:solidFill>
                <a:latin typeface="Arial"/>
                <a:cs typeface="Arial"/>
              </a:rPr>
              <a:t> tested:</a:t>
            </a:r>
            <a:endParaRPr sz="1800" dirty="0">
              <a:solidFill>
                <a:schemeClr val="tx1">
                  <a:lumMod val="85000"/>
                  <a:lumOff val="15000"/>
                </a:schemeClr>
              </a:solidFill>
              <a:latin typeface="Arial"/>
              <a:cs typeface="Arial"/>
            </a:endParaRPr>
          </a:p>
          <a:p>
            <a:pPr>
              <a:lnSpc>
                <a:spcPct val="100000"/>
              </a:lnSpc>
            </a:pPr>
            <a:endParaRPr sz="2000" dirty="0">
              <a:solidFill>
                <a:schemeClr val="tx1">
                  <a:lumMod val="85000"/>
                  <a:lumOff val="15000"/>
                </a:schemeClr>
              </a:solidFill>
              <a:latin typeface="Arial"/>
              <a:cs typeface="Arial"/>
            </a:endParaRPr>
          </a:p>
          <a:p>
            <a:pPr marL="12700" marR="5080">
              <a:lnSpc>
                <a:spcPts val="1939"/>
              </a:lnSpc>
              <a:spcBef>
                <a:spcPts val="1155"/>
              </a:spcBef>
            </a:pPr>
            <a:r>
              <a:rPr sz="1800" dirty="0">
                <a:solidFill>
                  <a:schemeClr val="tx1">
                    <a:lumMod val="85000"/>
                    <a:lumOff val="15000"/>
                  </a:schemeClr>
                </a:solidFill>
                <a:latin typeface="Arial"/>
                <a:cs typeface="Arial"/>
              </a:rPr>
              <a:t>•All</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4</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testers</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for</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each</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test</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were</a:t>
            </a:r>
            <a:r>
              <a:rPr sz="1800" spc="-10" dirty="0">
                <a:solidFill>
                  <a:schemeClr val="tx1">
                    <a:lumMod val="85000"/>
                    <a:lumOff val="15000"/>
                  </a:schemeClr>
                </a:solidFill>
                <a:latin typeface="Arial"/>
                <a:cs typeface="Arial"/>
              </a:rPr>
              <a:t> </a:t>
            </a:r>
            <a:r>
              <a:rPr sz="1800" spc="-20" dirty="0">
                <a:solidFill>
                  <a:schemeClr val="tx1">
                    <a:lumMod val="85000"/>
                    <a:lumOff val="15000"/>
                  </a:schemeClr>
                </a:solidFill>
                <a:latin typeface="Arial"/>
                <a:cs typeface="Arial"/>
              </a:rPr>
              <a:t>same </a:t>
            </a:r>
            <a:r>
              <a:rPr sz="1800" spc="-25" dirty="0">
                <a:solidFill>
                  <a:schemeClr val="tx1">
                    <a:lumMod val="85000"/>
                    <a:lumOff val="15000"/>
                  </a:schemeClr>
                </a:solidFill>
                <a:latin typeface="Arial"/>
                <a:cs typeface="Arial"/>
              </a:rPr>
              <a:t>sex</a:t>
            </a:r>
            <a:endParaRPr sz="1800" dirty="0">
              <a:solidFill>
                <a:schemeClr val="tx1">
                  <a:lumMod val="85000"/>
                  <a:lumOff val="15000"/>
                </a:schemeClr>
              </a:solidFill>
              <a:latin typeface="Arial"/>
              <a:cs typeface="Arial"/>
            </a:endParaRPr>
          </a:p>
          <a:p>
            <a:pPr>
              <a:lnSpc>
                <a:spcPct val="100000"/>
              </a:lnSpc>
              <a:spcBef>
                <a:spcPts val="20"/>
              </a:spcBef>
            </a:pPr>
            <a:endParaRPr sz="1900" dirty="0">
              <a:solidFill>
                <a:schemeClr val="tx1">
                  <a:lumMod val="85000"/>
                  <a:lumOff val="15000"/>
                </a:schemeClr>
              </a:solidFill>
              <a:latin typeface="Arial"/>
              <a:cs typeface="Arial"/>
            </a:endParaRPr>
          </a:p>
          <a:p>
            <a:pPr marL="12700">
              <a:lnSpc>
                <a:spcPct val="100000"/>
              </a:lnSpc>
            </a:pPr>
            <a:r>
              <a:rPr sz="1800" dirty="0">
                <a:solidFill>
                  <a:schemeClr val="tx1">
                    <a:lumMod val="85000"/>
                    <a:lumOff val="15000"/>
                  </a:schemeClr>
                </a:solidFill>
                <a:latin typeface="Arial"/>
                <a:cs typeface="Arial"/>
              </a:rPr>
              <a:t>•Same</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credit,</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same</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rental</a:t>
            </a:r>
            <a:r>
              <a:rPr sz="1800" spc="-5"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history</a:t>
            </a:r>
            <a:endParaRPr sz="1800" dirty="0">
              <a:solidFill>
                <a:schemeClr val="tx1">
                  <a:lumMod val="85000"/>
                  <a:lumOff val="15000"/>
                </a:schemeClr>
              </a:solidFill>
              <a:latin typeface="Arial"/>
              <a:cs typeface="Arial"/>
            </a:endParaRPr>
          </a:p>
          <a:p>
            <a:pPr>
              <a:lnSpc>
                <a:spcPct val="100000"/>
              </a:lnSpc>
              <a:spcBef>
                <a:spcPts val="5"/>
              </a:spcBef>
            </a:pPr>
            <a:endParaRPr sz="2150" dirty="0">
              <a:solidFill>
                <a:schemeClr val="tx1">
                  <a:lumMod val="85000"/>
                  <a:lumOff val="15000"/>
                </a:schemeClr>
              </a:solidFill>
              <a:latin typeface="Arial"/>
              <a:cs typeface="Arial"/>
            </a:endParaRPr>
          </a:p>
          <a:p>
            <a:pPr marL="12700" marR="5715">
              <a:lnSpc>
                <a:spcPts val="1939"/>
              </a:lnSpc>
            </a:pPr>
            <a:r>
              <a:rPr sz="1800" dirty="0">
                <a:solidFill>
                  <a:schemeClr val="tx1">
                    <a:lumMod val="85000"/>
                    <a:lumOff val="15000"/>
                  </a:schemeClr>
                </a:solidFill>
                <a:latin typeface="Arial"/>
                <a:cs typeface="Arial"/>
              </a:rPr>
              <a:t>•Everyone</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could</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afford</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the</a:t>
            </a:r>
            <a:r>
              <a:rPr sz="1800" spc="-15"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apartment </a:t>
            </a:r>
            <a:r>
              <a:rPr sz="1800" dirty="0">
                <a:solidFill>
                  <a:schemeClr val="tx1">
                    <a:lumMod val="85000"/>
                    <a:lumOff val="15000"/>
                  </a:schemeClr>
                </a:solidFill>
                <a:latin typeface="Arial"/>
                <a:cs typeface="Arial"/>
              </a:rPr>
              <a:t>based</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on</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their</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total</a:t>
            </a:r>
            <a:r>
              <a:rPr sz="1800" spc="-5"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incomes</a:t>
            </a:r>
            <a:endParaRPr sz="1800" dirty="0">
              <a:solidFill>
                <a:schemeClr val="tx1">
                  <a:lumMod val="85000"/>
                  <a:lumOff val="15000"/>
                </a:schemeClr>
              </a:solidFill>
              <a:latin typeface="Arial"/>
              <a:cs typeface="Arial"/>
            </a:endParaRPr>
          </a:p>
          <a:p>
            <a:pPr>
              <a:lnSpc>
                <a:spcPct val="100000"/>
              </a:lnSpc>
              <a:spcBef>
                <a:spcPts val="35"/>
              </a:spcBef>
            </a:pPr>
            <a:endParaRPr sz="2100" dirty="0">
              <a:solidFill>
                <a:schemeClr val="tx1">
                  <a:lumMod val="85000"/>
                  <a:lumOff val="15000"/>
                </a:schemeClr>
              </a:solidFill>
              <a:latin typeface="Arial"/>
              <a:cs typeface="Arial"/>
            </a:endParaRPr>
          </a:p>
          <a:p>
            <a:pPr marL="12700" marR="132715">
              <a:lnSpc>
                <a:spcPts val="1939"/>
              </a:lnSpc>
            </a:pPr>
            <a:r>
              <a:rPr sz="1800" dirty="0">
                <a:solidFill>
                  <a:schemeClr val="tx1">
                    <a:lumMod val="85000"/>
                    <a:lumOff val="15000"/>
                  </a:schemeClr>
                </a:solidFill>
                <a:latin typeface="Arial"/>
                <a:cs typeface="Arial"/>
              </a:rPr>
              <a:t>•Race</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was</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indicated</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over</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the</a:t>
            </a:r>
            <a:r>
              <a:rPr sz="1800" spc="-15"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phone </a:t>
            </a:r>
            <a:r>
              <a:rPr sz="1800" dirty="0">
                <a:solidFill>
                  <a:schemeClr val="tx1">
                    <a:lumMod val="85000"/>
                    <a:lumOff val="15000"/>
                  </a:schemeClr>
                </a:solidFill>
                <a:latin typeface="Arial"/>
                <a:cs typeface="Arial"/>
              </a:rPr>
              <a:t>by</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assigned</a:t>
            </a:r>
            <a:r>
              <a:rPr sz="1800" spc="-25"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names</a:t>
            </a:r>
            <a:endParaRPr sz="1800" dirty="0">
              <a:solidFill>
                <a:schemeClr val="tx1">
                  <a:lumMod val="85000"/>
                  <a:lumOff val="15000"/>
                </a:schemeClr>
              </a:solidFill>
              <a:latin typeface="Arial"/>
              <a:cs typeface="Arial"/>
            </a:endParaRPr>
          </a:p>
        </p:txBody>
      </p:sp>
      <p:sp>
        <p:nvSpPr>
          <p:cNvPr id="4" name="object 4"/>
          <p:cNvSpPr txBox="1">
            <a:spLocks noGrp="1"/>
          </p:cNvSpPr>
          <p:nvPr>
            <p:ph sz="half" idx="3"/>
          </p:nvPr>
        </p:nvSpPr>
        <p:spPr>
          <a:xfrm>
            <a:off x="4829074" y="866151"/>
            <a:ext cx="3938270" cy="3306033"/>
          </a:xfrm>
          <a:prstGeom prst="rect">
            <a:avLst/>
          </a:prstGeom>
        </p:spPr>
        <p:txBody>
          <a:bodyPr vert="horz" wrap="square" lIns="0" tIns="48260" rIns="0" bIns="0" rtlCol="0">
            <a:spAutoFit/>
          </a:bodyPr>
          <a:lstStyle/>
          <a:p>
            <a:pPr marL="12700" marR="33655">
              <a:lnSpc>
                <a:spcPts val="2270"/>
              </a:lnSpc>
              <a:spcBef>
                <a:spcPts val="380"/>
              </a:spcBef>
            </a:pPr>
            <a:r>
              <a:rPr dirty="0">
                <a:solidFill>
                  <a:schemeClr val="tx1">
                    <a:lumMod val="85000"/>
                    <a:lumOff val="15000"/>
                  </a:schemeClr>
                </a:solidFill>
              </a:rPr>
              <a:t>All</a:t>
            </a:r>
            <a:r>
              <a:rPr spc="-30" dirty="0">
                <a:solidFill>
                  <a:schemeClr val="tx1">
                    <a:lumMod val="85000"/>
                    <a:lumOff val="15000"/>
                  </a:schemeClr>
                </a:solidFill>
              </a:rPr>
              <a:t> </a:t>
            </a:r>
            <a:r>
              <a:rPr dirty="0">
                <a:solidFill>
                  <a:schemeClr val="tx1">
                    <a:lumMod val="85000"/>
                    <a:lumOff val="15000"/>
                  </a:schemeClr>
                </a:solidFill>
              </a:rPr>
              <a:t>properties</a:t>
            </a:r>
            <a:r>
              <a:rPr spc="-30" dirty="0">
                <a:solidFill>
                  <a:schemeClr val="tx1">
                    <a:lumMod val="85000"/>
                    <a:lumOff val="15000"/>
                  </a:schemeClr>
                </a:solidFill>
              </a:rPr>
              <a:t> </a:t>
            </a:r>
            <a:r>
              <a:rPr dirty="0">
                <a:solidFill>
                  <a:schemeClr val="tx1">
                    <a:lumMod val="85000"/>
                    <a:lumOff val="15000"/>
                  </a:schemeClr>
                </a:solidFill>
              </a:rPr>
              <a:t>were</a:t>
            </a:r>
            <a:r>
              <a:rPr spc="-30" dirty="0">
                <a:solidFill>
                  <a:schemeClr val="tx1">
                    <a:lumMod val="85000"/>
                    <a:lumOff val="15000"/>
                  </a:schemeClr>
                </a:solidFill>
              </a:rPr>
              <a:t> </a:t>
            </a:r>
            <a:r>
              <a:rPr dirty="0">
                <a:solidFill>
                  <a:schemeClr val="tx1">
                    <a:lumMod val="85000"/>
                    <a:lumOff val="15000"/>
                  </a:schemeClr>
                </a:solidFill>
              </a:rPr>
              <a:t>accessible</a:t>
            </a:r>
            <a:r>
              <a:rPr spc="-30" dirty="0">
                <a:solidFill>
                  <a:schemeClr val="tx1">
                    <a:lumMod val="85000"/>
                    <a:lumOff val="15000"/>
                  </a:schemeClr>
                </a:solidFill>
              </a:rPr>
              <a:t> </a:t>
            </a:r>
            <a:r>
              <a:rPr spc="-25" dirty="0">
                <a:solidFill>
                  <a:schemeClr val="tx1">
                    <a:lumMod val="85000"/>
                    <a:lumOff val="15000"/>
                  </a:schemeClr>
                </a:solidFill>
              </a:rPr>
              <a:t>by </a:t>
            </a:r>
            <a:r>
              <a:rPr dirty="0">
                <a:solidFill>
                  <a:schemeClr val="tx1">
                    <a:lumMod val="85000"/>
                    <a:lumOff val="15000"/>
                  </a:schemeClr>
                </a:solidFill>
              </a:rPr>
              <a:t>public</a:t>
            </a:r>
            <a:r>
              <a:rPr spc="-30" dirty="0">
                <a:solidFill>
                  <a:schemeClr val="tx1">
                    <a:lumMod val="85000"/>
                    <a:lumOff val="15000"/>
                  </a:schemeClr>
                </a:solidFill>
              </a:rPr>
              <a:t> </a:t>
            </a:r>
            <a:r>
              <a:rPr dirty="0">
                <a:solidFill>
                  <a:schemeClr val="tx1">
                    <a:lumMod val="85000"/>
                    <a:lumOff val="15000"/>
                  </a:schemeClr>
                </a:solidFill>
              </a:rPr>
              <a:t>transportation,</a:t>
            </a:r>
            <a:r>
              <a:rPr spc="-10" dirty="0">
                <a:solidFill>
                  <a:schemeClr val="tx1">
                    <a:lumMod val="85000"/>
                    <a:lumOff val="15000"/>
                  </a:schemeClr>
                </a:solidFill>
              </a:rPr>
              <a:t> within </a:t>
            </a:r>
            <a:r>
              <a:rPr dirty="0">
                <a:solidFill>
                  <a:schemeClr val="tx1">
                    <a:lumMod val="85000"/>
                    <a:lumOff val="15000"/>
                  </a:schemeClr>
                </a:solidFill>
              </a:rPr>
              <a:t>voucher</a:t>
            </a:r>
            <a:r>
              <a:rPr spc="-10" dirty="0">
                <a:solidFill>
                  <a:schemeClr val="tx1">
                    <a:lumMod val="85000"/>
                    <a:lumOff val="15000"/>
                  </a:schemeClr>
                </a:solidFill>
              </a:rPr>
              <a:t> </a:t>
            </a:r>
            <a:r>
              <a:rPr dirty="0">
                <a:solidFill>
                  <a:schemeClr val="tx1">
                    <a:lumMod val="85000"/>
                    <a:lumOff val="15000"/>
                  </a:schemeClr>
                </a:solidFill>
              </a:rPr>
              <a:t>payment</a:t>
            </a:r>
            <a:r>
              <a:rPr spc="-15" dirty="0">
                <a:solidFill>
                  <a:schemeClr val="tx1">
                    <a:lumMod val="85000"/>
                    <a:lumOff val="15000"/>
                  </a:schemeClr>
                </a:solidFill>
              </a:rPr>
              <a:t> </a:t>
            </a:r>
            <a:r>
              <a:rPr dirty="0">
                <a:solidFill>
                  <a:schemeClr val="tx1">
                    <a:lumMod val="85000"/>
                    <a:lumOff val="15000"/>
                  </a:schemeClr>
                </a:solidFill>
              </a:rPr>
              <a:t>standards,</a:t>
            </a:r>
            <a:r>
              <a:rPr spc="-10" dirty="0">
                <a:solidFill>
                  <a:schemeClr val="tx1">
                    <a:lumMod val="85000"/>
                    <a:lumOff val="15000"/>
                  </a:schemeClr>
                </a:solidFill>
              </a:rPr>
              <a:t> </a:t>
            </a:r>
            <a:r>
              <a:rPr spc="-25" dirty="0">
                <a:solidFill>
                  <a:schemeClr val="tx1">
                    <a:lumMod val="85000"/>
                    <a:lumOff val="15000"/>
                  </a:schemeClr>
                </a:solidFill>
              </a:rPr>
              <a:t>and </a:t>
            </a:r>
            <a:r>
              <a:rPr spc="-10" dirty="0">
                <a:solidFill>
                  <a:schemeClr val="tx1">
                    <a:lumMod val="85000"/>
                    <a:lumOff val="15000"/>
                  </a:schemeClr>
                </a:solidFill>
              </a:rPr>
              <a:t>randomized.</a:t>
            </a:r>
          </a:p>
          <a:p>
            <a:pPr>
              <a:lnSpc>
                <a:spcPct val="100000"/>
              </a:lnSpc>
              <a:spcBef>
                <a:spcPts val="45"/>
              </a:spcBef>
            </a:pPr>
            <a:endParaRPr sz="2800" dirty="0">
              <a:solidFill>
                <a:schemeClr val="tx1">
                  <a:lumMod val="85000"/>
                  <a:lumOff val="15000"/>
                </a:schemeClr>
              </a:solidFill>
            </a:endParaRPr>
          </a:p>
          <a:p>
            <a:pPr marL="12700" marR="5080">
              <a:lnSpc>
                <a:spcPts val="2270"/>
              </a:lnSpc>
            </a:pPr>
            <a:r>
              <a:rPr dirty="0">
                <a:solidFill>
                  <a:schemeClr val="tx1">
                    <a:lumMod val="85000"/>
                    <a:lumOff val="15000"/>
                  </a:schemeClr>
                </a:solidFill>
              </a:rPr>
              <a:t>Other</a:t>
            </a:r>
            <a:r>
              <a:rPr spc="-15" dirty="0">
                <a:solidFill>
                  <a:schemeClr val="tx1">
                    <a:lumMod val="85000"/>
                    <a:lumOff val="15000"/>
                  </a:schemeClr>
                </a:solidFill>
              </a:rPr>
              <a:t> </a:t>
            </a:r>
            <a:r>
              <a:rPr dirty="0">
                <a:solidFill>
                  <a:schemeClr val="tx1">
                    <a:lumMod val="85000"/>
                    <a:lumOff val="15000"/>
                  </a:schemeClr>
                </a:solidFill>
              </a:rPr>
              <a:t>protected</a:t>
            </a:r>
            <a:r>
              <a:rPr spc="-20" dirty="0">
                <a:solidFill>
                  <a:schemeClr val="tx1">
                    <a:lumMod val="85000"/>
                    <a:lumOff val="15000"/>
                  </a:schemeClr>
                </a:solidFill>
              </a:rPr>
              <a:t> </a:t>
            </a:r>
            <a:r>
              <a:rPr dirty="0">
                <a:solidFill>
                  <a:schemeClr val="tx1">
                    <a:lumMod val="85000"/>
                    <a:lumOff val="15000"/>
                  </a:schemeClr>
                </a:solidFill>
              </a:rPr>
              <a:t>classes</a:t>
            </a:r>
            <a:r>
              <a:rPr spc="-15" dirty="0">
                <a:solidFill>
                  <a:schemeClr val="tx1">
                    <a:lumMod val="85000"/>
                    <a:lumOff val="15000"/>
                  </a:schemeClr>
                </a:solidFill>
              </a:rPr>
              <a:t> </a:t>
            </a:r>
            <a:r>
              <a:rPr dirty="0">
                <a:solidFill>
                  <a:schemeClr val="tx1">
                    <a:lumMod val="85000"/>
                    <a:lumOff val="15000"/>
                  </a:schemeClr>
                </a:solidFill>
              </a:rPr>
              <a:t>were</a:t>
            </a:r>
            <a:r>
              <a:rPr spc="-15" dirty="0">
                <a:solidFill>
                  <a:schemeClr val="tx1">
                    <a:lumMod val="85000"/>
                    <a:lumOff val="15000"/>
                  </a:schemeClr>
                </a:solidFill>
              </a:rPr>
              <a:t> </a:t>
            </a:r>
            <a:r>
              <a:rPr spc="-25" dirty="0">
                <a:solidFill>
                  <a:schemeClr val="tx1">
                    <a:lumMod val="85000"/>
                    <a:lumOff val="15000"/>
                  </a:schemeClr>
                </a:solidFill>
              </a:rPr>
              <a:t>not </a:t>
            </a:r>
            <a:r>
              <a:rPr spc="-10" dirty="0">
                <a:solidFill>
                  <a:schemeClr val="tx1">
                    <a:lumMod val="85000"/>
                    <a:lumOff val="15000"/>
                  </a:schemeClr>
                </a:solidFill>
              </a:rPr>
              <a:t>introduced</a:t>
            </a:r>
          </a:p>
          <a:p>
            <a:pPr marL="12700">
              <a:lnSpc>
                <a:spcPct val="100000"/>
              </a:lnSpc>
              <a:spcBef>
                <a:spcPts val="280"/>
              </a:spcBef>
            </a:pPr>
            <a:r>
              <a:rPr sz="1700" spc="-10" dirty="0">
                <a:solidFill>
                  <a:schemeClr val="tx1">
                    <a:lumMod val="85000"/>
                    <a:lumOff val="15000"/>
                  </a:schemeClr>
                </a:solidFill>
              </a:rPr>
              <a:t>•Everyone</a:t>
            </a:r>
            <a:r>
              <a:rPr sz="1700" spc="-45" dirty="0">
                <a:solidFill>
                  <a:schemeClr val="tx1">
                    <a:lumMod val="85000"/>
                    <a:lumOff val="15000"/>
                  </a:schemeClr>
                </a:solidFill>
              </a:rPr>
              <a:t> </a:t>
            </a:r>
            <a:r>
              <a:rPr sz="1700" dirty="0">
                <a:solidFill>
                  <a:schemeClr val="tx1">
                    <a:lumMod val="85000"/>
                    <a:lumOff val="15000"/>
                  </a:schemeClr>
                </a:solidFill>
              </a:rPr>
              <a:t>had</a:t>
            </a:r>
            <a:r>
              <a:rPr sz="1700" spc="-40" dirty="0">
                <a:solidFill>
                  <a:schemeClr val="tx1">
                    <a:lumMod val="85000"/>
                    <a:lumOff val="15000"/>
                  </a:schemeClr>
                </a:solidFill>
              </a:rPr>
              <a:t> </a:t>
            </a:r>
            <a:r>
              <a:rPr sz="1700" dirty="0">
                <a:solidFill>
                  <a:schemeClr val="tx1">
                    <a:lumMod val="85000"/>
                    <a:lumOff val="15000"/>
                  </a:schemeClr>
                </a:solidFill>
              </a:rPr>
              <a:t>same</a:t>
            </a:r>
            <a:r>
              <a:rPr sz="1700" spc="-40" dirty="0">
                <a:solidFill>
                  <a:schemeClr val="tx1">
                    <a:lumMod val="85000"/>
                    <a:lumOff val="15000"/>
                  </a:schemeClr>
                </a:solidFill>
              </a:rPr>
              <a:t> </a:t>
            </a:r>
            <a:r>
              <a:rPr sz="1700" dirty="0">
                <a:solidFill>
                  <a:schemeClr val="tx1">
                    <a:lumMod val="85000"/>
                    <a:lumOff val="15000"/>
                  </a:schemeClr>
                </a:solidFill>
              </a:rPr>
              <a:t>family</a:t>
            </a:r>
            <a:r>
              <a:rPr sz="1700" spc="-40" dirty="0">
                <a:solidFill>
                  <a:schemeClr val="tx1">
                    <a:lumMod val="85000"/>
                    <a:lumOff val="15000"/>
                  </a:schemeClr>
                </a:solidFill>
              </a:rPr>
              <a:t> </a:t>
            </a:r>
            <a:r>
              <a:rPr sz="1700" dirty="0">
                <a:solidFill>
                  <a:schemeClr val="tx1">
                    <a:lumMod val="85000"/>
                    <a:lumOff val="15000"/>
                  </a:schemeClr>
                </a:solidFill>
              </a:rPr>
              <a:t>size</a:t>
            </a:r>
            <a:r>
              <a:rPr sz="1700" spc="-40" dirty="0">
                <a:solidFill>
                  <a:schemeClr val="tx1">
                    <a:lumMod val="85000"/>
                    <a:lumOff val="15000"/>
                  </a:schemeClr>
                </a:solidFill>
              </a:rPr>
              <a:t> </a:t>
            </a:r>
            <a:r>
              <a:rPr sz="1700" spc="-10" dirty="0">
                <a:solidFill>
                  <a:schemeClr val="tx1">
                    <a:lumMod val="85000"/>
                    <a:lumOff val="15000"/>
                  </a:schemeClr>
                </a:solidFill>
              </a:rPr>
              <a:t>(single)</a:t>
            </a:r>
            <a:endParaRPr sz="1700" dirty="0">
              <a:solidFill>
                <a:schemeClr val="tx1">
                  <a:lumMod val="85000"/>
                  <a:lumOff val="15000"/>
                </a:schemeClr>
              </a:solidFill>
            </a:endParaRPr>
          </a:p>
          <a:p>
            <a:pPr marL="12700" marR="59055">
              <a:lnSpc>
                <a:spcPts val="1839"/>
              </a:lnSpc>
              <a:spcBef>
                <a:spcPts val="530"/>
              </a:spcBef>
            </a:pPr>
            <a:r>
              <a:rPr sz="1700" spc="-10" dirty="0">
                <a:solidFill>
                  <a:schemeClr val="tx1">
                    <a:lumMod val="85000"/>
                    <a:lumOff val="15000"/>
                  </a:schemeClr>
                </a:solidFill>
              </a:rPr>
              <a:t>•Everyone</a:t>
            </a:r>
            <a:r>
              <a:rPr sz="1700" spc="-45" dirty="0">
                <a:solidFill>
                  <a:schemeClr val="tx1">
                    <a:lumMod val="85000"/>
                    <a:lumOff val="15000"/>
                  </a:schemeClr>
                </a:solidFill>
              </a:rPr>
              <a:t> </a:t>
            </a:r>
            <a:r>
              <a:rPr sz="1700" spc="-10" dirty="0">
                <a:solidFill>
                  <a:schemeClr val="tx1">
                    <a:lumMod val="85000"/>
                    <a:lumOff val="15000"/>
                  </a:schemeClr>
                </a:solidFill>
              </a:rPr>
              <a:t>presented</a:t>
            </a:r>
            <a:r>
              <a:rPr sz="1700" spc="-45" dirty="0">
                <a:solidFill>
                  <a:schemeClr val="tx1">
                    <a:lumMod val="85000"/>
                    <a:lumOff val="15000"/>
                  </a:schemeClr>
                </a:solidFill>
              </a:rPr>
              <a:t> </a:t>
            </a:r>
            <a:r>
              <a:rPr sz="1700" dirty="0">
                <a:solidFill>
                  <a:schemeClr val="tx1">
                    <a:lumMod val="85000"/>
                    <a:lumOff val="15000"/>
                  </a:schemeClr>
                </a:solidFill>
              </a:rPr>
              <a:t>as</a:t>
            </a:r>
            <a:r>
              <a:rPr sz="1700" spc="-45" dirty="0">
                <a:solidFill>
                  <a:schemeClr val="tx1">
                    <a:lumMod val="85000"/>
                    <a:lumOff val="15000"/>
                  </a:schemeClr>
                </a:solidFill>
              </a:rPr>
              <a:t> </a:t>
            </a:r>
            <a:r>
              <a:rPr sz="1700" dirty="0">
                <a:solidFill>
                  <a:schemeClr val="tx1">
                    <a:lumMod val="85000"/>
                    <a:lumOff val="15000"/>
                  </a:schemeClr>
                </a:solidFill>
              </a:rPr>
              <a:t>cisgender,</a:t>
            </a:r>
            <a:r>
              <a:rPr sz="1700" spc="-40" dirty="0">
                <a:solidFill>
                  <a:schemeClr val="tx1">
                    <a:lumMod val="85000"/>
                    <a:lumOff val="15000"/>
                  </a:schemeClr>
                </a:solidFill>
              </a:rPr>
              <a:t> </a:t>
            </a:r>
            <a:r>
              <a:rPr sz="1700" spc="-25" dirty="0">
                <a:solidFill>
                  <a:schemeClr val="tx1">
                    <a:lumMod val="85000"/>
                    <a:lumOff val="15000"/>
                  </a:schemeClr>
                </a:solidFill>
              </a:rPr>
              <a:t>no </a:t>
            </a:r>
            <a:r>
              <a:rPr sz="1700" dirty="0">
                <a:solidFill>
                  <a:schemeClr val="tx1">
                    <a:lumMod val="85000"/>
                    <a:lumOff val="15000"/>
                  </a:schemeClr>
                </a:solidFill>
              </a:rPr>
              <a:t>visible</a:t>
            </a:r>
            <a:r>
              <a:rPr sz="1700" spc="-55" dirty="0">
                <a:solidFill>
                  <a:schemeClr val="tx1">
                    <a:lumMod val="85000"/>
                    <a:lumOff val="15000"/>
                  </a:schemeClr>
                </a:solidFill>
              </a:rPr>
              <a:t> </a:t>
            </a:r>
            <a:r>
              <a:rPr sz="1700" spc="-10" dirty="0">
                <a:solidFill>
                  <a:schemeClr val="tx1">
                    <a:lumMod val="85000"/>
                    <a:lumOff val="15000"/>
                  </a:schemeClr>
                </a:solidFill>
              </a:rPr>
              <a:t>disabilities,</a:t>
            </a:r>
            <a:r>
              <a:rPr sz="1700" spc="-50" dirty="0">
                <a:solidFill>
                  <a:schemeClr val="tx1">
                    <a:lumMod val="85000"/>
                    <a:lumOff val="15000"/>
                  </a:schemeClr>
                </a:solidFill>
              </a:rPr>
              <a:t> </a:t>
            </a:r>
            <a:r>
              <a:rPr sz="1700" dirty="0">
                <a:solidFill>
                  <a:schemeClr val="tx1">
                    <a:lumMod val="85000"/>
                    <a:lumOff val="15000"/>
                  </a:schemeClr>
                </a:solidFill>
              </a:rPr>
              <a:t>accent</a:t>
            </a:r>
            <a:r>
              <a:rPr sz="1700" spc="-50" dirty="0">
                <a:solidFill>
                  <a:schemeClr val="tx1">
                    <a:lumMod val="85000"/>
                    <a:lumOff val="15000"/>
                  </a:schemeClr>
                </a:solidFill>
              </a:rPr>
              <a:t> </a:t>
            </a:r>
            <a:r>
              <a:rPr sz="1700" spc="-10" dirty="0">
                <a:solidFill>
                  <a:schemeClr val="tx1">
                    <a:lumMod val="85000"/>
                    <a:lumOff val="15000"/>
                  </a:schemeClr>
                </a:solidFill>
              </a:rPr>
              <a:t>considerations </a:t>
            </a:r>
            <a:r>
              <a:rPr sz="1700" spc="-20" dirty="0">
                <a:solidFill>
                  <a:schemeClr val="tx1">
                    <a:lumMod val="85000"/>
                    <a:lumOff val="15000"/>
                  </a:schemeClr>
                </a:solidFill>
              </a:rPr>
              <a:t>etc.</a:t>
            </a:r>
            <a:endParaRPr sz="17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6100" rIns="0" bIns="0" rtlCol="0">
            <a:spAutoFit/>
          </a:bodyPr>
          <a:lstStyle/>
          <a:p>
            <a:pPr marL="127000">
              <a:lnSpc>
                <a:spcPct val="100000"/>
              </a:lnSpc>
              <a:spcBef>
                <a:spcPts val="100"/>
              </a:spcBef>
            </a:pPr>
            <a:r>
              <a:rPr spc="-150" dirty="0"/>
              <a:t>Typical</a:t>
            </a:r>
            <a:r>
              <a:rPr spc="-55" dirty="0"/>
              <a:t> </a:t>
            </a:r>
            <a:r>
              <a:rPr spc="-175" dirty="0"/>
              <a:t>Business</a:t>
            </a:r>
            <a:r>
              <a:rPr spc="-55" dirty="0"/>
              <a:t> </a:t>
            </a:r>
            <a:r>
              <a:rPr spc="-120" dirty="0"/>
              <a:t>Practices</a:t>
            </a:r>
          </a:p>
        </p:txBody>
      </p:sp>
      <p:sp>
        <p:nvSpPr>
          <p:cNvPr id="3" name="object 3"/>
          <p:cNvSpPr txBox="1"/>
          <p:nvPr/>
        </p:nvSpPr>
        <p:spPr>
          <a:xfrm>
            <a:off x="390424" y="1353432"/>
            <a:ext cx="7596505" cy="2994409"/>
          </a:xfrm>
          <a:prstGeom prst="rect">
            <a:avLst/>
          </a:prstGeom>
        </p:spPr>
        <p:txBody>
          <a:bodyPr vert="horz" wrap="square" lIns="0" tIns="12700" rIns="0" bIns="0" rtlCol="0">
            <a:spAutoFit/>
          </a:bodyPr>
          <a:lstStyle/>
          <a:p>
            <a:pPr marL="12700">
              <a:lnSpc>
                <a:spcPct val="100000"/>
              </a:lnSpc>
              <a:spcBef>
                <a:spcPts val="100"/>
              </a:spcBef>
            </a:pPr>
            <a:r>
              <a:rPr sz="1800" dirty="0">
                <a:solidFill>
                  <a:schemeClr val="tx1">
                    <a:lumMod val="85000"/>
                    <a:lumOff val="15000"/>
                  </a:schemeClr>
                </a:solidFill>
                <a:latin typeface="Arial"/>
                <a:cs typeface="Arial"/>
              </a:rPr>
              <a:t>Testers</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simulated</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real</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housing</a:t>
            </a:r>
            <a:r>
              <a:rPr sz="1800" spc="-10" dirty="0">
                <a:solidFill>
                  <a:schemeClr val="tx1">
                    <a:lumMod val="85000"/>
                    <a:lumOff val="15000"/>
                  </a:schemeClr>
                </a:solidFill>
                <a:latin typeface="Arial"/>
                <a:cs typeface="Arial"/>
              </a:rPr>
              <a:t> search:</a:t>
            </a:r>
            <a:endParaRPr sz="1800" dirty="0">
              <a:solidFill>
                <a:schemeClr val="tx1">
                  <a:lumMod val="85000"/>
                  <a:lumOff val="15000"/>
                </a:schemeClr>
              </a:solidFill>
              <a:latin typeface="Arial"/>
              <a:cs typeface="Arial"/>
            </a:endParaRPr>
          </a:p>
          <a:p>
            <a:pPr marL="12700" marR="107314">
              <a:lnSpc>
                <a:spcPct val="114999"/>
              </a:lnSpc>
              <a:spcBef>
                <a:spcPts val="1595"/>
              </a:spcBef>
              <a:tabLst>
                <a:tab pos="6426835" algn="l"/>
              </a:tabLst>
            </a:pPr>
            <a:r>
              <a:rPr sz="1800" dirty="0">
                <a:solidFill>
                  <a:schemeClr val="tx1">
                    <a:lumMod val="85000"/>
                    <a:lumOff val="15000"/>
                  </a:schemeClr>
                </a:solidFill>
                <a:latin typeface="Arial"/>
                <a:cs typeface="Arial"/>
              </a:rPr>
              <a:t>Contacted</a:t>
            </a:r>
            <a:r>
              <a:rPr sz="1800" spc="-3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advertising</a:t>
            </a:r>
            <a:r>
              <a:rPr sz="1800" spc="-3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person</a:t>
            </a:r>
            <a:r>
              <a:rPr sz="1800" spc="-3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real</a:t>
            </a:r>
            <a:r>
              <a:rPr sz="1800" spc="-3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estate</a:t>
            </a:r>
            <a:r>
              <a:rPr sz="1800" spc="-3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professional</a:t>
            </a:r>
            <a:r>
              <a:rPr sz="1800" spc="-3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in</a:t>
            </a:r>
            <a:r>
              <a:rPr sz="1800" spc="-25" dirty="0">
                <a:solidFill>
                  <a:schemeClr val="tx1">
                    <a:lumMod val="85000"/>
                    <a:lumOff val="15000"/>
                  </a:schemeClr>
                </a:solidFill>
                <a:latin typeface="Arial"/>
                <a:cs typeface="Arial"/>
              </a:rPr>
              <a:t> the</a:t>
            </a:r>
            <a:r>
              <a:rPr sz="1800" dirty="0">
                <a:solidFill>
                  <a:schemeClr val="tx1">
                    <a:lumMod val="85000"/>
                    <a:lumOff val="15000"/>
                  </a:schemeClr>
                </a:solidFill>
                <a:latin typeface="Arial"/>
                <a:cs typeface="Arial"/>
              </a:rPr>
              <a:t>	majority</a:t>
            </a:r>
            <a:r>
              <a:rPr sz="1800" spc="-10" dirty="0">
                <a:solidFill>
                  <a:schemeClr val="tx1">
                    <a:lumMod val="85000"/>
                    <a:lumOff val="15000"/>
                  </a:schemeClr>
                </a:solidFill>
                <a:latin typeface="Arial"/>
                <a:cs typeface="Arial"/>
              </a:rPr>
              <a:t> </a:t>
            </a:r>
            <a:r>
              <a:rPr sz="1800" spc="-25" dirty="0">
                <a:solidFill>
                  <a:schemeClr val="tx1">
                    <a:lumMod val="85000"/>
                    <a:lumOff val="15000"/>
                  </a:schemeClr>
                </a:solidFill>
                <a:latin typeface="Arial"/>
                <a:cs typeface="Arial"/>
              </a:rPr>
              <a:t>of </a:t>
            </a:r>
            <a:r>
              <a:rPr sz="1800" spc="-10" dirty="0">
                <a:solidFill>
                  <a:schemeClr val="tx1">
                    <a:lumMod val="85000"/>
                    <a:lumOff val="15000"/>
                  </a:schemeClr>
                </a:solidFill>
                <a:latin typeface="Arial"/>
                <a:cs typeface="Arial"/>
              </a:rPr>
              <a:t>cases)</a:t>
            </a:r>
            <a:endParaRPr sz="1800" dirty="0">
              <a:solidFill>
                <a:schemeClr val="tx1">
                  <a:lumMod val="85000"/>
                  <a:lumOff val="15000"/>
                </a:schemeClr>
              </a:solidFill>
              <a:latin typeface="Arial"/>
              <a:cs typeface="Arial"/>
            </a:endParaRPr>
          </a:p>
          <a:p>
            <a:pPr marL="12700" marR="2748280">
              <a:lnSpc>
                <a:spcPct val="189200"/>
              </a:lnSpc>
            </a:pPr>
            <a:r>
              <a:rPr sz="1800" dirty="0">
                <a:solidFill>
                  <a:schemeClr val="tx1">
                    <a:lumMod val="85000"/>
                    <a:lumOff val="15000"/>
                  </a:schemeClr>
                </a:solidFill>
                <a:latin typeface="Arial"/>
                <a:cs typeface="Arial"/>
              </a:rPr>
              <a:t>Expressed</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interest</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in</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setting</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up</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an</a:t>
            </a:r>
            <a:r>
              <a:rPr sz="1800" spc="-10" dirty="0">
                <a:solidFill>
                  <a:schemeClr val="tx1">
                    <a:lumMod val="85000"/>
                    <a:lumOff val="15000"/>
                  </a:schemeClr>
                </a:solidFill>
                <a:latin typeface="Arial"/>
                <a:cs typeface="Arial"/>
              </a:rPr>
              <a:t> appointment </a:t>
            </a:r>
            <a:r>
              <a:rPr sz="1800" dirty="0">
                <a:solidFill>
                  <a:schemeClr val="tx1">
                    <a:lumMod val="85000"/>
                    <a:lumOff val="15000"/>
                  </a:schemeClr>
                </a:solidFill>
                <a:latin typeface="Arial"/>
                <a:cs typeface="Arial"/>
              </a:rPr>
              <a:t>Introduced</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name</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and</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if</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relevant</a:t>
            </a:r>
            <a:r>
              <a:rPr sz="1800" spc="-5" dirty="0">
                <a:solidFill>
                  <a:schemeClr val="tx1">
                    <a:lumMod val="85000"/>
                    <a:lumOff val="15000"/>
                  </a:schemeClr>
                </a:solidFill>
                <a:latin typeface="Arial"/>
                <a:cs typeface="Arial"/>
              </a:rPr>
              <a:t> </a:t>
            </a:r>
            <a:r>
              <a:rPr sz="1800" spc="-10" dirty="0">
                <a:solidFill>
                  <a:schemeClr val="tx1">
                    <a:lumMod val="85000"/>
                    <a:lumOff val="15000"/>
                  </a:schemeClr>
                </a:solidFill>
                <a:latin typeface="Arial"/>
                <a:cs typeface="Arial"/>
              </a:rPr>
              <a:t>voucher</a:t>
            </a:r>
            <a:endParaRPr sz="1800" dirty="0">
              <a:solidFill>
                <a:schemeClr val="tx1">
                  <a:lumMod val="85000"/>
                  <a:lumOff val="15000"/>
                </a:schemeClr>
              </a:solidFill>
              <a:latin typeface="Arial"/>
              <a:cs typeface="Arial"/>
            </a:endParaRPr>
          </a:p>
          <a:p>
            <a:pPr marL="12700" marR="5080">
              <a:lnSpc>
                <a:spcPct val="114999"/>
              </a:lnSpc>
              <a:spcBef>
                <a:spcPts val="1595"/>
              </a:spcBef>
            </a:pPr>
            <a:r>
              <a:rPr sz="1800" dirty="0">
                <a:solidFill>
                  <a:schemeClr val="tx1">
                    <a:lumMod val="85000"/>
                    <a:lumOff val="15000"/>
                  </a:schemeClr>
                </a:solidFill>
                <a:latin typeface="Arial"/>
                <a:cs typeface="Arial"/>
              </a:rPr>
              <a:t>Gathered</a:t>
            </a:r>
            <a:r>
              <a:rPr sz="1800" spc="-3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evidence</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as</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to</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what</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information</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was</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given,</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what</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was</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asked,</a:t>
            </a:r>
            <a:r>
              <a:rPr sz="1800" spc="-20" dirty="0">
                <a:solidFill>
                  <a:schemeClr val="tx1">
                    <a:lumMod val="85000"/>
                    <a:lumOff val="15000"/>
                  </a:schemeClr>
                </a:solidFill>
                <a:latin typeface="Arial"/>
                <a:cs typeface="Arial"/>
              </a:rPr>
              <a:t> </a:t>
            </a:r>
            <a:r>
              <a:rPr sz="1800" spc="-25" dirty="0">
                <a:solidFill>
                  <a:schemeClr val="tx1">
                    <a:lumMod val="85000"/>
                    <a:lumOff val="15000"/>
                  </a:schemeClr>
                </a:solidFill>
                <a:latin typeface="Arial"/>
                <a:cs typeface="Arial"/>
              </a:rPr>
              <a:t>and </a:t>
            </a:r>
            <a:r>
              <a:rPr sz="1800" dirty="0">
                <a:solidFill>
                  <a:schemeClr val="tx1">
                    <a:lumMod val="85000"/>
                    <a:lumOff val="15000"/>
                  </a:schemeClr>
                </a:solidFill>
                <a:latin typeface="Arial"/>
                <a:cs typeface="Arial"/>
              </a:rPr>
              <a:t>whether</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could</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make</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an</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appointment</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and</a:t>
            </a:r>
            <a:r>
              <a:rPr sz="1800" spc="-2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view</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the</a:t>
            </a:r>
            <a:r>
              <a:rPr sz="1800" spc="-10" dirty="0">
                <a:solidFill>
                  <a:schemeClr val="tx1">
                    <a:lumMod val="85000"/>
                    <a:lumOff val="15000"/>
                  </a:schemeClr>
                </a:solidFill>
                <a:latin typeface="Arial"/>
                <a:cs typeface="Arial"/>
              </a:rPr>
              <a:t> </a:t>
            </a:r>
            <a:r>
              <a:rPr sz="1800" spc="-20" dirty="0">
                <a:solidFill>
                  <a:schemeClr val="tx1">
                    <a:lumMod val="85000"/>
                    <a:lumOff val="15000"/>
                  </a:schemeClr>
                </a:solidFill>
                <a:latin typeface="Arial"/>
                <a:cs typeface="Arial"/>
              </a:rPr>
              <a:t>unit</a:t>
            </a:r>
            <a:endParaRPr sz="1800" dirty="0">
              <a:solidFill>
                <a:schemeClr val="tx1">
                  <a:lumMod val="85000"/>
                  <a:lumOff val="15000"/>
                </a:schemeClr>
              </a:solidFill>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2223" y="-67287"/>
            <a:ext cx="9666223" cy="1112553"/>
          </a:xfrm>
          <a:prstGeom prst="rect">
            <a:avLst/>
          </a:prstGeom>
        </p:spPr>
        <p:txBody>
          <a:bodyPr vert="horz" wrap="square" lIns="0" tIns="546100" rIns="0" bIns="0" rtlCol="0">
            <a:spAutoFit/>
          </a:bodyPr>
          <a:lstStyle/>
          <a:p>
            <a:pPr marL="764540">
              <a:lnSpc>
                <a:spcPct val="100000"/>
              </a:lnSpc>
              <a:spcBef>
                <a:spcPts val="100"/>
              </a:spcBef>
            </a:pPr>
            <a:r>
              <a:rPr spc="-65" dirty="0"/>
              <a:t>What</a:t>
            </a:r>
            <a:r>
              <a:rPr spc="-150" dirty="0"/>
              <a:t> </a:t>
            </a:r>
            <a:r>
              <a:rPr spc="-10" dirty="0"/>
              <a:t>we</a:t>
            </a:r>
            <a:r>
              <a:rPr spc="-75" dirty="0"/>
              <a:t> </a:t>
            </a:r>
            <a:r>
              <a:rPr spc="-200" dirty="0"/>
              <a:t>found:</a:t>
            </a:r>
            <a:r>
              <a:rPr spc="-50" dirty="0"/>
              <a:t> </a:t>
            </a:r>
            <a:r>
              <a:rPr spc="-185" dirty="0"/>
              <a:t>Discrimination</a:t>
            </a:r>
            <a:r>
              <a:rPr spc="-65" dirty="0"/>
              <a:t> </a:t>
            </a:r>
            <a:r>
              <a:rPr spc="-215" dirty="0"/>
              <a:t>with</a:t>
            </a:r>
            <a:r>
              <a:rPr spc="-35" dirty="0"/>
              <a:t> </a:t>
            </a:r>
            <a:r>
              <a:rPr dirty="0"/>
              <a:t>a</a:t>
            </a:r>
            <a:r>
              <a:rPr spc="-80" dirty="0"/>
              <a:t> </a:t>
            </a:r>
            <a:r>
              <a:rPr spc="-25" dirty="0"/>
              <a:t>sm</a:t>
            </a:r>
            <a:r>
              <a:rPr lang="en-US" spc="-25" dirty="0"/>
              <a:t>ile</a:t>
            </a:r>
            <a:endParaRPr spc="-25" dirty="0"/>
          </a:p>
        </p:txBody>
      </p:sp>
      <p:sp>
        <p:nvSpPr>
          <p:cNvPr id="3" name="object 3"/>
          <p:cNvSpPr txBox="1"/>
          <p:nvPr/>
        </p:nvSpPr>
        <p:spPr>
          <a:xfrm>
            <a:off x="879132" y="1295192"/>
            <a:ext cx="7621270" cy="1007110"/>
          </a:xfrm>
          <a:prstGeom prst="rect">
            <a:avLst/>
          </a:prstGeom>
        </p:spPr>
        <p:txBody>
          <a:bodyPr vert="horz" wrap="square" lIns="0" tIns="12700" rIns="0" bIns="0" rtlCol="0">
            <a:spAutoFit/>
          </a:bodyPr>
          <a:lstStyle/>
          <a:p>
            <a:pPr marL="238760" marR="5080" indent="-226695">
              <a:lnSpc>
                <a:spcPct val="114999"/>
              </a:lnSpc>
              <a:spcBef>
                <a:spcPts val="100"/>
              </a:spcBef>
            </a:pPr>
            <a:r>
              <a:rPr sz="2800" b="1" dirty="0">
                <a:latin typeface="Calibri"/>
                <a:cs typeface="Calibri"/>
              </a:rPr>
              <a:t>86%</a:t>
            </a:r>
            <a:r>
              <a:rPr sz="2800" b="1" spc="-25" dirty="0">
                <a:latin typeface="Calibri"/>
                <a:cs typeface="Calibri"/>
              </a:rPr>
              <a:t> </a:t>
            </a:r>
            <a:r>
              <a:rPr sz="2800" b="1" dirty="0">
                <a:latin typeface="Calibri"/>
                <a:cs typeface="Calibri"/>
              </a:rPr>
              <a:t>of</a:t>
            </a:r>
            <a:r>
              <a:rPr sz="2800" b="1" spc="-20" dirty="0">
                <a:latin typeface="Calibri"/>
                <a:cs typeface="Calibri"/>
              </a:rPr>
              <a:t> </a:t>
            </a:r>
            <a:r>
              <a:rPr sz="2800" b="1" dirty="0">
                <a:latin typeface="Calibri"/>
                <a:cs typeface="Calibri"/>
              </a:rPr>
              <a:t>Voucher</a:t>
            </a:r>
            <a:r>
              <a:rPr sz="2800" b="1" spc="-20" dirty="0">
                <a:latin typeface="Calibri"/>
                <a:cs typeface="Calibri"/>
              </a:rPr>
              <a:t> </a:t>
            </a:r>
            <a:r>
              <a:rPr sz="2800" b="1" dirty="0">
                <a:latin typeface="Calibri"/>
                <a:cs typeface="Calibri"/>
              </a:rPr>
              <a:t>Testers</a:t>
            </a:r>
            <a:r>
              <a:rPr sz="2800" b="1" spc="-10" dirty="0">
                <a:latin typeface="Calibri"/>
                <a:cs typeface="Calibri"/>
              </a:rPr>
              <a:t> </a:t>
            </a:r>
            <a:r>
              <a:rPr sz="2800" b="1" dirty="0">
                <a:latin typeface="Calibri"/>
                <a:cs typeface="Calibri"/>
              </a:rPr>
              <a:t>Experienced</a:t>
            </a:r>
            <a:r>
              <a:rPr sz="2800" b="1" spc="-20" dirty="0">
                <a:latin typeface="Calibri"/>
                <a:cs typeface="Calibri"/>
              </a:rPr>
              <a:t> </a:t>
            </a:r>
            <a:r>
              <a:rPr sz="2800" b="1" spc="-10" dirty="0">
                <a:latin typeface="Calibri"/>
                <a:cs typeface="Calibri"/>
              </a:rPr>
              <a:t>Discrimination </a:t>
            </a:r>
            <a:r>
              <a:rPr sz="2800" b="1" dirty="0">
                <a:latin typeface="Calibri"/>
                <a:cs typeface="Calibri"/>
              </a:rPr>
              <a:t>71%</a:t>
            </a:r>
            <a:r>
              <a:rPr sz="2800" b="1" spc="-20" dirty="0">
                <a:latin typeface="Calibri"/>
                <a:cs typeface="Calibri"/>
              </a:rPr>
              <a:t> </a:t>
            </a:r>
            <a:r>
              <a:rPr sz="2800" b="1" dirty="0">
                <a:latin typeface="Calibri"/>
                <a:cs typeface="Calibri"/>
              </a:rPr>
              <a:t>of</a:t>
            </a:r>
            <a:r>
              <a:rPr sz="2800" b="1" spc="-15" dirty="0">
                <a:latin typeface="Calibri"/>
                <a:cs typeface="Calibri"/>
              </a:rPr>
              <a:t> </a:t>
            </a:r>
            <a:r>
              <a:rPr sz="2800" b="1" dirty="0">
                <a:latin typeface="Calibri"/>
                <a:cs typeface="Calibri"/>
              </a:rPr>
              <a:t>Black Testers Experienced</a:t>
            </a:r>
            <a:r>
              <a:rPr sz="2800" b="1" spc="-20" dirty="0">
                <a:latin typeface="Calibri"/>
                <a:cs typeface="Calibri"/>
              </a:rPr>
              <a:t> </a:t>
            </a:r>
            <a:r>
              <a:rPr sz="2800" b="1" spc="-10" dirty="0">
                <a:latin typeface="Calibri"/>
                <a:cs typeface="Calibri"/>
              </a:rPr>
              <a:t>Discrimination</a:t>
            </a:r>
            <a:endParaRPr sz="2800">
              <a:latin typeface="Calibri"/>
              <a:cs typeface="Calibri"/>
            </a:endParaRPr>
          </a:p>
        </p:txBody>
      </p:sp>
      <p:grpSp>
        <p:nvGrpSpPr>
          <p:cNvPr id="4" name="object 4"/>
          <p:cNvGrpSpPr/>
          <p:nvPr/>
        </p:nvGrpSpPr>
        <p:grpSpPr>
          <a:xfrm>
            <a:off x="707898" y="2917703"/>
            <a:ext cx="2151380" cy="1570990"/>
            <a:chOff x="707898" y="2917703"/>
            <a:chExt cx="2151380" cy="1570990"/>
          </a:xfrm>
          <a:solidFill>
            <a:schemeClr val="accent6">
              <a:lumMod val="60000"/>
              <a:lumOff val="40000"/>
            </a:schemeClr>
          </a:solidFill>
        </p:grpSpPr>
        <p:sp>
          <p:nvSpPr>
            <p:cNvPr id="5" name="object 5"/>
            <p:cNvSpPr/>
            <p:nvPr/>
          </p:nvSpPr>
          <p:spPr>
            <a:xfrm>
              <a:off x="712851" y="2922656"/>
              <a:ext cx="2141220" cy="1560830"/>
            </a:xfrm>
            <a:custGeom>
              <a:avLst/>
              <a:gdLst/>
              <a:ahLst/>
              <a:cxnLst/>
              <a:rect l="l" t="t" r="r" b="b"/>
              <a:pathLst>
                <a:path w="2141220" h="1560829">
                  <a:moveTo>
                    <a:pt x="1881124" y="0"/>
                  </a:moveTo>
                  <a:lnTo>
                    <a:pt x="260096" y="0"/>
                  </a:lnTo>
                  <a:lnTo>
                    <a:pt x="213342" y="4190"/>
                  </a:lnTo>
                  <a:lnTo>
                    <a:pt x="169339" y="16271"/>
                  </a:lnTo>
                  <a:lnTo>
                    <a:pt x="128819" y="35510"/>
                  </a:lnTo>
                  <a:lnTo>
                    <a:pt x="92518" y="61170"/>
                  </a:lnTo>
                  <a:lnTo>
                    <a:pt x="61170" y="92518"/>
                  </a:lnTo>
                  <a:lnTo>
                    <a:pt x="35510" y="128819"/>
                  </a:lnTo>
                  <a:lnTo>
                    <a:pt x="16271" y="169339"/>
                  </a:lnTo>
                  <a:lnTo>
                    <a:pt x="4190" y="213342"/>
                  </a:lnTo>
                  <a:lnTo>
                    <a:pt x="0" y="260095"/>
                  </a:lnTo>
                  <a:lnTo>
                    <a:pt x="0" y="1300467"/>
                  </a:lnTo>
                  <a:lnTo>
                    <a:pt x="4190" y="1347221"/>
                  </a:lnTo>
                  <a:lnTo>
                    <a:pt x="16271" y="1391225"/>
                  </a:lnTo>
                  <a:lnTo>
                    <a:pt x="35510" y="1431747"/>
                  </a:lnTo>
                  <a:lnTo>
                    <a:pt x="61170" y="1468050"/>
                  </a:lnTo>
                  <a:lnTo>
                    <a:pt x="92518" y="1499400"/>
                  </a:lnTo>
                  <a:lnTo>
                    <a:pt x="128819" y="1525062"/>
                  </a:lnTo>
                  <a:lnTo>
                    <a:pt x="169339" y="1544302"/>
                  </a:lnTo>
                  <a:lnTo>
                    <a:pt x="213342" y="1556385"/>
                  </a:lnTo>
                  <a:lnTo>
                    <a:pt x="260096" y="1560576"/>
                  </a:lnTo>
                  <a:lnTo>
                    <a:pt x="1881124" y="1560576"/>
                  </a:lnTo>
                  <a:lnTo>
                    <a:pt x="1927877" y="1556385"/>
                  </a:lnTo>
                  <a:lnTo>
                    <a:pt x="1971880" y="1544302"/>
                  </a:lnTo>
                  <a:lnTo>
                    <a:pt x="2012400" y="1525062"/>
                  </a:lnTo>
                  <a:lnTo>
                    <a:pt x="2048701" y="1499400"/>
                  </a:lnTo>
                  <a:lnTo>
                    <a:pt x="2080049" y="1468050"/>
                  </a:lnTo>
                  <a:lnTo>
                    <a:pt x="2105709" y="1431747"/>
                  </a:lnTo>
                  <a:lnTo>
                    <a:pt x="2124948" y="1391225"/>
                  </a:lnTo>
                  <a:lnTo>
                    <a:pt x="2137029" y="1347221"/>
                  </a:lnTo>
                  <a:lnTo>
                    <a:pt x="2141220" y="1300467"/>
                  </a:lnTo>
                  <a:lnTo>
                    <a:pt x="2141220" y="260095"/>
                  </a:lnTo>
                  <a:lnTo>
                    <a:pt x="2137029" y="213342"/>
                  </a:lnTo>
                  <a:lnTo>
                    <a:pt x="2124948" y="169339"/>
                  </a:lnTo>
                  <a:lnTo>
                    <a:pt x="2105709" y="128819"/>
                  </a:lnTo>
                  <a:lnTo>
                    <a:pt x="2080049" y="92518"/>
                  </a:lnTo>
                  <a:lnTo>
                    <a:pt x="2048701" y="61170"/>
                  </a:lnTo>
                  <a:lnTo>
                    <a:pt x="2012400" y="35510"/>
                  </a:lnTo>
                  <a:lnTo>
                    <a:pt x="1971880" y="16271"/>
                  </a:lnTo>
                  <a:lnTo>
                    <a:pt x="1927877" y="4190"/>
                  </a:lnTo>
                  <a:lnTo>
                    <a:pt x="1881124" y="0"/>
                  </a:lnTo>
                  <a:close/>
                </a:path>
              </a:pathLst>
            </a:custGeom>
            <a:grpFill/>
          </p:spPr>
          <p:txBody>
            <a:bodyPr wrap="square" lIns="0" tIns="0" rIns="0" bIns="0" rtlCol="0"/>
            <a:lstStyle/>
            <a:p>
              <a:endParaRPr/>
            </a:p>
          </p:txBody>
        </p:sp>
        <p:sp>
          <p:nvSpPr>
            <p:cNvPr id="6" name="object 6"/>
            <p:cNvSpPr/>
            <p:nvPr/>
          </p:nvSpPr>
          <p:spPr>
            <a:xfrm>
              <a:off x="712851" y="2922656"/>
              <a:ext cx="2141220" cy="1560830"/>
            </a:xfrm>
            <a:custGeom>
              <a:avLst/>
              <a:gdLst/>
              <a:ahLst/>
              <a:cxnLst/>
              <a:rect l="l" t="t" r="r" b="b"/>
              <a:pathLst>
                <a:path w="2141220" h="1560829">
                  <a:moveTo>
                    <a:pt x="0" y="260095"/>
                  </a:moveTo>
                  <a:lnTo>
                    <a:pt x="4190" y="213342"/>
                  </a:lnTo>
                  <a:lnTo>
                    <a:pt x="16271" y="169339"/>
                  </a:lnTo>
                  <a:lnTo>
                    <a:pt x="35510" y="128819"/>
                  </a:lnTo>
                  <a:lnTo>
                    <a:pt x="61170" y="92518"/>
                  </a:lnTo>
                  <a:lnTo>
                    <a:pt x="92518" y="61170"/>
                  </a:lnTo>
                  <a:lnTo>
                    <a:pt x="128819" y="35510"/>
                  </a:lnTo>
                  <a:lnTo>
                    <a:pt x="169339" y="16271"/>
                  </a:lnTo>
                  <a:lnTo>
                    <a:pt x="213342" y="4190"/>
                  </a:lnTo>
                  <a:lnTo>
                    <a:pt x="260096" y="0"/>
                  </a:lnTo>
                  <a:lnTo>
                    <a:pt x="1881124" y="0"/>
                  </a:lnTo>
                  <a:lnTo>
                    <a:pt x="1927877" y="4190"/>
                  </a:lnTo>
                  <a:lnTo>
                    <a:pt x="1971880" y="16271"/>
                  </a:lnTo>
                  <a:lnTo>
                    <a:pt x="2012400" y="35510"/>
                  </a:lnTo>
                  <a:lnTo>
                    <a:pt x="2048701" y="61170"/>
                  </a:lnTo>
                  <a:lnTo>
                    <a:pt x="2080049" y="92518"/>
                  </a:lnTo>
                  <a:lnTo>
                    <a:pt x="2105709" y="128819"/>
                  </a:lnTo>
                  <a:lnTo>
                    <a:pt x="2124948" y="169339"/>
                  </a:lnTo>
                  <a:lnTo>
                    <a:pt x="2137029" y="213342"/>
                  </a:lnTo>
                  <a:lnTo>
                    <a:pt x="2141220" y="260095"/>
                  </a:lnTo>
                  <a:lnTo>
                    <a:pt x="2141220" y="1300467"/>
                  </a:lnTo>
                  <a:lnTo>
                    <a:pt x="2137029" y="1347221"/>
                  </a:lnTo>
                  <a:lnTo>
                    <a:pt x="2124948" y="1391225"/>
                  </a:lnTo>
                  <a:lnTo>
                    <a:pt x="2105709" y="1431747"/>
                  </a:lnTo>
                  <a:lnTo>
                    <a:pt x="2080049" y="1468050"/>
                  </a:lnTo>
                  <a:lnTo>
                    <a:pt x="2048701" y="1499400"/>
                  </a:lnTo>
                  <a:lnTo>
                    <a:pt x="2012400" y="1525062"/>
                  </a:lnTo>
                  <a:lnTo>
                    <a:pt x="1971880" y="1544302"/>
                  </a:lnTo>
                  <a:lnTo>
                    <a:pt x="1927877" y="1556385"/>
                  </a:lnTo>
                  <a:lnTo>
                    <a:pt x="1881124" y="1560576"/>
                  </a:lnTo>
                  <a:lnTo>
                    <a:pt x="260096" y="1560576"/>
                  </a:lnTo>
                  <a:lnTo>
                    <a:pt x="213342" y="1556385"/>
                  </a:lnTo>
                  <a:lnTo>
                    <a:pt x="169339" y="1544302"/>
                  </a:lnTo>
                  <a:lnTo>
                    <a:pt x="128819" y="1525062"/>
                  </a:lnTo>
                  <a:lnTo>
                    <a:pt x="92518" y="1499400"/>
                  </a:lnTo>
                  <a:lnTo>
                    <a:pt x="61170" y="1468050"/>
                  </a:lnTo>
                  <a:lnTo>
                    <a:pt x="35510" y="1431747"/>
                  </a:lnTo>
                  <a:lnTo>
                    <a:pt x="16271" y="1391225"/>
                  </a:lnTo>
                  <a:lnTo>
                    <a:pt x="4190" y="1347221"/>
                  </a:lnTo>
                  <a:lnTo>
                    <a:pt x="0" y="1300467"/>
                  </a:lnTo>
                  <a:lnTo>
                    <a:pt x="0" y="260095"/>
                  </a:lnTo>
                  <a:close/>
                </a:path>
              </a:pathLst>
            </a:custGeom>
            <a:grpFill/>
            <a:ln w="9906">
              <a:solidFill>
                <a:srgbClr val="695D46"/>
              </a:solidFill>
            </a:ln>
          </p:spPr>
          <p:txBody>
            <a:bodyPr wrap="square" lIns="0" tIns="0" rIns="0" bIns="0" rtlCol="0"/>
            <a:lstStyle/>
            <a:p>
              <a:endParaRPr/>
            </a:p>
          </p:txBody>
        </p:sp>
      </p:grpSp>
      <p:sp>
        <p:nvSpPr>
          <p:cNvPr id="7" name="object 7"/>
          <p:cNvSpPr txBox="1"/>
          <p:nvPr/>
        </p:nvSpPr>
        <p:spPr>
          <a:xfrm>
            <a:off x="992061" y="3507120"/>
            <a:ext cx="1582420" cy="375920"/>
          </a:xfrm>
          <a:prstGeom prst="rect">
            <a:avLst/>
          </a:prstGeom>
        </p:spPr>
        <p:txBody>
          <a:bodyPr vert="horz" wrap="square" lIns="0" tIns="12065" rIns="0" bIns="0" rtlCol="0">
            <a:spAutoFit/>
          </a:bodyPr>
          <a:lstStyle/>
          <a:p>
            <a:pPr marL="12700">
              <a:lnSpc>
                <a:spcPct val="100000"/>
              </a:lnSpc>
              <a:spcBef>
                <a:spcPts val="95"/>
              </a:spcBef>
            </a:pPr>
            <a:r>
              <a:rPr sz="2300" b="1" spc="-10" dirty="0">
                <a:latin typeface="Arial"/>
                <a:cs typeface="Arial"/>
              </a:rPr>
              <a:t>GHOSTING</a:t>
            </a:r>
            <a:endParaRPr sz="2300">
              <a:latin typeface="Arial"/>
              <a:cs typeface="Arial"/>
            </a:endParaRPr>
          </a:p>
        </p:txBody>
      </p:sp>
      <p:grpSp>
        <p:nvGrpSpPr>
          <p:cNvPr id="8" name="object 8"/>
          <p:cNvGrpSpPr/>
          <p:nvPr/>
        </p:nvGrpSpPr>
        <p:grpSpPr>
          <a:xfrm>
            <a:off x="3551682" y="2917703"/>
            <a:ext cx="2152015" cy="1570990"/>
            <a:chOff x="3551682" y="2917703"/>
            <a:chExt cx="2152015" cy="1570990"/>
          </a:xfrm>
          <a:solidFill>
            <a:schemeClr val="accent6">
              <a:lumMod val="60000"/>
              <a:lumOff val="40000"/>
            </a:schemeClr>
          </a:solidFill>
        </p:grpSpPr>
        <p:sp>
          <p:nvSpPr>
            <p:cNvPr id="9" name="object 9"/>
            <p:cNvSpPr/>
            <p:nvPr/>
          </p:nvSpPr>
          <p:spPr>
            <a:xfrm>
              <a:off x="3556635" y="2922656"/>
              <a:ext cx="2142490" cy="1560830"/>
            </a:xfrm>
            <a:custGeom>
              <a:avLst/>
              <a:gdLst/>
              <a:ahLst/>
              <a:cxnLst/>
              <a:rect l="l" t="t" r="r" b="b"/>
              <a:pathLst>
                <a:path w="2142490" h="1560829">
                  <a:moveTo>
                    <a:pt x="1881886" y="0"/>
                  </a:moveTo>
                  <a:lnTo>
                    <a:pt x="260096" y="0"/>
                  </a:lnTo>
                  <a:lnTo>
                    <a:pt x="213342" y="4190"/>
                  </a:lnTo>
                  <a:lnTo>
                    <a:pt x="169339" y="16271"/>
                  </a:lnTo>
                  <a:lnTo>
                    <a:pt x="128819" y="35510"/>
                  </a:lnTo>
                  <a:lnTo>
                    <a:pt x="92518" y="61170"/>
                  </a:lnTo>
                  <a:lnTo>
                    <a:pt x="61170" y="92518"/>
                  </a:lnTo>
                  <a:lnTo>
                    <a:pt x="35510" y="128819"/>
                  </a:lnTo>
                  <a:lnTo>
                    <a:pt x="16271" y="169339"/>
                  </a:lnTo>
                  <a:lnTo>
                    <a:pt x="4190" y="213342"/>
                  </a:lnTo>
                  <a:lnTo>
                    <a:pt x="0" y="260095"/>
                  </a:lnTo>
                  <a:lnTo>
                    <a:pt x="0" y="1300467"/>
                  </a:lnTo>
                  <a:lnTo>
                    <a:pt x="4190" y="1347221"/>
                  </a:lnTo>
                  <a:lnTo>
                    <a:pt x="16271" y="1391225"/>
                  </a:lnTo>
                  <a:lnTo>
                    <a:pt x="35510" y="1431747"/>
                  </a:lnTo>
                  <a:lnTo>
                    <a:pt x="61170" y="1468050"/>
                  </a:lnTo>
                  <a:lnTo>
                    <a:pt x="92518" y="1499400"/>
                  </a:lnTo>
                  <a:lnTo>
                    <a:pt x="128819" y="1525062"/>
                  </a:lnTo>
                  <a:lnTo>
                    <a:pt x="169339" y="1544302"/>
                  </a:lnTo>
                  <a:lnTo>
                    <a:pt x="213342" y="1556385"/>
                  </a:lnTo>
                  <a:lnTo>
                    <a:pt x="260096" y="1560576"/>
                  </a:lnTo>
                  <a:lnTo>
                    <a:pt x="1881886" y="1560576"/>
                  </a:lnTo>
                  <a:lnTo>
                    <a:pt x="1928639" y="1556385"/>
                  </a:lnTo>
                  <a:lnTo>
                    <a:pt x="1972642" y="1544302"/>
                  </a:lnTo>
                  <a:lnTo>
                    <a:pt x="2013162" y="1525062"/>
                  </a:lnTo>
                  <a:lnTo>
                    <a:pt x="2049463" y="1499400"/>
                  </a:lnTo>
                  <a:lnTo>
                    <a:pt x="2080811" y="1468050"/>
                  </a:lnTo>
                  <a:lnTo>
                    <a:pt x="2106471" y="1431747"/>
                  </a:lnTo>
                  <a:lnTo>
                    <a:pt x="2125710" y="1391225"/>
                  </a:lnTo>
                  <a:lnTo>
                    <a:pt x="2137791" y="1347221"/>
                  </a:lnTo>
                  <a:lnTo>
                    <a:pt x="2141982" y="1300467"/>
                  </a:lnTo>
                  <a:lnTo>
                    <a:pt x="2141982" y="260095"/>
                  </a:lnTo>
                  <a:lnTo>
                    <a:pt x="2137791" y="213342"/>
                  </a:lnTo>
                  <a:lnTo>
                    <a:pt x="2125710" y="169339"/>
                  </a:lnTo>
                  <a:lnTo>
                    <a:pt x="2106471" y="128819"/>
                  </a:lnTo>
                  <a:lnTo>
                    <a:pt x="2080811" y="92518"/>
                  </a:lnTo>
                  <a:lnTo>
                    <a:pt x="2049463" y="61170"/>
                  </a:lnTo>
                  <a:lnTo>
                    <a:pt x="2013162" y="35510"/>
                  </a:lnTo>
                  <a:lnTo>
                    <a:pt x="1972642" y="16271"/>
                  </a:lnTo>
                  <a:lnTo>
                    <a:pt x="1928639" y="4190"/>
                  </a:lnTo>
                  <a:lnTo>
                    <a:pt x="1881886" y="0"/>
                  </a:lnTo>
                  <a:close/>
                </a:path>
              </a:pathLst>
            </a:custGeom>
            <a:grpFill/>
          </p:spPr>
          <p:txBody>
            <a:bodyPr wrap="square" lIns="0" tIns="0" rIns="0" bIns="0" rtlCol="0"/>
            <a:lstStyle/>
            <a:p>
              <a:endParaRPr/>
            </a:p>
          </p:txBody>
        </p:sp>
        <p:sp>
          <p:nvSpPr>
            <p:cNvPr id="10" name="object 10"/>
            <p:cNvSpPr/>
            <p:nvPr/>
          </p:nvSpPr>
          <p:spPr>
            <a:xfrm>
              <a:off x="3556635" y="2922656"/>
              <a:ext cx="2142490" cy="1560830"/>
            </a:xfrm>
            <a:custGeom>
              <a:avLst/>
              <a:gdLst/>
              <a:ahLst/>
              <a:cxnLst/>
              <a:rect l="l" t="t" r="r" b="b"/>
              <a:pathLst>
                <a:path w="2142490" h="1560829">
                  <a:moveTo>
                    <a:pt x="0" y="260095"/>
                  </a:moveTo>
                  <a:lnTo>
                    <a:pt x="4190" y="213342"/>
                  </a:lnTo>
                  <a:lnTo>
                    <a:pt x="16271" y="169339"/>
                  </a:lnTo>
                  <a:lnTo>
                    <a:pt x="35510" y="128819"/>
                  </a:lnTo>
                  <a:lnTo>
                    <a:pt x="61170" y="92518"/>
                  </a:lnTo>
                  <a:lnTo>
                    <a:pt x="92518" y="61170"/>
                  </a:lnTo>
                  <a:lnTo>
                    <a:pt x="128819" y="35510"/>
                  </a:lnTo>
                  <a:lnTo>
                    <a:pt x="169339" y="16271"/>
                  </a:lnTo>
                  <a:lnTo>
                    <a:pt x="213342" y="4190"/>
                  </a:lnTo>
                  <a:lnTo>
                    <a:pt x="260096" y="0"/>
                  </a:lnTo>
                  <a:lnTo>
                    <a:pt x="1881886" y="0"/>
                  </a:lnTo>
                  <a:lnTo>
                    <a:pt x="1928639" y="4190"/>
                  </a:lnTo>
                  <a:lnTo>
                    <a:pt x="1972642" y="16271"/>
                  </a:lnTo>
                  <a:lnTo>
                    <a:pt x="2013162" y="35510"/>
                  </a:lnTo>
                  <a:lnTo>
                    <a:pt x="2049463" y="61170"/>
                  </a:lnTo>
                  <a:lnTo>
                    <a:pt x="2080811" y="92518"/>
                  </a:lnTo>
                  <a:lnTo>
                    <a:pt x="2106471" y="128819"/>
                  </a:lnTo>
                  <a:lnTo>
                    <a:pt x="2125710" y="169339"/>
                  </a:lnTo>
                  <a:lnTo>
                    <a:pt x="2137791" y="213342"/>
                  </a:lnTo>
                  <a:lnTo>
                    <a:pt x="2141982" y="260095"/>
                  </a:lnTo>
                  <a:lnTo>
                    <a:pt x="2141982" y="1300467"/>
                  </a:lnTo>
                  <a:lnTo>
                    <a:pt x="2137791" y="1347221"/>
                  </a:lnTo>
                  <a:lnTo>
                    <a:pt x="2125710" y="1391225"/>
                  </a:lnTo>
                  <a:lnTo>
                    <a:pt x="2106471" y="1431747"/>
                  </a:lnTo>
                  <a:lnTo>
                    <a:pt x="2080811" y="1468050"/>
                  </a:lnTo>
                  <a:lnTo>
                    <a:pt x="2049463" y="1499400"/>
                  </a:lnTo>
                  <a:lnTo>
                    <a:pt x="2013162" y="1525062"/>
                  </a:lnTo>
                  <a:lnTo>
                    <a:pt x="1972642" y="1544302"/>
                  </a:lnTo>
                  <a:lnTo>
                    <a:pt x="1928639" y="1556385"/>
                  </a:lnTo>
                  <a:lnTo>
                    <a:pt x="1881886" y="1560576"/>
                  </a:lnTo>
                  <a:lnTo>
                    <a:pt x="260096" y="1560576"/>
                  </a:lnTo>
                  <a:lnTo>
                    <a:pt x="213342" y="1556385"/>
                  </a:lnTo>
                  <a:lnTo>
                    <a:pt x="169339" y="1544302"/>
                  </a:lnTo>
                  <a:lnTo>
                    <a:pt x="128819" y="1525062"/>
                  </a:lnTo>
                  <a:lnTo>
                    <a:pt x="92518" y="1499400"/>
                  </a:lnTo>
                  <a:lnTo>
                    <a:pt x="61170" y="1468050"/>
                  </a:lnTo>
                  <a:lnTo>
                    <a:pt x="35510" y="1431747"/>
                  </a:lnTo>
                  <a:lnTo>
                    <a:pt x="16271" y="1391225"/>
                  </a:lnTo>
                  <a:lnTo>
                    <a:pt x="4190" y="1347221"/>
                  </a:lnTo>
                  <a:lnTo>
                    <a:pt x="0" y="1300467"/>
                  </a:lnTo>
                  <a:lnTo>
                    <a:pt x="0" y="260095"/>
                  </a:lnTo>
                  <a:close/>
                </a:path>
              </a:pathLst>
            </a:custGeom>
            <a:grpFill/>
            <a:ln w="9906">
              <a:solidFill>
                <a:srgbClr val="695D46"/>
              </a:solidFill>
            </a:ln>
          </p:spPr>
          <p:txBody>
            <a:bodyPr wrap="square" lIns="0" tIns="0" rIns="0" bIns="0" rtlCol="0"/>
            <a:lstStyle/>
            <a:p>
              <a:endParaRPr/>
            </a:p>
          </p:txBody>
        </p:sp>
      </p:grpSp>
      <p:sp>
        <p:nvSpPr>
          <p:cNvPr id="11" name="object 11"/>
          <p:cNvSpPr txBox="1"/>
          <p:nvPr/>
        </p:nvSpPr>
        <p:spPr>
          <a:xfrm>
            <a:off x="3729626" y="3156600"/>
            <a:ext cx="1794510" cy="1076960"/>
          </a:xfrm>
          <a:prstGeom prst="rect">
            <a:avLst/>
          </a:prstGeom>
        </p:spPr>
        <p:txBody>
          <a:bodyPr vert="horz" wrap="square" lIns="0" tIns="12065" rIns="0" bIns="0" rtlCol="0">
            <a:spAutoFit/>
          </a:bodyPr>
          <a:lstStyle/>
          <a:p>
            <a:pPr marL="12700" marR="5080" algn="ctr">
              <a:lnSpc>
                <a:spcPct val="100000"/>
              </a:lnSpc>
              <a:spcBef>
                <a:spcPts val="95"/>
              </a:spcBef>
            </a:pPr>
            <a:r>
              <a:rPr sz="2300" b="1" dirty="0">
                <a:latin typeface="Arial"/>
                <a:cs typeface="Arial"/>
              </a:rPr>
              <a:t>NUMBER</a:t>
            </a:r>
            <a:r>
              <a:rPr sz="2300" b="1" spc="-105" dirty="0">
                <a:latin typeface="Arial"/>
                <a:cs typeface="Arial"/>
              </a:rPr>
              <a:t> </a:t>
            </a:r>
            <a:r>
              <a:rPr sz="2300" b="1" spc="-25" dirty="0">
                <a:latin typeface="Arial"/>
                <a:cs typeface="Arial"/>
              </a:rPr>
              <a:t>OF </a:t>
            </a:r>
            <a:r>
              <a:rPr sz="2300" b="1" spc="-10" dirty="0">
                <a:latin typeface="Arial"/>
                <a:cs typeface="Arial"/>
              </a:rPr>
              <a:t>UNITS AVAILABLE</a:t>
            </a:r>
            <a:endParaRPr sz="2300">
              <a:latin typeface="Arial"/>
              <a:cs typeface="Arial"/>
            </a:endParaRPr>
          </a:p>
        </p:txBody>
      </p:sp>
      <p:grpSp>
        <p:nvGrpSpPr>
          <p:cNvPr id="12" name="object 12"/>
          <p:cNvGrpSpPr/>
          <p:nvPr/>
        </p:nvGrpSpPr>
        <p:grpSpPr>
          <a:xfrm>
            <a:off x="6317741" y="2917703"/>
            <a:ext cx="2151380" cy="1570990"/>
            <a:chOff x="6317741" y="2917703"/>
            <a:chExt cx="2151380" cy="1570990"/>
          </a:xfrm>
          <a:solidFill>
            <a:schemeClr val="accent6">
              <a:lumMod val="60000"/>
              <a:lumOff val="40000"/>
            </a:schemeClr>
          </a:solidFill>
        </p:grpSpPr>
        <p:sp>
          <p:nvSpPr>
            <p:cNvPr id="13" name="object 13"/>
            <p:cNvSpPr/>
            <p:nvPr/>
          </p:nvSpPr>
          <p:spPr>
            <a:xfrm>
              <a:off x="6322694" y="2922656"/>
              <a:ext cx="2141220" cy="1560830"/>
            </a:xfrm>
            <a:custGeom>
              <a:avLst/>
              <a:gdLst/>
              <a:ahLst/>
              <a:cxnLst/>
              <a:rect l="l" t="t" r="r" b="b"/>
              <a:pathLst>
                <a:path w="2141220" h="1560829">
                  <a:moveTo>
                    <a:pt x="1881124" y="0"/>
                  </a:moveTo>
                  <a:lnTo>
                    <a:pt x="260096" y="0"/>
                  </a:lnTo>
                  <a:lnTo>
                    <a:pt x="213342" y="4190"/>
                  </a:lnTo>
                  <a:lnTo>
                    <a:pt x="169339" y="16271"/>
                  </a:lnTo>
                  <a:lnTo>
                    <a:pt x="128819" y="35510"/>
                  </a:lnTo>
                  <a:lnTo>
                    <a:pt x="92518" y="61170"/>
                  </a:lnTo>
                  <a:lnTo>
                    <a:pt x="61170" y="92518"/>
                  </a:lnTo>
                  <a:lnTo>
                    <a:pt x="35510" y="128819"/>
                  </a:lnTo>
                  <a:lnTo>
                    <a:pt x="16271" y="169339"/>
                  </a:lnTo>
                  <a:lnTo>
                    <a:pt x="4190" y="213342"/>
                  </a:lnTo>
                  <a:lnTo>
                    <a:pt x="0" y="260095"/>
                  </a:lnTo>
                  <a:lnTo>
                    <a:pt x="0" y="1300467"/>
                  </a:lnTo>
                  <a:lnTo>
                    <a:pt x="4190" y="1347221"/>
                  </a:lnTo>
                  <a:lnTo>
                    <a:pt x="16271" y="1391225"/>
                  </a:lnTo>
                  <a:lnTo>
                    <a:pt x="35510" y="1431747"/>
                  </a:lnTo>
                  <a:lnTo>
                    <a:pt x="61170" y="1468050"/>
                  </a:lnTo>
                  <a:lnTo>
                    <a:pt x="92518" y="1499400"/>
                  </a:lnTo>
                  <a:lnTo>
                    <a:pt x="128819" y="1525062"/>
                  </a:lnTo>
                  <a:lnTo>
                    <a:pt x="169339" y="1544302"/>
                  </a:lnTo>
                  <a:lnTo>
                    <a:pt x="213342" y="1556385"/>
                  </a:lnTo>
                  <a:lnTo>
                    <a:pt x="260096" y="1560576"/>
                  </a:lnTo>
                  <a:lnTo>
                    <a:pt x="1881124" y="1560576"/>
                  </a:lnTo>
                  <a:lnTo>
                    <a:pt x="1927877" y="1556385"/>
                  </a:lnTo>
                  <a:lnTo>
                    <a:pt x="1971880" y="1544302"/>
                  </a:lnTo>
                  <a:lnTo>
                    <a:pt x="2012400" y="1525062"/>
                  </a:lnTo>
                  <a:lnTo>
                    <a:pt x="2048701" y="1499400"/>
                  </a:lnTo>
                  <a:lnTo>
                    <a:pt x="2080049" y="1468050"/>
                  </a:lnTo>
                  <a:lnTo>
                    <a:pt x="2105709" y="1431747"/>
                  </a:lnTo>
                  <a:lnTo>
                    <a:pt x="2124948" y="1391225"/>
                  </a:lnTo>
                  <a:lnTo>
                    <a:pt x="2137029" y="1347221"/>
                  </a:lnTo>
                  <a:lnTo>
                    <a:pt x="2141220" y="1300467"/>
                  </a:lnTo>
                  <a:lnTo>
                    <a:pt x="2141220" y="260095"/>
                  </a:lnTo>
                  <a:lnTo>
                    <a:pt x="2137029" y="213342"/>
                  </a:lnTo>
                  <a:lnTo>
                    <a:pt x="2124948" y="169339"/>
                  </a:lnTo>
                  <a:lnTo>
                    <a:pt x="2105709" y="128819"/>
                  </a:lnTo>
                  <a:lnTo>
                    <a:pt x="2080049" y="92518"/>
                  </a:lnTo>
                  <a:lnTo>
                    <a:pt x="2048701" y="61170"/>
                  </a:lnTo>
                  <a:lnTo>
                    <a:pt x="2012400" y="35510"/>
                  </a:lnTo>
                  <a:lnTo>
                    <a:pt x="1971880" y="16271"/>
                  </a:lnTo>
                  <a:lnTo>
                    <a:pt x="1927877" y="4190"/>
                  </a:lnTo>
                  <a:lnTo>
                    <a:pt x="1881124" y="0"/>
                  </a:lnTo>
                  <a:close/>
                </a:path>
              </a:pathLst>
            </a:custGeom>
            <a:grpFill/>
          </p:spPr>
          <p:txBody>
            <a:bodyPr wrap="square" lIns="0" tIns="0" rIns="0" bIns="0" rtlCol="0"/>
            <a:lstStyle/>
            <a:p>
              <a:endParaRPr/>
            </a:p>
          </p:txBody>
        </p:sp>
        <p:sp>
          <p:nvSpPr>
            <p:cNvPr id="14" name="object 14"/>
            <p:cNvSpPr/>
            <p:nvPr/>
          </p:nvSpPr>
          <p:spPr>
            <a:xfrm>
              <a:off x="6322694" y="2922656"/>
              <a:ext cx="2141220" cy="1560830"/>
            </a:xfrm>
            <a:custGeom>
              <a:avLst/>
              <a:gdLst/>
              <a:ahLst/>
              <a:cxnLst/>
              <a:rect l="l" t="t" r="r" b="b"/>
              <a:pathLst>
                <a:path w="2141220" h="1560829">
                  <a:moveTo>
                    <a:pt x="0" y="260095"/>
                  </a:moveTo>
                  <a:lnTo>
                    <a:pt x="4190" y="213342"/>
                  </a:lnTo>
                  <a:lnTo>
                    <a:pt x="16271" y="169339"/>
                  </a:lnTo>
                  <a:lnTo>
                    <a:pt x="35510" y="128819"/>
                  </a:lnTo>
                  <a:lnTo>
                    <a:pt x="61170" y="92518"/>
                  </a:lnTo>
                  <a:lnTo>
                    <a:pt x="92518" y="61170"/>
                  </a:lnTo>
                  <a:lnTo>
                    <a:pt x="128819" y="35510"/>
                  </a:lnTo>
                  <a:lnTo>
                    <a:pt x="169339" y="16271"/>
                  </a:lnTo>
                  <a:lnTo>
                    <a:pt x="213342" y="4190"/>
                  </a:lnTo>
                  <a:lnTo>
                    <a:pt x="260096" y="0"/>
                  </a:lnTo>
                  <a:lnTo>
                    <a:pt x="1881124" y="0"/>
                  </a:lnTo>
                  <a:lnTo>
                    <a:pt x="1927877" y="4190"/>
                  </a:lnTo>
                  <a:lnTo>
                    <a:pt x="1971880" y="16271"/>
                  </a:lnTo>
                  <a:lnTo>
                    <a:pt x="2012400" y="35510"/>
                  </a:lnTo>
                  <a:lnTo>
                    <a:pt x="2048701" y="61170"/>
                  </a:lnTo>
                  <a:lnTo>
                    <a:pt x="2080049" y="92518"/>
                  </a:lnTo>
                  <a:lnTo>
                    <a:pt x="2105709" y="128819"/>
                  </a:lnTo>
                  <a:lnTo>
                    <a:pt x="2124948" y="169339"/>
                  </a:lnTo>
                  <a:lnTo>
                    <a:pt x="2137029" y="213342"/>
                  </a:lnTo>
                  <a:lnTo>
                    <a:pt x="2141220" y="260095"/>
                  </a:lnTo>
                  <a:lnTo>
                    <a:pt x="2141220" y="1300467"/>
                  </a:lnTo>
                  <a:lnTo>
                    <a:pt x="2137029" y="1347221"/>
                  </a:lnTo>
                  <a:lnTo>
                    <a:pt x="2124948" y="1391225"/>
                  </a:lnTo>
                  <a:lnTo>
                    <a:pt x="2105709" y="1431747"/>
                  </a:lnTo>
                  <a:lnTo>
                    <a:pt x="2080049" y="1468050"/>
                  </a:lnTo>
                  <a:lnTo>
                    <a:pt x="2048701" y="1499400"/>
                  </a:lnTo>
                  <a:lnTo>
                    <a:pt x="2012400" y="1525062"/>
                  </a:lnTo>
                  <a:lnTo>
                    <a:pt x="1971880" y="1544302"/>
                  </a:lnTo>
                  <a:lnTo>
                    <a:pt x="1927877" y="1556385"/>
                  </a:lnTo>
                  <a:lnTo>
                    <a:pt x="1881124" y="1560576"/>
                  </a:lnTo>
                  <a:lnTo>
                    <a:pt x="260096" y="1560576"/>
                  </a:lnTo>
                  <a:lnTo>
                    <a:pt x="213342" y="1556385"/>
                  </a:lnTo>
                  <a:lnTo>
                    <a:pt x="169339" y="1544302"/>
                  </a:lnTo>
                  <a:lnTo>
                    <a:pt x="128819" y="1525062"/>
                  </a:lnTo>
                  <a:lnTo>
                    <a:pt x="92518" y="1499400"/>
                  </a:lnTo>
                  <a:lnTo>
                    <a:pt x="61170" y="1468050"/>
                  </a:lnTo>
                  <a:lnTo>
                    <a:pt x="35510" y="1431747"/>
                  </a:lnTo>
                  <a:lnTo>
                    <a:pt x="16271" y="1391225"/>
                  </a:lnTo>
                  <a:lnTo>
                    <a:pt x="4190" y="1347221"/>
                  </a:lnTo>
                  <a:lnTo>
                    <a:pt x="0" y="1300467"/>
                  </a:lnTo>
                  <a:lnTo>
                    <a:pt x="0" y="260095"/>
                  </a:lnTo>
                  <a:close/>
                </a:path>
              </a:pathLst>
            </a:custGeom>
            <a:grpFill/>
            <a:ln w="9906">
              <a:solidFill>
                <a:srgbClr val="695D46"/>
              </a:solidFill>
            </a:ln>
          </p:spPr>
          <p:txBody>
            <a:bodyPr wrap="square" lIns="0" tIns="0" rIns="0" bIns="0" rtlCol="0"/>
            <a:lstStyle/>
            <a:p>
              <a:endParaRPr/>
            </a:p>
          </p:txBody>
        </p:sp>
      </p:grpSp>
      <p:sp>
        <p:nvSpPr>
          <p:cNvPr id="15" name="object 15"/>
          <p:cNvSpPr txBox="1"/>
          <p:nvPr/>
        </p:nvSpPr>
        <p:spPr>
          <a:xfrm>
            <a:off x="6568995" y="3331860"/>
            <a:ext cx="1647189" cy="726440"/>
          </a:xfrm>
          <a:prstGeom prst="rect">
            <a:avLst/>
          </a:prstGeom>
        </p:spPr>
        <p:txBody>
          <a:bodyPr vert="horz" wrap="square" lIns="0" tIns="12065" rIns="0" bIns="0" rtlCol="0">
            <a:spAutoFit/>
          </a:bodyPr>
          <a:lstStyle/>
          <a:p>
            <a:pPr marL="28575" marR="5080" indent="-16510">
              <a:lnSpc>
                <a:spcPct val="100000"/>
              </a:lnSpc>
              <a:spcBef>
                <a:spcPts val="95"/>
              </a:spcBef>
            </a:pPr>
            <a:r>
              <a:rPr sz="2300" b="1" dirty="0">
                <a:latin typeface="Arial"/>
                <a:cs typeface="Arial"/>
              </a:rPr>
              <a:t>ABILITY</a:t>
            </a:r>
            <a:r>
              <a:rPr sz="2300" b="1" spc="-100" dirty="0">
                <a:latin typeface="Arial"/>
                <a:cs typeface="Arial"/>
              </a:rPr>
              <a:t> </a:t>
            </a:r>
            <a:r>
              <a:rPr sz="2300" b="1" spc="-25" dirty="0">
                <a:latin typeface="Arial"/>
                <a:cs typeface="Arial"/>
              </a:rPr>
              <a:t>TO </a:t>
            </a:r>
            <a:r>
              <a:rPr sz="2300" b="1" dirty="0">
                <a:latin typeface="Arial"/>
                <a:cs typeface="Arial"/>
              </a:rPr>
              <a:t>TOUR</a:t>
            </a:r>
            <a:r>
              <a:rPr sz="2300" b="1" spc="-75" dirty="0">
                <a:latin typeface="Arial"/>
                <a:cs typeface="Arial"/>
              </a:rPr>
              <a:t> </a:t>
            </a:r>
            <a:r>
              <a:rPr sz="2300" b="1" spc="-20" dirty="0">
                <a:latin typeface="Arial"/>
                <a:cs typeface="Arial"/>
              </a:rPr>
              <a:t>UNIT</a:t>
            </a:r>
            <a:endParaRPr sz="23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6100" rIns="0" bIns="0" rtlCol="0">
            <a:spAutoFit/>
          </a:bodyPr>
          <a:lstStyle/>
          <a:p>
            <a:pPr marL="127000">
              <a:lnSpc>
                <a:spcPct val="100000"/>
              </a:lnSpc>
              <a:spcBef>
                <a:spcPts val="100"/>
              </a:spcBef>
            </a:pPr>
            <a:r>
              <a:rPr spc="-135" dirty="0"/>
              <a:t>Ghosted</a:t>
            </a:r>
            <a:r>
              <a:rPr spc="-55" dirty="0"/>
              <a:t> </a:t>
            </a:r>
            <a:r>
              <a:rPr spc="-185" dirty="0"/>
              <a:t>by</a:t>
            </a:r>
            <a:r>
              <a:rPr spc="-60" dirty="0"/>
              <a:t> </a:t>
            </a:r>
            <a:r>
              <a:rPr spc="-185" dirty="0"/>
              <a:t>Housing</a:t>
            </a:r>
            <a:r>
              <a:rPr spc="-60" dirty="0"/>
              <a:t> </a:t>
            </a:r>
            <a:r>
              <a:rPr spc="-125" dirty="0"/>
              <a:t>Provider</a:t>
            </a:r>
          </a:p>
        </p:txBody>
      </p:sp>
      <p:sp>
        <p:nvSpPr>
          <p:cNvPr id="3" name="object 3"/>
          <p:cNvSpPr txBox="1"/>
          <p:nvPr/>
        </p:nvSpPr>
        <p:spPr>
          <a:xfrm>
            <a:off x="4650724" y="1167903"/>
            <a:ext cx="4088129" cy="3356610"/>
          </a:xfrm>
          <a:prstGeom prst="rect">
            <a:avLst/>
          </a:prstGeom>
        </p:spPr>
        <p:txBody>
          <a:bodyPr vert="horz" wrap="square" lIns="0" tIns="41275" rIns="0" bIns="0" rtlCol="0">
            <a:spAutoFit/>
          </a:bodyPr>
          <a:lstStyle/>
          <a:p>
            <a:pPr marL="12700" marR="5080">
              <a:lnSpc>
                <a:spcPts val="1839"/>
              </a:lnSpc>
              <a:spcBef>
                <a:spcPts val="325"/>
              </a:spcBef>
            </a:pPr>
            <a:r>
              <a:rPr sz="1700" dirty="0">
                <a:solidFill>
                  <a:schemeClr val="tx1">
                    <a:lumMod val="85000"/>
                    <a:lumOff val="15000"/>
                  </a:schemeClr>
                </a:solidFill>
                <a:latin typeface="Arial"/>
                <a:cs typeface="Arial"/>
              </a:rPr>
              <a:t>Some</a:t>
            </a:r>
            <a:r>
              <a:rPr sz="1700" spc="-8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voucher</a:t>
            </a:r>
            <a:r>
              <a:rPr sz="1700" spc="-7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holders</a:t>
            </a:r>
            <a:r>
              <a:rPr sz="1700" spc="-7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were</a:t>
            </a:r>
            <a:r>
              <a:rPr sz="1700" spc="-7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expressly</a:t>
            </a:r>
            <a:r>
              <a:rPr sz="1700" spc="-75" dirty="0">
                <a:solidFill>
                  <a:schemeClr val="tx1">
                    <a:lumMod val="85000"/>
                    <a:lumOff val="15000"/>
                  </a:schemeClr>
                </a:solidFill>
                <a:latin typeface="Arial"/>
                <a:cs typeface="Arial"/>
              </a:rPr>
              <a:t> </a:t>
            </a:r>
            <a:r>
              <a:rPr sz="1700" spc="-20" dirty="0">
                <a:solidFill>
                  <a:schemeClr val="tx1">
                    <a:lumMod val="85000"/>
                    <a:lumOff val="15000"/>
                  </a:schemeClr>
                </a:solidFill>
                <a:latin typeface="Arial"/>
                <a:cs typeface="Arial"/>
              </a:rPr>
              <a:t>told </a:t>
            </a:r>
            <a:r>
              <a:rPr sz="1700" dirty="0">
                <a:solidFill>
                  <a:schemeClr val="tx1">
                    <a:lumMod val="85000"/>
                    <a:lumOff val="15000"/>
                  </a:schemeClr>
                </a:solidFill>
                <a:latin typeface="Arial"/>
                <a:cs typeface="Arial"/>
              </a:rPr>
              <a:t>that</a:t>
            </a:r>
            <a:r>
              <a:rPr sz="1700" spc="-4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their</a:t>
            </a:r>
            <a:r>
              <a:rPr sz="1700" spc="-4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voucher</a:t>
            </a:r>
            <a:r>
              <a:rPr sz="1700" spc="-4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was</a:t>
            </a:r>
            <a:r>
              <a:rPr sz="1700" spc="-4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not</a:t>
            </a:r>
            <a:r>
              <a:rPr sz="1700" spc="-4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a</a:t>
            </a:r>
            <a:r>
              <a:rPr sz="1700" spc="-4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barrier</a:t>
            </a:r>
            <a:r>
              <a:rPr sz="1700" spc="-45" dirty="0">
                <a:solidFill>
                  <a:schemeClr val="tx1">
                    <a:lumMod val="85000"/>
                    <a:lumOff val="15000"/>
                  </a:schemeClr>
                </a:solidFill>
                <a:latin typeface="Arial"/>
                <a:cs typeface="Arial"/>
              </a:rPr>
              <a:t> </a:t>
            </a:r>
            <a:r>
              <a:rPr sz="1700" spc="-25" dirty="0">
                <a:solidFill>
                  <a:schemeClr val="tx1">
                    <a:lumMod val="85000"/>
                    <a:lumOff val="15000"/>
                  </a:schemeClr>
                </a:solidFill>
                <a:latin typeface="Arial"/>
                <a:cs typeface="Arial"/>
              </a:rPr>
              <a:t>to </a:t>
            </a:r>
            <a:r>
              <a:rPr sz="1700" dirty="0">
                <a:solidFill>
                  <a:schemeClr val="tx1">
                    <a:lumMod val="85000"/>
                    <a:lumOff val="15000"/>
                  </a:schemeClr>
                </a:solidFill>
                <a:latin typeface="Arial"/>
                <a:cs typeface="Arial"/>
              </a:rPr>
              <a:t>renting</a:t>
            </a:r>
            <a:r>
              <a:rPr sz="1700" spc="-4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the</a:t>
            </a:r>
            <a:r>
              <a:rPr sz="1700" spc="-40" dirty="0">
                <a:solidFill>
                  <a:schemeClr val="tx1">
                    <a:lumMod val="85000"/>
                    <a:lumOff val="15000"/>
                  </a:schemeClr>
                </a:solidFill>
                <a:latin typeface="Arial"/>
                <a:cs typeface="Arial"/>
              </a:rPr>
              <a:t> </a:t>
            </a:r>
            <a:r>
              <a:rPr sz="1700" spc="-10" dirty="0">
                <a:solidFill>
                  <a:schemeClr val="tx1">
                    <a:lumMod val="85000"/>
                    <a:lumOff val="15000"/>
                  </a:schemeClr>
                </a:solidFill>
                <a:latin typeface="Arial"/>
                <a:cs typeface="Arial"/>
              </a:rPr>
              <a:t>unit.</a:t>
            </a:r>
            <a:endParaRPr sz="1700" dirty="0">
              <a:solidFill>
                <a:schemeClr val="tx1">
                  <a:lumMod val="85000"/>
                  <a:lumOff val="15000"/>
                </a:schemeClr>
              </a:solidFill>
              <a:latin typeface="Arial"/>
              <a:cs typeface="Arial"/>
            </a:endParaRPr>
          </a:p>
          <a:p>
            <a:pPr>
              <a:lnSpc>
                <a:spcPct val="100000"/>
              </a:lnSpc>
            </a:pPr>
            <a:endParaRPr sz="1900" dirty="0">
              <a:solidFill>
                <a:schemeClr val="tx1">
                  <a:lumMod val="85000"/>
                  <a:lumOff val="15000"/>
                </a:schemeClr>
              </a:solidFill>
              <a:latin typeface="Arial"/>
              <a:cs typeface="Arial"/>
            </a:endParaRPr>
          </a:p>
          <a:p>
            <a:pPr marL="12700" marR="676910">
              <a:lnSpc>
                <a:spcPts val="1839"/>
              </a:lnSpc>
              <a:spcBef>
                <a:spcPts val="1635"/>
              </a:spcBef>
            </a:pPr>
            <a:r>
              <a:rPr sz="1700" dirty="0">
                <a:solidFill>
                  <a:schemeClr val="tx1">
                    <a:lumMod val="85000"/>
                    <a:lumOff val="15000"/>
                  </a:schemeClr>
                </a:solidFill>
                <a:latin typeface="Arial"/>
                <a:cs typeface="Arial"/>
              </a:rPr>
              <a:t>In</a:t>
            </a:r>
            <a:r>
              <a:rPr sz="1700" spc="-4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81%</a:t>
            </a:r>
            <a:r>
              <a:rPr sz="1700" spc="-5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of</a:t>
            </a:r>
            <a:r>
              <a:rPr sz="1700" spc="-5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those</a:t>
            </a:r>
            <a:r>
              <a:rPr sz="1700" spc="-4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tests,</a:t>
            </a:r>
            <a:r>
              <a:rPr sz="1700" spc="-4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evidence</a:t>
            </a:r>
            <a:r>
              <a:rPr sz="1700" spc="-50" dirty="0">
                <a:solidFill>
                  <a:schemeClr val="tx1">
                    <a:lumMod val="85000"/>
                    <a:lumOff val="15000"/>
                  </a:schemeClr>
                </a:solidFill>
                <a:latin typeface="Arial"/>
                <a:cs typeface="Arial"/>
              </a:rPr>
              <a:t> </a:t>
            </a:r>
            <a:r>
              <a:rPr sz="1700" spc="-25" dirty="0">
                <a:solidFill>
                  <a:schemeClr val="tx1">
                    <a:lumMod val="85000"/>
                    <a:lumOff val="15000"/>
                  </a:schemeClr>
                </a:solidFill>
                <a:latin typeface="Arial"/>
                <a:cs typeface="Arial"/>
              </a:rPr>
              <a:t>of </a:t>
            </a:r>
            <a:r>
              <a:rPr sz="1700" spc="-10" dirty="0">
                <a:solidFill>
                  <a:schemeClr val="tx1">
                    <a:lumMod val="85000"/>
                    <a:lumOff val="15000"/>
                  </a:schemeClr>
                </a:solidFill>
                <a:latin typeface="Arial"/>
                <a:cs typeface="Arial"/>
              </a:rPr>
              <a:t>discrimination</a:t>
            </a:r>
            <a:r>
              <a:rPr sz="1700" spc="-3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was</a:t>
            </a:r>
            <a:r>
              <a:rPr sz="1700" spc="-35" dirty="0">
                <a:solidFill>
                  <a:schemeClr val="tx1">
                    <a:lumMod val="85000"/>
                    <a:lumOff val="15000"/>
                  </a:schemeClr>
                </a:solidFill>
                <a:latin typeface="Arial"/>
                <a:cs typeface="Arial"/>
              </a:rPr>
              <a:t> </a:t>
            </a:r>
            <a:r>
              <a:rPr sz="1700" spc="-10" dirty="0">
                <a:solidFill>
                  <a:schemeClr val="tx1">
                    <a:lumMod val="85000"/>
                    <a:lumOff val="15000"/>
                  </a:schemeClr>
                </a:solidFill>
                <a:latin typeface="Arial"/>
                <a:cs typeface="Arial"/>
              </a:rPr>
              <a:t>ultimately</a:t>
            </a:r>
            <a:r>
              <a:rPr sz="1700" spc="-35" dirty="0">
                <a:solidFill>
                  <a:schemeClr val="tx1">
                    <a:lumMod val="85000"/>
                    <a:lumOff val="15000"/>
                  </a:schemeClr>
                </a:solidFill>
                <a:latin typeface="Arial"/>
                <a:cs typeface="Arial"/>
              </a:rPr>
              <a:t> </a:t>
            </a:r>
            <a:r>
              <a:rPr sz="1700" spc="-10" dirty="0">
                <a:solidFill>
                  <a:schemeClr val="tx1">
                    <a:lumMod val="85000"/>
                    <a:lumOff val="15000"/>
                  </a:schemeClr>
                </a:solidFill>
                <a:latin typeface="Arial"/>
                <a:cs typeface="Arial"/>
              </a:rPr>
              <a:t>found.</a:t>
            </a:r>
            <a:endParaRPr sz="1700" dirty="0">
              <a:solidFill>
                <a:schemeClr val="tx1">
                  <a:lumMod val="85000"/>
                  <a:lumOff val="15000"/>
                </a:schemeClr>
              </a:solidFill>
              <a:latin typeface="Arial"/>
              <a:cs typeface="Arial"/>
            </a:endParaRPr>
          </a:p>
          <a:p>
            <a:pPr>
              <a:lnSpc>
                <a:spcPct val="100000"/>
              </a:lnSpc>
            </a:pPr>
            <a:endParaRPr sz="1900" dirty="0">
              <a:solidFill>
                <a:schemeClr val="tx1">
                  <a:lumMod val="85000"/>
                  <a:lumOff val="15000"/>
                </a:schemeClr>
              </a:solidFill>
              <a:latin typeface="Arial"/>
              <a:cs typeface="Arial"/>
            </a:endParaRPr>
          </a:p>
          <a:p>
            <a:pPr marL="12700" marR="363855">
              <a:lnSpc>
                <a:spcPts val="1839"/>
              </a:lnSpc>
              <a:spcBef>
                <a:spcPts val="1639"/>
              </a:spcBef>
            </a:pPr>
            <a:r>
              <a:rPr sz="1700" dirty="0">
                <a:solidFill>
                  <a:schemeClr val="tx1">
                    <a:lumMod val="85000"/>
                    <a:lumOff val="15000"/>
                  </a:schemeClr>
                </a:solidFill>
                <a:latin typeface="Arial"/>
                <a:cs typeface="Arial"/>
              </a:rPr>
              <a:t>In</a:t>
            </a:r>
            <a:r>
              <a:rPr sz="1700" spc="-3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56%</a:t>
            </a:r>
            <a:r>
              <a:rPr sz="1700" spc="-3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of</a:t>
            </a:r>
            <a:r>
              <a:rPr sz="1700" spc="-3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those</a:t>
            </a:r>
            <a:r>
              <a:rPr sz="1700" spc="-3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cases,</a:t>
            </a:r>
            <a:r>
              <a:rPr sz="1700" spc="-3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the</a:t>
            </a:r>
            <a:r>
              <a:rPr sz="1700" spc="-3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real</a:t>
            </a:r>
            <a:r>
              <a:rPr sz="1700" spc="-40" dirty="0">
                <a:solidFill>
                  <a:schemeClr val="tx1">
                    <a:lumMod val="85000"/>
                    <a:lumOff val="15000"/>
                  </a:schemeClr>
                </a:solidFill>
                <a:latin typeface="Arial"/>
                <a:cs typeface="Arial"/>
              </a:rPr>
              <a:t> </a:t>
            </a:r>
            <a:r>
              <a:rPr sz="1700" spc="-10" dirty="0">
                <a:solidFill>
                  <a:schemeClr val="tx1">
                    <a:lumMod val="85000"/>
                    <a:lumOff val="15000"/>
                  </a:schemeClr>
                </a:solidFill>
                <a:latin typeface="Arial"/>
                <a:cs typeface="Arial"/>
              </a:rPr>
              <a:t>estate professional</a:t>
            </a:r>
            <a:r>
              <a:rPr sz="1700" spc="-4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ceased</a:t>
            </a:r>
            <a:r>
              <a:rPr sz="1700" spc="-4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all</a:t>
            </a:r>
            <a:r>
              <a:rPr sz="1700" spc="-40" dirty="0">
                <a:solidFill>
                  <a:schemeClr val="tx1">
                    <a:lumMod val="85000"/>
                    <a:lumOff val="15000"/>
                  </a:schemeClr>
                </a:solidFill>
                <a:latin typeface="Arial"/>
                <a:cs typeface="Arial"/>
              </a:rPr>
              <a:t> </a:t>
            </a:r>
            <a:r>
              <a:rPr sz="1700" spc="-10" dirty="0">
                <a:solidFill>
                  <a:schemeClr val="tx1">
                    <a:lumMod val="85000"/>
                    <a:lumOff val="15000"/>
                  </a:schemeClr>
                </a:solidFill>
                <a:latin typeface="Arial"/>
                <a:cs typeface="Arial"/>
              </a:rPr>
              <a:t>communication </a:t>
            </a:r>
            <a:r>
              <a:rPr sz="1700" dirty="0">
                <a:solidFill>
                  <a:schemeClr val="tx1">
                    <a:lumMod val="85000"/>
                    <a:lumOff val="15000"/>
                  </a:schemeClr>
                </a:solidFill>
                <a:latin typeface="Arial"/>
                <a:cs typeface="Arial"/>
              </a:rPr>
              <a:t>with</a:t>
            </a:r>
            <a:r>
              <a:rPr sz="1700" spc="-4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the</a:t>
            </a:r>
            <a:r>
              <a:rPr sz="1700" spc="-3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testers</a:t>
            </a:r>
            <a:r>
              <a:rPr sz="1700" spc="-3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in</a:t>
            </a:r>
            <a:r>
              <a:rPr sz="1700" spc="-3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spite</a:t>
            </a:r>
            <a:r>
              <a:rPr sz="1700" spc="-4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of</a:t>
            </a:r>
            <a:r>
              <a:rPr sz="1700" spc="-35" dirty="0">
                <a:solidFill>
                  <a:schemeClr val="tx1">
                    <a:lumMod val="85000"/>
                    <a:lumOff val="15000"/>
                  </a:schemeClr>
                </a:solidFill>
                <a:latin typeface="Arial"/>
                <a:cs typeface="Arial"/>
              </a:rPr>
              <a:t> </a:t>
            </a:r>
            <a:r>
              <a:rPr sz="1700" spc="-10" dirty="0">
                <a:solidFill>
                  <a:schemeClr val="tx1">
                    <a:lumMod val="85000"/>
                    <a:lumOff val="15000"/>
                  </a:schemeClr>
                </a:solidFill>
                <a:latin typeface="Arial"/>
                <a:cs typeface="Arial"/>
              </a:rPr>
              <a:t>significant </a:t>
            </a:r>
            <a:r>
              <a:rPr sz="1700" dirty="0">
                <a:solidFill>
                  <a:schemeClr val="tx1">
                    <a:lumMod val="85000"/>
                    <a:lumOff val="15000"/>
                  </a:schemeClr>
                </a:solidFill>
                <a:latin typeface="Arial"/>
                <a:cs typeface="Arial"/>
              </a:rPr>
              <a:t>efforts</a:t>
            </a:r>
            <a:r>
              <a:rPr sz="1700" spc="-5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on</a:t>
            </a:r>
            <a:r>
              <a:rPr sz="1700" spc="-5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each</a:t>
            </a:r>
            <a:r>
              <a:rPr sz="1700" spc="-5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testers’</a:t>
            </a:r>
            <a:r>
              <a:rPr sz="1700" spc="-4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part</a:t>
            </a:r>
            <a:r>
              <a:rPr sz="1700" spc="-5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to</a:t>
            </a:r>
            <a:r>
              <a:rPr sz="1700" spc="-45" dirty="0">
                <a:solidFill>
                  <a:schemeClr val="tx1">
                    <a:lumMod val="85000"/>
                    <a:lumOff val="15000"/>
                  </a:schemeClr>
                </a:solidFill>
                <a:latin typeface="Arial"/>
                <a:cs typeface="Arial"/>
              </a:rPr>
              <a:t> </a:t>
            </a:r>
            <a:r>
              <a:rPr sz="1700" spc="-20" dirty="0">
                <a:solidFill>
                  <a:schemeClr val="tx1">
                    <a:lumMod val="85000"/>
                    <a:lumOff val="15000"/>
                  </a:schemeClr>
                </a:solidFill>
                <a:latin typeface="Arial"/>
                <a:cs typeface="Arial"/>
              </a:rPr>
              <a:t>make </a:t>
            </a:r>
            <a:r>
              <a:rPr sz="1700" spc="-10" dirty="0">
                <a:solidFill>
                  <a:schemeClr val="tx1">
                    <a:lumMod val="85000"/>
                    <a:lumOff val="15000"/>
                  </a:schemeClr>
                </a:solidFill>
                <a:latin typeface="Arial"/>
                <a:cs typeface="Arial"/>
              </a:rPr>
              <a:t>contact.</a:t>
            </a:r>
            <a:endParaRPr sz="1700" dirty="0">
              <a:solidFill>
                <a:schemeClr val="tx1">
                  <a:lumMod val="85000"/>
                  <a:lumOff val="15000"/>
                </a:schemeClr>
              </a:solidFill>
              <a:latin typeface="Arial"/>
              <a:cs typeface="Arial"/>
            </a:endParaRPr>
          </a:p>
        </p:txBody>
      </p:sp>
      <p:pic>
        <p:nvPicPr>
          <p:cNvPr id="4" name="object 4"/>
          <p:cNvPicPr/>
          <p:nvPr/>
        </p:nvPicPr>
        <p:blipFill>
          <a:blip r:embed="rId2" cstate="print"/>
          <a:stretch>
            <a:fillRect/>
          </a:stretch>
        </p:blipFill>
        <p:spPr>
          <a:xfrm>
            <a:off x="152400" y="1304544"/>
            <a:ext cx="4251097" cy="36072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0424" y="2546284"/>
            <a:ext cx="8222615" cy="2086533"/>
          </a:xfrm>
          <a:prstGeom prst="rect">
            <a:avLst/>
          </a:prstGeom>
        </p:spPr>
        <p:txBody>
          <a:bodyPr vert="horz" wrap="square" lIns="0" tIns="53340" rIns="0" bIns="0" rtlCol="0">
            <a:spAutoFit/>
          </a:bodyPr>
          <a:lstStyle/>
          <a:p>
            <a:pPr marL="12700" algn="ctr">
              <a:lnSpc>
                <a:spcPct val="100000"/>
              </a:lnSpc>
              <a:spcBef>
                <a:spcPts val="420"/>
              </a:spcBef>
            </a:pPr>
            <a:r>
              <a:rPr sz="2000" dirty="0">
                <a:solidFill>
                  <a:schemeClr val="tx2">
                    <a:lumMod val="50000"/>
                  </a:schemeClr>
                </a:solidFill>
                <a:latin typeface="+mj-lt"/>
                <a:cs typeface="Arial" panose="020B0604020202020204" pitchFamily="34" charset="0"/>
              </a:rPr>
              <a:t>The Suffolk University Law School Housing Discrimination Testing Program</a:t>
            </a:r>
          </a:p>
          <a:p>
            <a:pPr marL="12700" algn="ctr">
              <a:lnSpc>
                <a:spcPct val="100000"/>
              </a:lnSpc>
              <a:spcBef>
                <a:spcPts val="325"/>
              </a:spcBef>
            </a:pPr>
            <a:r>
              <a:rPr sz="2000" dirty="0">
                <a:solidFill>
                  <a:schemeClr val="tx2">
                    <a:lumMod val="50000"/>
                  </a:schemeClr>
                </a:solidFill>
                <a:latin typeface="+mj-lt"/>
                <a:cs typeface="Arial" panose="020B0604020202020204" pitchFamily="34" charset="0"/>
              </a:rPr>
              <a:t>(HDTP) is proud to be a HUD grantee.</a:t>
            </a:r>
            <a:endParaRPr lang="en-US" sz="2000" dirty="0">
              <a:solidFill>
                <a:schemeClr val="tx2">
                  <a:lumMod val="50000"/>
                </a:schemeClr>
              </a:solidFill>
              <a:latin typeface="+mj-lt"/>
              <a:cs typeface="Arial" panose="020B0604020202020204" pitchFamily="34" charset="0"/>
            </a:endParaRPr>
          </a:p>
          <a:p>
            <a:pPr marL="12700" algn="ctr">
              <a:lnSpc>
                <a:spcPct val="100000"/>
              </a:lnSpc>
              <a:spcBef>
                <a:spcPts val="325"/>
              </a:spcBef>
            </a:pPr>
            <a:endParaRPr lang="en-US" sz="2000" dirty="0">
              <a:solidFill>
                <a:schemeClr val="tx2">
                  <a:lumMod val="50000"/>
                </a:schemeClr>
              </a:solidFill>
              <a:latin typeface="+mj-lt"/>
              <a:cs typeface="Arial" panose="020B0604020202020204" pitchFamily="34" charset="0"/>
            </a:endParaRPr>
          </a:p>
          <a:p>
            <a:pPr marL="12700" algn="ctr">
              <a:lnSpc>
                <a:spcPct val="100000"/>
              </a:lnSpc>
              <a:spcBef>
                <a:spcPts val="325"/>
              </a:spcBef>
            </a:pPr>
            <a:endParaRPr lang="en-US" sz="2000" dirty="0">
              <a:solidFill>
                <a:schemeClr val="tx2">
                  <a:lumMod val="50000"/>
                </a:schemeClr>
              </a:solidFill>
              <a:latin typeface="+mj-lt"/>
              <a:cs typeface="Arial" panose="020B0604020202020204" pitchFamily="34" charset="0"/>
            </a:endParaRPr>
          </a:p>
          <a:p>
            <a:pPr marL="12700" marR="5080" algn="ctr">
              <a:lnSpc>
                <a:spcPct val="114999"/>
              </a:lnSpc>
              <a:spcBef>
                <a:spcPts val="1600"/>
              </a:spcBef>
            </a:pPr>
            <a:r>
              <a:rPr lang="en-US" sz="1400" dirty="0">
                <a:solidFill>
                  <a:schemeClr val="tx1"/>
                </a:solidFill>
                <a:latin typeface="Calibri" panose="020F0502020204030204" pitchFamily="34" charset="0"/>
                <a:cs typeface="Calibri" panose="020F0502020204030204" pitchFamily="34" charset="0"/>
              </a:rPr>
              <a:t>Any opinion, findings, and conclusions or recommendations expressed in this material are those of the authors and do not necessarily reflect the views of the Department of Housing and Urban Development.</a:t>
            </a:r>
          </a:p>
        </p:txBody>
      </p:sp>
      <p:pic>
        <p:nvPicPr>
          <p:cNvPr id="3" name="object 3"/>
          <p:cNvPicPr/>
          <p:nvPr/>
        </p:nvPicPr>
        <p:blipFill>
          <a:blip r:embed="rId3" cstate="print"/>
          <a:stretch>
            <a:fillRect/>
          </a:stretch>
        </p:blipFill>
        <p:spPr>
          <a:xfrm>
            <a:off x="5206117" y="332232"/>
            <a:ext cx="1446356" cy="1928475"/>
          </a:xfrm>
          <a:prstGeom prst="rect">
            <a:avLst/>
          </a:prstGeom>
        </p:spPr>
      </p:pic>
      <p:pic>
        <p:nvPicPr>
          <p:cNvPr id="4" name="object 4"/>
          <p:cNvPicPr/>
          <p:nvPr/>
        </p:nvPicPr>
        <p:blipFill>
          <a:blip r:embed="rId4" cstate="print"/>
          <a:stretch>
            <a:fillRect/>
          </a:stretch>
        </p:blipFill>
        <p:spPr>
          <a:xfrm>
            <a:off x="2021585" y="497586"/>
            <a:ext cx="1717535" cy="17183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424" y="497842"/>
            <a:ext cx="3279775" cy="574040"/>
          </a:xfrm>
          <a:prstGeom prst="rect">
            <a:avLst/>
          </a:prstGeom>
        </p:spPr>
        <p:txBody>
          <a:bodyPr vert="horz" wrap="square" lIns="0" tIns="12700" rIns="0" bIns="0" rtlCol="0">
            <a:spAutoFit/>
          </a:bodyPr>
          <a:lstStyle/>
          <a:p>
            <a:pPr marL="12700">
              <a:lnSpc>
                <a:spcPct val="100000"/>
              </a:lnSpc>
              <a:spcBef>
                <a:spcPts val="100"/>
              </a:spcBef>
            </a:pPr>
            <a:r>
              <a:rPr spc="-165" dirty="0"/>
              <a:t>Touring</a:t>
            </a:r>
            <a:r>
              <a:rPr spc="-85" dirty="0"/>
              <a:t> </a:t>
            </a:r>
            <a:r>
              <a:rPr spc="-100" dirty="0"/>
              <a:t>the </a:t>
            </a:r>
            <a:r>
              <a:rPr spc="-130" dirty="0"/>
              <a:t>Unit</a:t>
            </a:r>
          </a:p>
        </p:txBody>
      </p:sp>
      <p:sp>
        <p:nvSpPr>
          <p:cNvPr id="3" name="object 3"/>
          <p:cNvSpPr txBox="1"/>
          <p:nvPr/>
        </p:nvSpPr>
        <p:spPr>
          <a:xfrm>
            <a:off x="390424" y="1313445"/>
            <a:ext cx="3903979" cy="2283959"/>
          </a:xfrm>
          <a:prstGeom prst="rect">
            <a:avLst/>
          </a:prstGeom>
        </p:spPr>
        <p:txBody>
          <a:bodyPr vert="horz" wrap="square" lIns="0" tIns="46990" rIns="0" bIns="0" rtlCol="0">
            <a:spAutoFit/>
          </a:bodyPr>
          <a:lstStyle/>
          <a:p>
            <a:pPr marL="12700" marR="203835">
              <a:lnSpc>
                <a:spcPts val="2160"/>
              </a:lnSpc>
              <a:spcBef>
                <a:spcPts val="370"/>
              </a:spcBef>
            </a:pPr>
            <a:r>
              <a:rPr sz="2000" dirty="0">
                <a:solidFill>
                  <a:schemeClr val="tx1">
                    <a:lumMod val="85000"/>
                    <a:lumOff val="15000"/>
                  </a:schemeClr>
                </a:solidFill>
                <a:latin typeface="Arial"/>
                <a:cs typeface="Arial"/>
              </a:rPr>
              <a:t>Real</a:t>
            </a:r>
            <a:r>
              <a:rPr sz="2000" spc="-60" dirty="0">
                <a:solidFill>
                  <a:schemeClr val="tx1">
                    <a:lumMod val="85000"/>
                    <a:lumOff val="15000"/>
                  </a:schemeClr>
                </a:solidFill>
                <a:latin typeface="Arial"/>
                <a:cs typeface="Arial"/>
              </a:rPr>
              <a:t> </a:t>
            </a:r>
            <a:r>
              <a:rPr sz="2000" dirty="0">
                <a:solidFill>
                  <a:schemeClr val="tx1">
                    <a:lumMod val="85000"/>
                    <a:lumOff val="15000"/>
                  </a:schemeClr>
                </a:solidFill>
                <a:latin typeface="Arial"/>
                <a:cs typeface="Arial"/>
              </a:rPr>
              <a:t>estate</a:t>
            </a:r>
            <a:r>
              <a:rPr sz="2000" spc="-65" dirty="0">
                <a:solidFill>
                  <a:schemeClr val="tx1">
                    <a:lumMod val="85000"/>
                    <a:lumOff val="15000"/>
                  </a:schemeClr>
                </a:solidFill>
                <a:latin typeface="Arial"/>
                <a:cs typeface="Arial"/>
              </a:rPr>
              <a:t> </a:t>
            </a:r>
            <a:r>
              <a:rPr sz="2000" spc="-10" dirty="0">
                <a:solidFill>
                  <a:schemeClr val="tx1">
                    <a:lumMod val="85000"/>
                    <a:lumOff val="15000"/>
                  </a:schemeClr>
                </a:solidFill>
                <a:latin typeface="Arial"/>
                <a:cs typeface="Arial"/>
              </a:rPr>
              <a:t>professionals</a:t>
            </a:r>
            <a:r>
              <a:rPr sz="2000" spc="-60" dirty="0">
                <a:solidFill>
                  <a:schemeClr val="tx1">
                    <a:lumMod val="85000"/>
                    <a:lumOff val="15000"/>
                  </a:schemeClr>
                </a:solidFill>
                <a:latin typeface="Arial"/>
                <a:cs typeface="Arial"/>
              </a:rPr>
              <a:t> </a:t>
            </a:r>
            <a:r>
              <a:rPr sz="2000" dirty="0">
                <a:solidFill>
                  <a:schemeClr val="tx1">
                    <a:lumMod val="85000"/>
                    <a:lumOff val="15000"/>
                  </a:schemeClr>
                </a:solidFill>
                <a:latin typeface="Arial"/>
                <a:cs typeface="Arial"/>
              </a:rPr>
              <a:t>did</a:t>
            </a:r>
            <a:r>
              <a:rPr sz="2000" spc="-60" dirty="0">
                <a:solidFill>
                  <a:schemeClr val="tx1">
                    <a:lumMod val="85000"/>
                    <a:lumOff val="15000"/>
                  </a:schemeClr>
                </a:solidFill>
                <a:latin typeface="Arial"/>
                <a:cs typeface="Arial"/>
              </a:rPr>
              <a:t> </a:t>
            </a:r>
            <a:r>
              <a:rPr sz="2000" spc="-25" dirty="0">
                <a:solidFill>
                  <a:schemeClr val="tx1">
                    <a:lumMod val="85000"/>
                    <a:lumOff val="15000"/>
                  </a:schemeClr>
                </a:solidFill>
                <a:latin typeface="Arial"/>
                <a:cs typeface="Arial"/>
              </a:rPr>
              <a:t>not </a:t>
            </a:r>
            <a:r>
              <a:rPr sz="2000" dirty="0">
                <a:solidFill>
                  <a:schemeClr val="tx1">
                    <a:lumMod val="85000"/>
                    <a:lumOff val="15000"/>
                  </a:schemeClr>
                </a:solidFill>
                <a:latin typeface="Arial"/>
                <a:cs typeface="Arial"/>
              </a:rPr>
              <a:t>return</a:t>
            </a:r>
            <a:r>
              <a:rPr sz="2000" spc="-55" dirty="0">
                <a:solidFill>
                  <a:schemeClr val="tx1">
                    <a:lumMod val="85000"/>
                    <a:lumOff val="15000"/>
                  </a:schemeClr>
                </a:solidFill>
                <a:latin typeface="Arial"/>
                <a:cs typeface="Arial"/>
              </a:rPr>
              <a:t> </a:t>
            </a:r>
            <a:r>
              <a:rPr sz="2000" dirty="0">
                <a:solidFill>
                  <a:schemeClr val="tx1">
                    <a:lumMod val="85000"/>
                    <a:lumOff val="15000"/>
                  </a:schemeClr>
                </a:solidFill>
                <a:latin typeface="Arial"/>
                <a:cs typeface="Arial"/>
              </a:rPr>
              <a:t>calls</a:t>
            </a:r>
            <a:r>
              <a:rPr sz="2000" spc="-55" dirty="0">
                <a:solidFill>
                  <a:schemeClr val="tx1">
                    <a:lumMod val="85000"/>
                    <a:lumOff val="15000"/>
                  </a:schemeClr>
                </a:solidFill>
                <a:latin typeface="Arial"/>
                <a:cs typeface="Arial"/>
              </a:rPr>
              <a:t> </a:t>
            </a:r>
            <a:r>
              <a:rPr sz="2000" dirty="0">
                <a:solidFill>
                  <a:schemeClr val="tx1">
                    <a:lumMod val="85000"/>
                    <a:lumOff val="15000"/>
                  </a:schemeClr>
                </a:solidFill>
                <a:latin typeface="Arial"/>
                <a:cs typeface="Arial"/>
              </a:rPr>
              <a:t>from</a:t>
            </a:r>
            <a:r>
              <a:rPr sz="2000" spc="-50" dirty="0">
                <a:solidFill>
                  <a:schemeClr val="tx1">
                    <a:lumMod val="85000"/>
                    <a:lumOff val="15000"/>
                  </a:schemeClr>
                </a:solidFill>
                <a:latin typeface="Arial"/>
                <a:cs typeface="Arial"/>
              </a:rPr>
              <a:t> </a:t>
            </a:r>
            <a:r>
              <a:rPr lang="en-US" sz="2000" spc="-50" dirty="0">
                <a:solidFill>
                  <a:schemeClr val="tx1">
                    <a:lumMod val="85000"/>
                    <a:lumOff val="15000"/>
                  </a:schemeClr>
                </a:solidFill>
                <a:latin typeface="Arial"/>
                <a:cs typeface="Arial"/>
              </a:rPr>
              <a:t>testers with racially identifiable Black names</a:t>
            </a:r>
            <a:r>
              <a:rPr sz="2000" spc="-10" dirty="0">
                <a:solidFill>
                  <a:schemeClr val="tx1">
                    <a:lumMod val="85000"/>
                    <a:lumOff val="15000"/>
                  </a:schemeClr>
                </a:solidFill>
                <a:latin typeface="Arial"/>
                <a:cs typeface="Arial"/>
              </a:rPr>
              <a:t>.</a:t>
            </a:r>
            <a:endParaRPr sz="2000" dirty="0">
              <a:solidFill>
                <a:schemeClr val="tx1">
                  <a:lumMod val="85000"/>
                  <a:lumOff val="15000"/>
                </a:schemeClr>
              </a:solidFill>
              <a:latin typeface="Arial"/>
              <a:cs typeface="Arial"/>
            </a:endParaRPr>
          </a:p>
          <a:p>
            <a:pPr>
              <a:lnSpc>
                <a:spcPct val="100000"/>
              </a:lnSpc>
            </a:pPr>
            <a:endParaRPr sz="2200" dirty="0">
              <a:solidFill>
                <a:schemeClr val="tx1">
                  <a:lumMod val="85000"/>
                  <a:lumOff val="15000"/>
                </a:schemeClr>
              </a:solidFill>
              <a:latin typeface="Arial"/>
              <a:cs typeface="Arial"/>
            </a:endParaRPr>
          </a:p>
          <a:p>
            <a:pPr marL="12700" marR="5080">
              <a:lnSpc>
                <a:spcPts val="2160"/>
              </a:lnSpc>
              <a:spcBef>
                <a:spcPts val="1625"/>
              </a:spcBef>
            </a:pPr>
            <a:r>
              <a:rPr lang="en-US" sz="2000" dirty="0">
                <a:solidFill>
                  <a:schemeClr val="tx1">
                    <a:lumMod val="85000"/>
                    <a:lumOff val="15000"/>
                  </a:schemeClr>
                </a:solidFill>
                <a:latin typeface="Arial"/>
                <a:cs typeface="Arial"/>
              </a:rPr>
              <a:t>Testers with racially identifiable white names </a:t>
            </a:r>
            <a:r>
              <a:rPr sz="2000" dirty="0">
                <a:solidFill>
                  <a:schemeClr val="tx1">
                    <a:lumMod val="85000"/>
                    <a:lumOff val="15000"/>
                  </a:schemeClr>
                </a:solidFill>
                <a:latin typeface="Arial"/>
                <a:cs typeface="Arial"/>
              </a:rPr>
              <a:t>were</a:t>
            </a:r>
            <a:r>
              <a:rPr sz="2000" spc="-40" dirty="0">
                <a:solidFill>
                  <a:schemeClr val="tx1">
                    <a:lumMod val="85000"/>
                    <a:lumOff val="15000"/>
                  </a:schemeClr>
                </a:solidFill>
                <a:latin typeface="Arial"/>
                <a:cs typeface="Arial"/>
              </a:rPr>
              <a:t> </a:t>
            </a:r>
            <a:r>
              <a:rPr sz="2000" dirty="0">
                <a:solidFill>
                  <a:schemeClr val="tx1">
                    <a:lumMod val="85000"/>
                    <a:lumOff val="15000"/>
                  </a:schemeClr>
                </a:solidFill>
                <a:latin typeface="Arial"/>
                <a:cs typeface="Arial"/>
              </a:rPr>
              <a:t>able</a:t>
            </a:r>
            <a:r>
              <a:rPr sz="2000" spc="-45" dirty="0">
                <a:solidFill>
                  <a:schemeClr val="tx1">
                    <a:lumMod val="85000"/>
                    <a:lumOff val="15000"/>
                  </a:schemeClr>
                </a:solidFill>
                <a:latin typeface="Arial"/>
                <a:cs typeface="Arial"/>
              </a:rPr>
              <a:t> </a:t>
            </a:r>
            <a:r>
              <a:rPr sz="2000" dirty="0">
                <a:solidFill>
                  <a:schemeClr val="tx1">
                    <a:lumMod val="85000"/>
                    <a:lumOff val="15000"/>
                  </a:schemeClr>
                </a:solidFill>
                <a:latin typeface="Arial"/>
                <a:cs typeface="Arial"/>
              </a:rPr>
              <a:t>to</a:t>
            </a:r>
            <a:r>
              <a:rPr sz="2000" spc="-40" dirty="0">
                <a:solidFill>
                  <a:schemeClr val="tx1">
                    <a:lumMod val="85000"/>
                    <a:lumOff val="15000"/>
                  </a:schemeClr>
                </a:solidFill>
                <a:latin typeface="Arial"/>
                <a:cs typeface="Arial"/>
              </a:rPr>
              <a:t> </a:t>
            </a:r>
            <a:r>
              <a:rPr sz="2000" dirty="0">
                <a:solidFill>
                  <a:schemeClr val="tx1">
                    <a:lumMod val="85000"/>
                    <a:lumOff val="15000"/>
                  </a:schemeClr>
                </a:solidFill>
                <a:latin typeface="Arial"/>
                <a:cs typeface="Arial"/>
              </a:rPr>
              <a:t>tour</a:t>
            </a:r>
            <a:r>
              <a:rPr sz="2000" spc="-40" dirty="0">
                <a:solidFill>
                  <a:schemeClr val="tx1">
                    <a:lumMod val="85000"/>
                    <a:lumOff val="15000"/>
                  </a:schemeClr>
                </a:solidFill>
                <a:latin typeface="Arial"/>
                <a:cs typeface="Arial"/>
              </a:rPr>
              <a:t> </a:t>
            </a:r>
            <a:r>
              <a:rPr sz="2000" spc="-25" dirty="0">
                <a:solidFill>
                  <a:schemeClr val="tx1">
                    <a:lumMod val="85000"/>
                    <a:lumOff val="15000"/>
                  </a:schemeClr>
                </a:solidFill>
                <a:latin typeface="Arial"/>
                <a:cs typeface="Arial"/>
              </a:rPr>
              <a:t>the </a:t>
            </a:r>
            <a:r>
              <a:rPr sz="2000" dirty="0">
                <a:solidFill>
                  <a:schemeClr val="tx1">
                    <a:lumMod val="85000"/>
                    <a:lumOff val="15000"/>
                  </a:schemeClr>
                </a:solidFill>
                <a:latin typeface="Arial"/>
                <a:cs typeface="Arial"/>
              </a:rPr>
              <a:t>unit</a:t>
            </a:r>
            <a:r>
              <a:rPr sz="2000" spc="-50" dirty="0">
                <a:solidFill>
                  <a:schemeClr val="tx1">
                    <a:lumMod val="85000"/>
                    <a:lumOff val="15000"/>
                  </a:schemeClr>
                </a:solidFill>
                <a:latin typeface="Arial"/>
                <a:cs typeface="Arial"/>
              </a:rPr>
              <a:t> </a:t>
            </a:r>
            <a:r>
              <a:rPr sz="2000" dirty="0">
                <a:solidFill>
                  <a:schemeClr val="tx1">
                    <a:lumMod val="85000"/>
                    <a:lumOff val="15000"/>
                  </a:schemeClr>
                </a:solidFill>
                <a:latin typeface="Arial"/>
                <a:cs typeface="Arial"/>
              </a:rPr>
              <a:t>(if</a:t>
            </a:r>
            <a:r>
              <a:rPr sz="2000" spc="-45" dirty="0">
                <a:solidFill>
                  <a:schemeClr val="tx1">
                    <a:lumMod val="85000"/>
                    <a:lumOff val="15000"/>
                  </a:schemeClr>
                </a:solidFill>
                <a:latin typeface="Arial"/>
                <a:cs typeface="Arial"/>
              </a:rPr>
              <a:t> </a:t>
            </a:r>
            <a:r>
              <a:rPr sz="2000" dirty="0">
                <a:solidFill>
                  <a:schemeClr val="tx1">
                    <a:lumMod val="85000"/>
                    <a:lumOff val="15000"/>
                  </a:schemeClr>
                </a:solidFill>
                <a:latin typeface="Arial"/>
                <a:cs typeface="Arial"/>
              </a:rPr>
              <a:t>they</a:t>
            </a:r>
            <a:r>
              <a:rPr sz="2000" spc="-40" dirty="0">
                <a:solidFill>
                  <a:schemeClr val="tx1">
                    <a:lumMod val="85000"/>
                    <a:lumOff val="15000"/>
                  </a:schemeClr>
                </a:solidFill>
                <a:latin typeface="Arial"/>
                <a:cs typeface="Arial"/>
              </a:rPr>
              <a:t> </a:t>
            </a:r>
            <a:r>
              <a:rPr sz="2000" dirty="0">
                <a:solidFill>
                  <a:schemeClr val="tx1">
                    <a:lumMod val="85000"/>
                    <a:lumOff val="15000"/>
                  </a:schemeClr>
                </a:solidFill>
                <a:latin typeface="Arial"/>
                <a:cs typeface="Arial"/>
              </a:rPr>
              <a:t>didn’t</a:t>
            </a:r>
            <a:r>
              <a:rPr sz="2000" spc="-45" dirty="0">
                <a:solidFill>
                  <a:schemeClr val="tx1">
                    <a:lumMod val="85000"/>
                    <a:lumOff val="15000"/>
                  </a:schemeClr>
                </a:solidFill>
                <a:latin typeface="Arial"/>
                <a:cs typeface="Arial"/>
              </a:rPr>
              <a:t> </a:t>
            </a:r>
            <a:r>
              <a:rPr sz="2000" dirty="0">
                <a:solidFill>
                  <a:schemeClr val="tx1">
                    <a:lumMod val="85000"/>
                    <a:lumOff val="15000"/>
                  </a:schemeClr>
                </a:solidFill>
                <a:latin typeface="Arial"/>
                <a:cs typeface="Arial"/>
              </a:rPr>
              <a:t>have</a:t>
            </a:r>
            <a:r>
              <a:rPr sz="2000" spc="-45" dirty="0">
                <a:solidFill>
                  <a:schemeClr val="tx1">
                    <a:lumMod val="85000"/>
                    <a:lumOff val="15000"/>
                  </a:schemeClr>
                </a:solidFill>
                <a:latin typeface="Arial"/>
                <a:cs typeface="Arial"/>
              </a:rPr>
              <a:t> </a:t>
            </a:r>
            <a:r>
              <a:rPr sz="2000" dirty="0">
                <a:solidFill>
                  <a:schemeClr val="tx1">
                    <a:lumMod val="85000"/>
                    <a:lumOff val="15000"/>
                  </a:schemeClr>
                </a:solidFill>
                <a:latin typeface="Arial"/>
                <a:cs typeface="Arial"/>
              </a:rPr>
              <a:t>a</a:t>
            </a:r>
            <a:r>
              <a:rPr sz="2000" spc="-45" dirty="0">
                <a:solidFill>
                  <a:schemeClr val="tx1">
                    <a:lumMod val="85000"/>
                    <a:lumOff val="15000"/>
                  </a:schemeClr>
                </a:solidFill>
                <a:latin typeface="Arial"/>
                <a:cs typeface="Arial"/>
              </a:rPr>
              <a:t> </a:t>
            </a:r>
            <a:r>
              <a:rPr sz="2000" spc="-10" dirty="0">
                <a:solidFill>
                  <a:schemeClr val="tx1">
                    <a:lumMod val="85000"/>
                    <a:lumOff val="15000"/>
                  </a:schemeClr>
                </a:solidFill>
                <a:latin typeface="Arial"/>
                <a:cs typeface="Arial"/>
              </a:rPr>
              <a:t>voucher).</a:t>
            </a:r>
            <a:endParaRPr sz="2000" dirty="0">
              <a:solidFill>
                <a:schemeClr val="tx1">
                  <a:lumMod val="85000"/>
                  <a:lumOff val="15000"/>
                </a:schemeClr>
              </a:solidFill>
              <a:latin typeface="Arial"/>
              <a:cs typeface="Arial"/>
            </a:endParaRPr>
          </a:p>
        </p:txBody>
      </p:sp>
      <p:pic>
        <p:nvPicPr>
          <p:cNvPr id="4" name="object 4"/>
          <p:cNvPicPr/>
          <p:nvPr/>
        </p:nvPicPr>
        <p:blipFill>
          <a:blip r:embed="rId2" cstate="print"/>
          <a:stretch>
            <a:fillRect/>
          </a:stretch>
        </p:blipFill>
        <p:spPr>
          <a:xfrm>
            <a:off x="4724400" y="1354111"/>
            <a:ext cx="3964853" cy="356883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6100" rIns="0" bIns="0" rtlCol="0">
            <a:spAutoFit/>
          </a:bodyPr>
          <a:lstStyle/>
          <a:p>
            <a:pPr marL="127000">
              <a:lnSpc>
                <a:spcPct val="100000"/>
              </a:lnSpc>
              <a:spcBef>
                <a:spcPts val="100"/>
              </a:spcBef>
            </a:pPr>
            <a:r>
              <a:rPr spc="-150" dirty="0"/>
              <a:t>Units</a:t>
            </a:r>
            <a:r>
              <a:rPr spc="-100" dirty="0"/>
              <a:t> </a:t>
            </a:r>
            <a:r>
              <a:rPr spc="-185" dirty="0"/>
              <a:t>Housing</a:t>
            </a:r>
            <a:r>
              <a:rPr spc="-70" dirty="0"/>
              <a:t> </a:t>
            </a:r>
            <a:r>
              <a:rPr spc="-160" dirty="0"/>
              <a:t>Providers</a:t>
            </a:r>
            <a:r>
              <a:rPr spc="-90" dirty="0"/>
              <a:t> </a:t>
            </a:r>
            <a:r>
              <a:rPr spc="-70" dirty="0"/>
              <a:t>Said</a:t>
            </a:r>
            <a:r>
              <a:rPr spc="-160" dirty="0"/>
              <a:t> </a:t>
            </a:r>
            <a:r>
              <a:rPr spc="-65" dirty="0"/>
              <a:t>were</a:t>
            </a:r>
            <a:r>
              <a:rPr spc="-105" dirty="0"/>
              <a:t> </a:t>
            </a:r>
            <a:r>
              <a:rPr spc="-110" dirty="0"/>
              <a:t>Availabl</a:t>
            </a:r>
          </a:p>
        </p:txBody>
      </p:sp>
      <p:sp>
        <p:nvSpPr>
          <p:cNvPr id="3" name="object 3"/>
          <p:cNvSpPr txBox="1"/>
          <p:nvPr/>
        </p:nvSpPr>
        <p:spPr>
          <a:xfrm>
            <a:off x="4788293" y="1200150"/>
            <a:ext cx="3824604" cy="3445174"/>
          </a:xfrm>
          <a:prstGeom prst="rect">
            <a:avLst/>
          </a:prstGeom>
        </p:spPr>
        <p:txBody>
          <a:bodyPr vert="horz" wrap="square" lIns="0" tIns="41275" rIns="0" bIns="0" rtlCol="0">
            <a:spAutoFit/>
          </a:bodyPr>
          <a:lstStyle/>
          <a:p>
            <a:pPr marL="12700" marR="5080">
              <a:lnSpc>
                <a:spcPts val="1839"/>
              </a:lnSpc>
              <a:spcBef>
                <a:spcPts val="325"/>
              </a:spcBef>
            </a:pPr>
            <a:r>
              <a:rPr sz="1700" dirty="0">
                <a:solidFill>
                  <a:schemeClr val="tx1">
                    <a:lumMod val="85000"/>
                    <a:lumOff val="15000"/>
                  </a:schemeClr>
                </a:solidFill>
                <a:latin typeface="Arial"/>
                <a:cs typeface="Arial"/>
              </a:rPr>
              <a:t>After</a:t>
            </a:r>
            <a:r>
              <a:rPr sz="1700" spc="-55" dirty="0">
                <a:solidFill>
                  <a:schemeClr val="tx1">
                    <a:lumMod val="85000"/>
                    <a:lumOff val="15000"/>
                  </a:schemeClr>
                </a:solidFill>
                <a:latin typeface="Arial"/>
                <a:cs typeface="Arial"/>
              </a:rPr>
              <a:t> </a:t>
            </a:r>
            <a:r>
              <a:rPr lang="en-US" sz="1700" spc="-55" dirty="0">
                <a:solidFill>
                  <a:schemeClr val="tx1">
                    <a:lumMod val="85000"/>
                    <a:lumOff val="15000"/>
                  </a:schemeClr>
                </a:solidFill>
                <a:latin typeface="Arial"/>
                <a:cs typeface="Arial"/>
              </a:rPr>
              <a:t>"</a:t>
            </a:r>
            <a:r>
              <a:rPr sz="1700" dirty="0">
                <a:solidFill>
                  <a:schemeClr val="tx1">
                    <a:lumMod val="85000"/>
                    <a:lumOff val="15000"/>
                  </a:schemeClr>
                </a:solidFill>
                <a:latin typeface="Arial"/>
                <a:cs typeface="Arial"/>
              </a:rPr>
              <a:t>M</a:t>
            </a:r>
            <a:r>
              <a:rPr lang="en-US" sz="1700" dirty="0">
                <a:solidFill>
                  <a:schemeClr val="tx1">
                    <a:lumMod val="85000"/>
                    <a:lumOff val="15000"/>
                  </a:schemeClr>
                </a:solidFill>
                <a:latin typeface="Arial"/>
                <a:cs typeface="Arial"/>
              </a:rPr>
              <a:t>.’s"</a:t>
            </a:r>
            <a:r>
              <a:rPr sz="1700" spc="-5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tour,</a:t>
            </a:r>
            <a:r>
              <a:rPr sz="1700" spc="-5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she</a:t>
            </a:r>
            <a:r>
              <a:rPr sz="1700" spc="-5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was</a:t>
            </a:r>
            <a:r>
              <a:rPr sz="1700" spc="-5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invited</a:t>
            </a:r>
            <a:r>
              <a:rPr sz="1700" spc="-55" dirty="0">
                <a:solidFill>
                  <a:schemeClr val="tx1">
                    <a:lumMod val="85000"/>
                    <a:lumOff val="15000"/>
                  </a:schemeClr>
                </a:solidFill>
                <a:latin typeface="Arial"/>
                <a:cs typeface="Arial"/>
              </a:rPr>
              <a:t> </a:t>
            </a:r>
            <a:r>
              <a:rPr sz="1700" spc="-25" dirty="0">
                <a:solidFill>
                  <a:schemeClr val="tx1">
                    <a:lumMod val="85000"/>
                    <a:lumOff val="15000"/>
                  </a:schemeClr>
                </a:solidFill>
                <a:latin typeface="Arial"/>
                <a:cs typeface="Arial"/>
              </a:rPr>
              <a:t>to </a:t>
            </a:r>
            <a:r>
              <a:rPr sz="1700" dirty="0">
                <a:solidFill>
                  <a:schemeClr val="tx1">
                    <a:lumMod val="85000"/>
                    <a:lumOff val="15000"/>
                  </a:schemeClr>
                </a:solidFill>
                <a:latin typeface="Arial"/>
                <a:cs typeface="Arial"/>
              </a:rPr>
              <a:t>join</a:t>
            </a:r>
            <a:r>
              <a:rPr sz="1700" spc="-5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a</a:t>
            </a:r>
            <a:r>
              <a:rPr sz="1700" spc="-5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“select</a:t>
            </a:r>
            <a:r>
              <a:rPr sz="1700" spc="-5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group”</a:t>
            </a:r>
            <a:r>
              <a:rPr sz="1700" spc="-4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to</a:t>
            </a:r>
            <a:r>
              <a:rPr sz="1700" spc="-4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see</a:t>
            </a:r>
            <a:r>
              <a:rPr sz="1700" spc="-5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another</a:t>
            </a:r>
            <a:r>
              <a:rPr sz="1700" spc="-45" dirty="0">
                <a:solidFill>
                  <a:schemeClr val="tx1">
                    <a:lumMod val="85000"/>
                    <a:lumOff val="15000"/>
                  </a:schemeClr>
                </a:solidFill>
                <a:latin typeface="Arial"/>
                <a:cs typeface="Arial"/>
              </a:rPr>
              <a:t> </a:t>
            </a:r>
            <a:r>
              <a:rPr sz="1700" spc="-10" dirty="0">
                <a:solidFill>
                  <a:schemeClr val="tx1">
                    <a:lumMod val="85000"/>
                    <a:lumOff val="15000"/>
                  </a:schemeClr>
                </a:solidFill>
                <a:latin typeface="Arial"/>
                <a:cs typeface="Arial"/>
              </a:rPr>
              <a:t>unit:</a:t>
            </a:r>
            <a:endParaRPr sz="1700" dirty="0">
              <a:solidFill>
                <a:schemeClr val="tx1">
                  <a:lumMod val="85000"/>
                  <a:lumOff val="15000"/>
                </a:schemeClr>
              </a:solidFill>
              <a:latin typeface="Arial"/>
              <a:cs typeface="Arial"/>
            </a:endParaRPr>
          </a:p>
          <a:p>
            <a:pPr>
              <a:lnSpc>
                <a:spcPct val="100000"/>
              </a:lnSpc>
              <a:spcBef>
                <a:spcPts val="5"/>
              </a:spcBef>
            </a:pPr>
            <a:endParaRPr sz="2450" dirty="0">
              <a:solidFill>
                <a:schemeClr val="tx1">
                  <a:lumMod val="85000"/>
                  <a:lumOff val="15000"/>
                </a:schemeClr>
              </a:solidFill>
              <a:latin typeface="Arial"/>
              <a:cs typeface="Arial"/>
            </a:endParaRPr>
          </a:p>
          <a:p>
            <a:pPr marL="12700" marR="387985">
              <a:lnSpc>
                <a:spcPts val="1839"/>
              </a:lnSpc>
            </a:pPr>
            <a:r>
              <a:rPr lang="en-US" sz="1700" dirty="0">
                <a:solidFill>
                  <a:schemeClr val="tx1">
                    <a:lumMod val="85000"/>
                    <a:lumOff val="15000"/>
                  </a:schemeClr>
                </a:solidFill>
                <a:latin typeface="Arial"/>
                <a:cs typeface="Arial"/>
              </a:rPr>
              <a:t>"</a:t>
            </a:r>
            <a:r>
              <a:rPr sz="1700" dirty="0">
                <a:solidFill>
                  <a:schemeClr val="tx1">
                    <a:lumMod val="85000"/>
                    <a:lumOff val="15000"/>
                  </a:schemeClr>
                </a:solidFill>
                <a:latin typeface="Arial"/>
                <a:cs typeface="Arial"/>
              </a:rPr>
              <a:t>They</a:t>
            </a:r>
            <a:r>
              <a:rPr sz="1700" spc="-6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don’t</a:t>
            </a:r>
            <a:r>
              <a:rPr sz="1700" spc="-6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advertise</a:t>
            </a:r>
            <a:r>
              <a:rPr sz="1700" spc="-6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that</a:t>
            </a:r>
            <a:r>
              <a:rPr sz="1700" spc="-60" dirty="0">
                <a:solidFill>
                  <a:schemeClr val="tx1">
                    <a:lumMod val="85000"/>
                    <a:lumOff val="15000"/>
                  </a:schemeClr>
                </a:solidFill>
                <a:latin typeface="Arial"/>
                <a:cs typeface="Arial"/>
              </a:rPr>
              <a:t> </a:t>
            </a:r>
            <a:r>
              <a:rPr sz="1700" spc="-10" dirty="0">
                <a:solidFill>
                  <a:schemeClr val="tx1">
                    <a:lumMod val="85000"/>
                    <a:lumOff val="15000"/>
                  </a:schemeClr>
                </a:solidFill>
                <a:latin typeface="Arial"/>
                <a:cs typeface="Arial"/>
              </a:rPr>
              <a:t>apartment </a:t>
            </a:r>
            <a:r>
              <a:rPr sz="1700" dirty="0">
                <a:solidFill>
                  <a:schemeClr val="tx1">
                    <a:lumMod val="85000"/>
                    <a:lumOff val="15000"/>
                  </a:schemeClr>
                </a:solidFill>
                <a:latin typeface="Arial"/>
                <a:cs typeface="Arial"/>
              </a:rPr>
              <a:t>because</a:t>
            </a:r>
            <a:r>
              <a:rPr sz="1700" spc="-6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then</a:t>
            </a:r>
            <a:r>
              <a:rPr sz="1700" spc="-6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they</a:t>
            </a:r>
            <a:r>
              <a:rPr sz="1700" spc="-5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would</a:t>
            </a:r>
            <a:r>
              <a:rPr sz="1700" spc="-6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have</a:t>
            </a:r>
            <a:r>
              <a:rPr sz="1700" spc="-60" dirty="0">
                <a:solidFill>
                  <a:schemeClr val="tx1">
                    <a:lumMod val="85000"/>
                    <a:lumOff val="15000"/>
                  </a:schemeClr>
                </a:solidFill>
                <a:latin typeface="Arial"/>
                <a:cs typeface="Arial"/>
              </a:rPr>
              <a:t> </a:t>
            </a:r>
            <a:r>
              <a:rPr sz="1700" spc="-25" dirty="0">
                <a:solidFill>
                  <a:schemeClr val="tx1">
                    <a:lumMod val="85000"/>
                    <a:lumOff val="15000"/>
                  </a:schemeClr>
                </a:solidFill>
                <a:latin typeface="Arial"/>
                <a:cs typeface="Arial"/>
              </a:rPr>
              <a:t>to </a:t>
            </a:r>
            <a:r>
              <a:rPr sz="1700" dirty="0">
                <a:solidFill>
                  <a:schemeClr val="tx1">
                    <a:lumMod val="85000"/>
                    <a:lumOff val="15000"/>
                  </a:schemeClr>
                </a:solidFill>
                <a:latin typeface="Arial"/>
                <a:cs typeface="Arial"/>
              </a:rPr>
              <a:t>respond</a:t>
            </a:r>
            <a:r>
              <a:rPr sz="1700" spc="-6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to</a:t>
            </a:r>
            <a:r>
              <a:rPr sz="1700" spc="-5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everyone</a:t>
            </a:r>
            <a:r>
              <a:rPr sz="1700" spc="-6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who</a:t>
            </a:r>
            <a:r>
              <a:rPr sz="1700" spc="-60" dirty="0">
                <a:solidFill>
                  <a:schemeClr val="tx1">
                    <a:lumMod val="85000"/>
                    <a:lumOff val="15000"/>
                  </a:schemeClr>
                </a:solidFill>
                <a:latin typeface="Arial"/>
                <a:cs typeface="Arial"/>
              </a:rPr>
              <a:t> </a:t>
            </a:r>
            <a:r>
              <a:rPr sz="1700" spc="-10" dirty="0">
                <a:solidFill>
                  <a:schemeClr val="tx1">
                    <a:lumMod val="85000"/>
                    <a:lumOff val="15000"/>
                  </a:schemeClr>
                </a:solidFill>
                <a:latin typeface="Arial"/>
                <a:cs typeface="Arial"/>
              </a:rPr>
              <a:t>inquires...</a:t>
            </a:r>
            <a:r>
              <a:rPr lang="en-US" sz="1700" spc="-10" dirty="0">
                <a:solidFill>
                  <a:schemeClr val="tx1">
                    <a:lumMod val="85000"/>
                    <a:lumOff val="15000"/>
                  </a:schemeClr>
                </a:solidFill>
                <a:latin typeface="Arial"/>
                <a:cs typeface="Arial"/>
              </a:rPr>
              <a:t>“</a:t>
            </a:r>
            <a:br>
              <a:rPr lang="en-US" sz="1700" spc="-10" dirty="0">
                <a:solidFill>
                  <a:schemeClr val="tx1">
                    <a:lumMod val="85000"/>
                    <a:lumOff val="15000"/>
                  </a:schemeClr>
                </a:solidFill>
                <a:latin typeface="Arial"/>
                <a:cs typeface="Arial"/>
              </a:rPr>
            </a:br>
            <a:endParaRPr sz="1700" dirty="0">
              <a:solidFill>
                <a:schemeClr val="tx1">
                  <a:lumMod val="85000"/>
                  <a:lumOff val="15000"/>
                </a:schemeClr>
              </a:solidFill>
              <a:latin typeface="Arial"/>
              <a:cs typeface="Arial"/>
            </a:endParaRPr>
          </a:p>
          <a:p>
            <a:pPr marL="12700" marR="64769">
              <a:lnSpc>
                <a:spcPts val="1839"/>
              </a:lnSpc>
              <a:spcBef>
                <a:spcPts val="990"/>
              </a:spcBef>
            </a:pPr>
            <a:r>
              <a:rPr lang="en-US" sz="1700" dirty="0">
                <a:solidFill>
                  <a:schemeClr val="tx1">
                    <a:lumMod val="85000"/>
                    <a:lumOff val="15000"/>
                  </a:schemeClr>
                </a:solidFill>
                <a:latin typeface="Arial"/>
                <a:cs typeface="Arial"/>
              </a:rPr>
              <a:t>"</a:t>
            </a:r>
            <a:r>
              <a:rPr sz="1700" dirty="0">
                <a:solidFill>
                  <a:schemeClr val="tx1">
                    <a:lumMod val="85000"/>
                    <a:lumOff val="15000"/>
                  </a:schemeClr>
                </a:solidFill>
                <a:latin typeface="Arial"/>
                <a:cs typeface="Arial"/>
              </a:rPr>
              <a:t>They</a:t>
            </a:r>
            <a:r>
              <a:rPr sz="1700" spc="-5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were</a:t>
            </a:r>
            <a:r>
              <a:rPr sz="1700" spc="-6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looking</a:t>
            </a:r>
            <a:r>
              <a:rPr sz="1700" spc="-5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for</a:t>
            </a:r>
            <a:r>
              <a:rPr sz="1700" spc="-5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people</a:t>
            </a:r>
            <a:r>
              <a:rPr sz="1700" spc="-5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with</a:t>
            </a:r>
            <a:r>
              <a:rPr sz="1700" spc="-55" dirty="0">
                <a:solidFill>
                  <a:schemeClr val="tx1">
                    <a:lumMod val="85000"/>
                    <a:lumOff val="15000"/>
                  </a:schemeClr>
                </a:solidFill>
                <a:latin typeface="Arial"/>
                <a:cs typeface="Arial"/>
              </a:rPr>
              <a:t> </a:t>
            </a:r>
            <a:r>
              <a:rPr sz="1700" spc="-10" dirty="0">
                <a:solidFill>
                  <a:schemeClr val="tx1">
                    <a:lumMod val="85000"/>
                    <a:lumOff val="15000"/>
                  </a:schemeClr>
                </a:solidFill>
                <a:latin typeface="Arial"/>
                <a:cs typeface="Arial"/>
              </a:rPr>
              <a:t>quiet </a:t>
            </a:r>
            <a:r>
              <a:rPr sz="1700" dirty="0">
                <a:solidFill>
                  <a:schemeClr val="tx1">
                    <a:lumMod val="85000"/>
                    <a:lumOff val="15000"/>
                  </a:schemeClr>
                </a:solidFill>
                <a:latin typeface="Arial"/>
                <a:cs typeface="Arial"/>
              </a:rPr>
              <a:t>lifestyles</a:t>
            </a:r>
            <a:r>
              <a:rPr sz="1700" spc="-7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who</a:t>
            </a:r>
            <a:r>
              <a:rPr sz="1700" spc="-6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work,</a:t>
            </a:r>
            <a:r>
              <a:rPr sz="1700" spc="-6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not</a:t>
            </a:r>
            <a:r>
              <a:rPr sz="1700" spc="-70" dirty="0">
                <a:solidFill>
                  <a:schemeClr val="tx1">
                    <a:lumMod val="85000"/>
                    <a:lumOff val="15000"/>
                  </a:schemeClr>
                </a:solidFill>
                <a:latin typeface="Arial"/>
                <a:cs typeface="Arial"/>
              </a:rPr>
              <a:t> </a:t>
            </a:r>
            <a:r>
              <a:rPr sz="1700" spc="-20" dirty="0">
                <a:solidFill>
                  <a:schemeClr val="tx1">
                    <a:lumMod val="85000"/>
                    <a:lumOff val="15000"/>
                  </a:schemeClr>
                </a:solidFill>
                <a:latin typeface="Arial"/>
                <a:cs typeface="Arial"/>
              </a:rPr>
              <a:t>CEOs </a:t>
            </a:r>
            <a:r>
              <a:rPr sz="1700" spc="-10" dirty="0">
                <a:solidFill>
                  <a:schemeClr val="tx1">
                    <a:lumMod val="85000"/>
                    <a:lumOff val="15000"/>
                  </a:schemeClr>
                </a:solidFill>
                <a:latin typeface="Arial"/>
                <a:cs typeface="Arial"/>
              </a:rPr>
              <a:t>necessarily,</a:t>
            </a:r>
            <a:r>
              <a:rPr sz="1700" spc="-5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but</a:t>
            </a:r>
            <a:r>
              <a:rPr sz="1700" spc="-5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people</a:t>
            </a:r>
            <a:r>
              <a:rPr sz="1700" spc="-5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with</a:t>
            </a:r>
            <a:r>
              <a:rPr sz="1700" spc="-5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good</a:t>
            </a:r>
            <a:r>
              <a:rPr sz="1700" spc="-50" dirty="0">
                <a:solidFill>
                  <a:schemeClr val="tx1">
                    <a:lumMod val="85000"/>
                    <a:lumOff val="15000"/>
                  </a:schemeClr>
                </a:solidFill>
                <a:latin typeface="Arial"/>
                <a:cs typeface="Arial"/>
              </a:rPr>
              <a:t> </a:t>
            </a:r>
            <a:r>
              <a:rPr sz="1700" spc="-10" dirty="0">
                <a:solidFill>
                  <a:schemeClr val="tx1">
                    <a:lumMod val="85000"/>
                    <a:lumOff val="15000"/>
                  </a:schemeClr>
                </a:solidFill>
                <a:latin typeface="Arial"/>
                <a:cs typeface="Arial"/>
              </a:rPr>
              <a:t>jobs.</a:t>
            </a:r>
            <a:r>
              <a:rPr lang="en-US" sz="1700" spc="-10" dirty="0">
                <a:solidFill>
                  <a:schemeClr val="tx1">
                    <a:lumMod val="85000"/>
                    <a:lumOff val="15000"/>
                  </a:schemeClr>
                </a:solidFill>
                <a:latin typeface="Arial"/>
                <a:cs typeface="Arial"/>
              </a:rPr>
              <a:t>"</a:t>
            </a:r>
            <a:endParaRPr sz="1700" dirty="0">
              <a:solidFill>
                <a:schemeClr val="tx1">
                  <a:lumMod val="85000"/>
                  <a:lumOff val="15000"/>
                </a:schemeClr>
              </a:solidFill>
              <a:latin typeface="Arial"/>
              <a:cs typeface="Arial"/>
            </a:endParaRPr>
          </a:p>
          <a:p>
            <a:pPr marL="12700" marR="159385">
              <a:lnSpc>
                <a:spcPts val="1839"/>
              </a:lnSpc>
              <a:spcBef>
                <a:spcPts val="985"/>
              </a:spcBef>
            </a:pPr>
            <a:r>
              <a:rPr sz="1700" dirty="0">
                <a:solidFill>
                  <a:schemeClr val="tx1">
                    <a:lumMod val="85000"/>
                    <a:lumOff val="15000"/>
                  </a:schemeClr>
                </a:solidFill>
                <a:latin typeface="Arial"/>
                <a:cs typeface="Arial"/>
              </a:rPr>
              <a:t>The</a:t>
            </a:r>
            <a:r>
              <a:rPr sz="1700" spc="-4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other</a:t>
            </a:r>
            <a:r>
              <a:rPr sz="1700" spc="-4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three</a:t>
            </a:r>
            <a:r>
              <a:rPr sz="1700" spc="-4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testers</a:t>
            </a:r>
            <a:r>
              <a:rPr sz="1700" spc="-40"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did</a:t>
            </a:r>
            <a:r>
              <a:rPr sz="1700" spc="-45" dirty="0">
                <a:solidFill>
                  <a:schemeClr val="tx1">
                    <a:lumMod val="85000"/>
                    <a:lumOff val="15000"/>
                  </a:schemeClr>
                </a:solidFill>
                <a:latin typeface="Arial"/>
                <a:cs typeface="Arial"/>
              </a:rPr>
              <a:t> </a:t>
            </a:r>
            <a:r>
              <a:rPr sz="1700" dirty="0">
                <a:solidFill>
                  <a:schemeClr val="tx1">
                    <a:lumMod val="85000"/>
                    <a:lumOff val="15000"/>
                  </a:schemeClr>
                </a:solidFill>
                <a:latin typeface="Arial"/>
                <a:cs typeface="Arial"/>
              </a:rPr>
              <a:t>not</a:t>
            </a:r>
            <a:r>
              <a:rPr sz="1700" spc="-45" dirty="0">
                <a:solidFill>
                  <a:schemeClr val="tx1">
                    <a:lumMod val="85000"/>
                    <a:lumOff val="15000"/>
                  </a:schemeClr>
                </a:solidFill>
                <a:latin typeface="Arial"/>
                <a:cs typeface="Arial"/>
              </a:rPr>
              <a:t> </a:t>
            </a:r>
            <a:r>
              <a:rPr sz="1700" spc="-10" dirty="0">
                <a:solidFill>
                  <a:schemeClr val="tx1">
                    <a:lumMod val="85000"/>
                    <a:lumOff val="15000"/>
                  </a:schemeClr>
                </a:solidFill>
                <a:latin typeface="Arial"/>
                <a:cs typeface="Arial"/>
              </a:rPr>
              <a:t>receive </a:t>
            </a:r>
            <a:r>
              <a:rPr sz="1700" dirty="0">
                <a:solidFill>
                  <a:schemeClr val="tx1">
                    <a:lumMod val="85000"/>
                    <a:lumOff val="15000"/>
                  </a:schemeClr>
                </a:solidFill>
                <a:latin typeface="Arial"/>
                <a:cs typeface="Arial"/>
              </a:rPr>
              <a:t>this</a:t>
            </a:r>
            <a:r>
              <a:rPr sz="1700" spc="-30" dirty="0">
                <a:solidFill>
                  <a:schemeClr val="tx1">
                    <a:lumMod val="85000"/>
                    <a:lumOff val="15000"/>
                  </a:schemeClr>
                </a:solidFill>
                <a:latin typeface="Arial"/>
                <a:cs typeface="Arial"/>
              </a:rPr>
              <a:t> </a:t>
            </a:r>
            <a:r>
              <a:rPr sz="1700" spc="-10" dirty="0">
                <a:solidFill>
                  <a:schemeClr val="tx1">
                    <a:lumMod val="85000"/>
                    <a:lumOff val="15000"/>
                  </a:schemeClr>
                </a:solidFill>
                <a:latin typeface="Arial"/>
                <a:cs typeface="Arial"/>
              </a:rPr>
              <a:t>offer.</a:t>
            </a:r>
            <a:endParaRPr sz="1700" dirty="0">
              <a:solidFill>
                <a:schemeClr val="tx1">
                  <a:lumMod val="85000"/>
                  <a:lumOff val="15000"/>
                </a:schemeClr>
              </a:solidFill>
              <a:latin typeface="Arial"/>
              <a:cs typeface="Arial"/>
            </a:endParaRPr>
          </a:p>
        </p:txBody>
      </p:sp>
      <p:pic>
        <p:nvPicPr>
          <p:cNvPr id="4" name="object 4"/>
          <p:cNvPicPr/>
          <p:nvPr/>
        </p:nvPicPr>
        <p:blipFill>
          <a:blip r:embed="rId2" cstate="print"/>
          <a:stretch>
            <a:fillRect/>
          </a:stretch>
        </p:blipFill>
        <p:spPr>
          <a:xfrm>
            <a:off x="457200" y="1304544"/>
            <a:ext cx="3952493" cy="36865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6100" rIns="0" bIns="0" rtlCol="0">
            <a:spAutoFit/>
          </a:bodyPr>
          <a:lstStyle/>
          <a:p>
            <a:pPr marL="127000">
              <a:lnSpc>
                <a:spcPct val="100000"/>
              </a:lnSpc>
              <a:spcBef>
                <a:spcPts val="100"/>
              </a:spcBef>
            </a:pPr>
            <a:r>
              <a:rPr spc="-150" dirty="0"/>
              <a:t>Units</a:t>
            </a:r>
            <a:r>
              <a:rPr spc="-95" dirty="0"/>
              <a:t> </a:t>
            </a:r>
            <a:r>
              <a:rPr spc="-145" dirty="0"/>
              <a:t>Shown</a:t>
            </a:r>
            <a:r>
              <a:rPr spc="-85" dirty="0"/>
              <a:t> </a:t>
            </a:r>
            <a:r>
              <a:rPr spc="-165" dirty="0"/>
              <a:t>to</a:t>
            </a:r>
            <a:r>
              <a:rPr spc="-85" dirty="0"/>
              <a:t> </a:t>
            </a:r>
            <a:r>
              <a:rPr spc="-105" dirty="0"/>
              <a:t>Testers</a:t>
            </a:r>
          </a:p>
        </p:txBody>
      </p:sp>
      <p:sp>
        <p:nvSpPr>
          <p:cNvPr id="3" name="object 3"/>
          <p:cNvSpPr txBox="1"/>
          <p:nvPr/>
        </p:nvSpPr>
        <p:spPr>
          <a:xfrm>
            <a:off x="390424" y="1431156"/>
            <a:ext cx="3698240" cy="1788310"/>
          </a:xfrm>
          <a:prstGeom prst="rect">
            <a:avLst/>
          </a:prstGeom>
        </p:spPr>
        <p:txBody>
          <a:bodyPr vert="horz" wrap="square" lIns="0" tIns="43815" rIns="0" bIns="0" rtlCol="0">
            <a:spAutoFit/>
          </a:bodyPr>
          <a:lstStyle/>
          <a:p>
            <a:pPr marL="12700" marR="5080">
              <a:lnSpc>
                <a:spcPts val="1939"/>
              </a:lnSpc>
              <a:spcBef>
                <a:spcPts val="345"/>
              </a:spcBef>
            </a:pPr>
            <a:r>
              <a:rPr sz="1800" dirty="0">
                <a:solidFill>
                  <a:schemeClr val="tx1">
                    <a:lumMod val="85000"/>
                    <a:lumOff val="15000"/>
                  </a:schemeClr>
                </a:solidFill>
                <a:latin typeface="Arial"/>
                <a:cs typeface="Arial"/>
              </a:rPr>
              <a:t>The</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White</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Market Rate</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tester </a:t>
            </a:r>
            <a:r>
              <a:rPr sz="1800" spc="-25" dirty="0">
                <a:solidFill>
                  <a:schemeClr val="tx1">
                    <a:lumMod val="85000"/>
                    <a:lumOff val="15000"/>
                  </a:schemeClr>
                </a:solidFill>
                <a:latin typeface="Arial"/>
                <a:cs typeface="Arial"/>
              </a:rPr>
              <a:t>was </a:t>
            </a:r>
            <a:r>
              <a:rPr sz="1800" dirty="0">
                <a:solidFill>
                  <a:schemeClr val="tx1">
                    <a:lumMod val="85000"/>
                    <a:lumOff val="15000"/>
                  </a:schemeClr>
                </a:solidFill>
                <a:latin typeface="Arial"/>
                <a:cs typeface="Arial"/>
              </a:rPr>
              <a:t>unable</a:t>
            </a:r>
            <a:r>
              <a:rPr sz="1800" spc="-2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to</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tour</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a</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unit</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in</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only</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10</a:t>
            </a:r>
            <a:r>
              <a:rPr sz="1800" spc="-10" dirty="0">
                <a:solidFill>
                  <a:schemeClr val="tx1">
                    <a:lumMod val="85000"/>
                    <a:lumOff val="15000"/>
                  </a:schemeClr>
                </a:solidFill>
                <a:latin typeface="Arial"/>
                <a:cs typeface="Arial"/>
              </a:rPr>
              <a:t> tests</a:t>
            </a:r>
            <a:r>
              <a:rPr lang="en-US" sz="1800" spc="-10" dirty="0">
                <a:solidFill>
                  <a:schemeClr val="tx1">
                    <a:lumMod val="85000"/>
                    <a:lumOff val="15000"/>
                  </a:schemeClr>
                </a:solidFill>
                <a:latin typeface="Arial"/>
                <a:cs typeface="Arial"/>
              </a:rPr>
              <a:t> out of 50</a:t>
            </a:r>
            <a:r>
              <a:rPr sz="1800" spc="-10" dirty="0">
                <a:solidFill>
                  <a:schemeClr val="tx1">
                    <a:lumMod val="85000"/>
                    <a:lumOff val="15000"/>
                  </a:schemeClr>
                </a:solidFill>
                <a:latin typeface="Arial"/>
                <a:cs typeface="Arial"/>
              </a:rPr>
              <a:t>.</a:t>
            </a:r>
            <a:endParaRPr sz="1800" dirty="0">
              <a:solidFill>
                <a:schemeClr val="tx1">
                  <a:lumMod val="85000"/>
                  <a:lumOff val="15000"/>
                </a:schemeClr>
              </a:solidFill>
              <a:latin typeface="Arial"/>
              <a:cs typeface="Arial"/>
            </a:endParaRPr>
          </a:p>
          <a:p>
            <a:pPr>
              <a:lnSpc>
                <a:spcPct val="100000"/>
              </a:lnSpc>
            </a:pPr>
            <a:endParaRPr sz="2000" dirty="0">
              <a:solidFill>
                <a:schemeClr val="tx1">
                  <a:lumMod val="85000"/>
                  <a:lumOff val="15000"/>
                </a:schemeClr>
              </a:solidFill>
              <a:latin typeface="Arial"/>
              <a:cs typeface="Arial"/>
            </a:endParaRPr>
          </a:p>
          <a:p>
            <a:pPr marL="12700" marR="549910">
              <a:lnSpc>
                <a:spcPts val="1939"/>
              </a:lnSpc>
              <a:spcBef>
                <a:spcPts val="1655"/>
              </a:spcBef>
            </a:pPr>
            <a:r>
              <a:rPr sz="1800" dirty="0">
                <a:solidFill>
                  <a:schemeClr val="tx1">
                    <a:lumMod val="85000"/>
                    <a:lumOff val="15000"/>
                  </a:schemeClr>
                </a:solidFill>
                <a:latin typeface="Arial"/>
                <a:cs typeface="Arial"/>
              </a:rPr>
              <a:t>In</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5</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of</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th</a:t>
            </a:r>
            <a:r>
              <a:rPr lang="en-US" sz="1800" dirty="0">
                <a:solidFill>
                  <a:schemeClr val="tx1">
                    <a:lumMod val="85000"/>
                    <a:lumOff val="15000"/>
                  </a:schemeClr>
                </a:solidFill>
                <a:latin typeface="Arial"/>
                <a:cs typeface="Arial"/>
              </a:rPr>
              <a:t>os</a:t>
            </a:r>
            <a:r>
              <a:rPr sz="1800" dirty="0">
                <a:solidFill>
                  <a:schemeClr val="tx1">
                    <a:lumMod val="85000"/>
                    <a:lumOff val="15000"/>
                  </a:schemeClr>
                </a:solidFill>
                <a:latin typeface="Arial"/>
                <a:cs typeface="Arial"/>
              </a:rPr>
              <a:t>e</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tests, the</a:t>
            </a:r>
            <a:r>
              <a:rPr sz="1800" spc="-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unit</a:t>
            </a:r>
            <a:r>
              <a:rPr sz="1800" spc="-5" dirty="0">
                <a:solidFill>
                  <a:schemeClr val="tx1">
                    <a:lumMod val="85000"/>
                    <a:lumOff val="15000"/>
                  </a:schemeClr>
                </a:solidFill>
                <a:latin typeface="Arial"/>
                <a:cs typeface="Arial"/>
              </a:rPr>
              <a:t> </a:t>
            </a:r>
            <a:r>
              <a:rPr sz="1800" spc="-25" dirty="0">
                <a:solidFill>
                  <a:schemeClr val="tx1">
                    <a:lumMod val="85000"/>
                    <a:lumOff val="15000"/>
                  </a:schemeClr>
                </a:solidFill>
                <a:latin typeface="Arial"/>
                <a:cs typeface="Arial"/>
              </a:rPr>
              <a:t>had </a:t>
            </a:r>
            <a:r>
              <a:rPr sz="1800" spc="-10" dirty="0">
                <a:solidFill>
                  <a:schemeClr val="tx1">
                    <a:lumMod val="85000"/>
                    <a:lumOff val="15000"/>
                  </a:schemeClr>
                </a:solidFill>
                <a:latin typeface="Arial"/>
                <a:cs typeface="Arial"/>
              </a:rPr>
              <a:t>rented</a:t>
            </a:r>
            <a:r>
              <a:rPr lang="en-US" spc="-10" dirty="0">
                <a:solidFill>
                  <a:schemeClr val="tx1">
                    <a:lumMod val="85000"/>
                    <a:lumOff val="15000"/>
                  </a:schemeClr>
                </a:solidFill>
                <a:latin typeface="Arial"/>
                <a:cs typeface="Arial"/>
              </a:rPr>
              <a:t> so no one could tour it</a:t>
            </a:r>
            <a:r>
              <a:rPr sz="1800" spc="-10" dirty="0">
                <a:solidFill>
                  <a:schemeClr val="tx1">
                    <a:lumMod val="85000"/>
                    <a:lumOff val="15000"/>
                  </a:schemeClr>
                </a:solidFill>
                <a:latin typeface="Arial"/>
                <a:cs typeface="Arial"/>
              </a:rPr>
              <a:t>.</a:t>
            </a:r>
            <a:endParaRPr sz="1800" dirty="0">
              <a:solidFill>
                <a:schemeClr val="tx1">
                  <a:lumMod val="85000"/>
                  <a:lumOff val="15000"/>
                </a:schemeClr>
              </a:solidFill>
              <a:latin typeface="Arial"/>
              <a:cs typeface="Arial"/>
            </a:endParaRPr>
          </a:p>
        </p:txBody>
      </p:sp>
      <p:pic>
        <p:nvPicPr>
          <p:cNvPr id="4" name="object 4"/>
          <p:cNvPicPr/>
          <p:nvPr/>
        </p:nvPicPr>
        <p:blipFill>
          <a:blip r:embed="rId2" cstate="print"/>
          <a:stretch>
            <a:fillRect/>
          </a:stretch>
        </p:blipFill>
        <p:spPr>
          <a:xfrm>
            <a:off x="4724400" y="999744"/>
            <a:ext cx="4065269" cy="36865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1"/>
            <a:ext cx="9000349" cy="1105431"/>
          </a:xfrm>
          <a:prstGeom prst="rect">
            <a:avLst/>
          </a:prstGeom>
        </p:spPr>
        <p:txBody>
          <a:bodyPr vert="horz" wrap="square" lIns="0" tIns="546100" rIns="0" bIns="0" rtlCol="0">
            <a:spAutoFit/>
          </a:bodyPr>
          <a:lstStyle/>
          <a:p>
            <a:pPr marL="127000">
              <a:lnSpc>
                <a:spcPct val="100000"/>
              </a:lnSpc>
              <a:spcBef>
                <a:spcPts val="100"/>
              </a:spcBef>
            </a:pPr>
            <a:r>
              <a:rPr lang="en-US" spc="-95" dirty="0"/>
              <a:t>Real Estate Professionals as </a:t>
            </a:r>
            <a:r>
              <a:rPr spc="-95" dirty="0"/>
              <a:t>Gatekeepers</a:t>
            </a:r>
          </a:p>
        </p:txBody>
      </p:sp>
      <p:sp>
        <p:nvSpPr>
          <p:cNvPr id="3" name="object 3"/>
          <p:cNvSpPr txBox="1"/>
          <p:nvPr/>
        </p:nvSpPr>
        <p:spPr>
          <a:xfrm>
            <a:off x="381000" y="1352550"/>
            <a:ext cx="8524976" cy="3540265"/>
          </a:xfrm>
          <a:prstGeom prst="rect">
            <a:avLst/>
          </a:prstGeom>
        </p:spPr>
        <p:txBody>
          <a:bodyPr vert="horz" wrap="square" lIns="0" tIns="12700" rIns="0" bIns="0" rtlCol="0">
            <a:spAutoFit/>
          </a:bodyPr>
          <a:lstStyle/>
          <a:p>
            <a:pPr marL="12700" marR="637540">
              <a:lnSpc>
                <a:spcPct val="126099"/>
              </a:lnSpc>
              <a:spcBef>
                <a:spcPts val="100"/>
              </a:spcBef>
            </a:pPr>
            <a:r>
              <a:rPr sz="2400" dirty="0">
                <a:solidFill>
                  <a:schemeClr val="accent6">
                    <a:lumMod val="50000"/>
                  </a:schemeClr>
                </a:solidFill>
                <a:latin typeface="+mj-lt"/>
                <a:cs typeface="Arial"/>
              </a:rPr>
              <a:t>187</a:t>
            </a:r>
            <a:r>
              <a:rPr sz="2400" spc="-75" dirty="0">
                <a:solidFill>
                  <a:schemeClr val="accent6">
                    <a:lumMod val="50000"/>
                  </a:schemeClr>
                </a:solidFill>
                <a:latin typeface="+mj-lt"/>
                <a:cs typeface="Arial"/>
              </a:rPr>
              <a:t> </a:t>
            </a:r>
            <a:r>
              <a:rPr sz="2400" dirty="0">
                <a:solidFill>
                  <a:schemeClr val="accent6">
                    <a:lumMod val="50000"/>
                  </a:schemeClr>
                </a:solidFill>
                <a:latin typeface="+mj-lt"/>
                <a:cs typeface="Arial"/>
              </a:rPr>
              <a:t>testers</a:t>
            </a:r>
            <a:r>
              <a:rPr sz="2400" spc="-65" dirty="0">
                <a:solidFill>
                  <a:schemeClr val="accent6">
                    <a:lumMod val="50000"/>
                  </a:schemeClr>
                </a:solidFill>
                <a:latin typeface="+mj-lt"/>
                <a:cs typeface="Arial"/>
              </a:rPr>
              <a:t> </a:t>
            </a:r>
            <a:r>
              <a:rPr sz="2400" dirty="0">
                <a:solidFill>
                  <a:schemeClr val="accent6">
                    <a:lumMod val="50000"/>
                  </a:schemeClr>
                </a:solidFill>
                <a:latin typeface="+mj-lt"/>
                <a:cs typeface="Arial"/>
              </a:rPr>
              <a:t>interacted</a:t>
            </a:r>
            <a:r>
              <a:rPr sz="2400" spc="-70" dirty="0">
                <a:solidFill>
                  <a:schemeClr val="accent6">
                    <a:lumMod val="50000"/>
                  </a:schemeClr>
                </a:solidFill>
                <a:latin typeface="+mj-lt"/>
                <a:cs typeface="Arial"/>
              </a:rPr>
              <a:t> </a:t>
            </a:r>
            <a:r>
              <a:rPr sz="2400" dirty="0">
                <a:solidFill>
                  <a:schemeClr val="accent6">
                    <a:lumMod val="50000"/>
                  </a:schemeClr>
                </a:solidFill>
                <a:latin typeface="+mj-lt"/>
                <a:cs typeface="Arial"/>
              </a:rPr>
              <a:t>with</a:t>
            </a:r>
            <a:r>
              <a:rPr sz="2400" spc="-70" dirty="0">
                <a:solidFill>
                  <a:schemeClr val="accent6">
                    <a:lumMod val="50000"/>
                  </a:schemeClr>
                </a:solidFill>
                <a:latin typeface="+mj-lt"/>
                <a:cs typeface="Arial"/>
              </a:rPr>
              <a:t> </a:t>
            </a:r>
            <a:r>
              <a:rPr sz="2400" dirty="0">
                <a:solidFill>
                  <a:schemeClr val="accent6">
                    <a:lumMod val="50000"/>
                  </a:schemeClr>
                </a:solidFill>
                <a:latin typeface="+mj-lt"/>
                <a:cs typeface="Arial"/>
              </a:rPr>
              <a:t>a</a:t>
            </a:r>
            <a:r>
              <a:rPr sz="2400" spc="-70" dirty="0">
                <a:solidFill>
                  <a:schemeClr val="accent6">
                    <a:lumMod val="50000"/>
                  </a:schemeClr>
                </a:solidFill>
                <a:latin typeface="+mj-lt"/>
                <a:cs typeface="Arial"/>
              </a:rPr>
              <a:t> </a:t>
            </a:r>
            <a:r>
              <a:rPr sz="2400" dirty="0">
                <a:solidFill>
                  <a:schemeClr val="accent6">
                    <a:lumMod val="50000"/>
                  </a:schemeClr>
                </a:solidFill>
                <a:latin typeface="+mj-lt"/>
                <a:cs typeface="Arial"/>
              </a:rPr>
              <a:t>real</a:t>
            </a:r>
            <a:r>
              <a:rPr sz="2400" spc="-70" dirty="0">
                <a:solidFill>
                  <a:schemeClr val="accent6">
                    <a:lumMod val="50000"/>
                  </a:schemeClr>
                </a:solidFill>
                <a:latin typeface="+mj-lt"/>
                <a:cs typeface="Arial"/>
              </a:rPr>
              <a:t> </a:t>
            </a:r>
            <a:r>
              <a:rPr sz="2400" dirty="0">
                <a:solidFill>
                  <a:schemeClr val="accent6">
                    <a:lumMod val="50000"/>
                  </a:schemeClr>
                </a:solidFill>
                <a:latin typeface="+mj-lt"/>
                <a:cs typeface="Arial"/>
              </a:rPr>
              <a:t>estate</a:t>
            </a:r>
            <a:r>
              <a:rPr sz="2400" spc="-70" dirty="0">
                <a:solidFill>
                  <a:schemeClr val="accent6">
                    <a:lumMod val="50000"/>
                  </a:schemeClr>
                </a:solidFill>
                <a:latin typeface="+mj-lt"/>
                <a:cs typeface="Arial"/>
              </a:rPr>
              <a:t> </a:t>
            </a:r>
            <a:r>
              <a:rPr sz="2400" spc="-10" dirty="0">
                <a:solidFill>
                  <a:schemeClr val="accent6">
                    <a:lumMod val="50000"/>
                  </a:schemeClr>
                </a:solidFill>
                <a:latin typeface="+mj-lt"/>
                <a:cs typeface="Arial"/>
              </a:rPr>
              <a:t>professional </a:t>
            </a:r>
            <a:endParaRPr lang="en-US" sz="2400" spc="-10" dirty="0">
              <a:solidFill>
                <a:schemeClr val="accent6">
                  <a:lumMod val="50000"/>
                </a:schemeClr>
              </a:solidFill>
              <a:latin typeface="+mj-lt"/>
              <a:cs typeface="Arial"/>
            </a:endParaRPr>
          </a:p>
          <a:p>
            <a:pPr marL="12700" marR="637540">
              <a:lnSpc>
                <a:spcPct val="126099"/>
              </a:lnSpc>
              <a:spcBef>
                <a:spcPts val="100"/>
              </a:spcBef>
            </a:pPr>
            <a:r>
              <a:rPr sz="2400" dirty="0">
                <a:solidFill>
                  <a:schemeClr val="tx1">
                    <a:lumMod val="85000"/>
                    <a:lumOff val="15000"/>
                  </a:schemeClr>
                </a:solidFill>
                <a:latin typeface="+mj-lt"/>
                <a:cs typeface="Arial"/>
              </a:rPr>
              <a:t>14</a:t>
            </a:r>
            <a:r>
              <a:rPr sz="2400" spc="-85" dirty="0">
                <a:solidFill>
                  <a:schemeClr val="tx1">
                    <a:lumMod val="85000"/>
                    <a:lumOff val="15000"/>
                  </a:schemeClr>
                </a:solidFill>
                <a:latin typeface="+mj-lt"/>
                <a:cs typeface="Arial"/>
              </a:rPr>
              <a:t> </a:t>
            </a:r>
            <a:r>
              <a:rPr sz="2400" dirty="0">
                <a:solidFill>
                  <a:schemeClr val="tx1">
                    <a:lumMod val="85000"/>
                    <a:lumOff val="15000"/>
                  </a:schemeClr>
                </a:solidFill>
                <a:latin typeface="+mj-lt"/>
                <a:cs typeface="Arial"/>
              </a:rPr>
              <a:t>testers</a:t>
            </a:r>
            <a:r>
              <a:rPr sz="2400" spc="-75" dirty="0">
                <a:solidFill>
                  <a:schemeClr val="tx1">
                    <a:lumMod val="85000"/>
                    <a:lumOff val="15000"/>
                  </a:schemeClr>
                </a:solidFill>
                <a:latin typeface="+mj-lt"/>
                <a:cs typeface="Arial"/>
              </a:rPr>
              <a:t> </a:t>
            </a:r>
            <a:r>
              <a:rPr sz="2400" dirty="0">
                <a:solidFill>
                  <a:schemeClr val="tx1">
                    <a:lumMod val="85000"/>
                    <a:lumOff val="15000"/>
                  </a:schemeClr>
                </a:solidFill>
                <a:latin typeface="+mj-lt"/>
                <a:cs typeface="Arial"/>
              </a:rPr>
              <a:t>interacted</a:t>
            </a:r>
            <a:r>
              <a:rPr sz="2400" spc="-80" dirty="0">
                <a:solidFill>
                  <a:schemeClr val="tx1">
                    <a:lumMod val="85000"/>
                    <a:lumOff val="15000"/>
                  </a:schemeClr>
                </a:solidFill>
                <a:latin typeface="+mj-lt"/>
                <a:cs typeface="Arial"/>
              </a:rPr>
              <a:t> </a:t>
            </a:r>
            <a:r>
              <a:rPr sz="2400" dirty="0">
                <a:solidFill>
                  <a:schemeClr val="tx1">
                    <a:lumMod val="85000"/>
                    <a:lumOff val="15000"/>
                  </a:schemeClr>
                </a:solidFill>
                <a:latin typeface="+mj-lt"/>
                <a:cs typeface="Arial"/>
              </a:rPr>
              <a:t>with</a:t>
            </a:r>
            <a:r>
              <a:rPr sz="2400" spc="-80" dirty="0">
                <a:solidFill>
                  <a:schemeClr val="tx1">
                    <a:lumMod val="85000"/>
                    <a:lumOff val="15000"/>
                  </a:schemeClr>
                </a:solidFill>
                <a:latin typeface="+mj-lt"/>
                <a:cs typeface="Arial"/>
              </a:rPr>
              <a:t> </a:t>
            </a:r>
            <a:r>
              <a:rPr sz="2400" dirty="0">
                <a:solidFill>
                  <a:schemeClr val="tx1">
                    <a:lumMod val="85000"/>
                    <a:lumOff val="15000"/>
                  </a:schemeClr>
                </a:solidFill>
                <a:latin typeface="+mj-lt"/>
                <a:cs typeface="Arial"/>
              </a:rPr>
              <a:t>the</a:t>
            </a:r>
            <a:r>
              <a:rPr sz="2400" spc="-75" dirty="0">
                <a:solidFill>
                  <a:schemeClr val="tx1">
                    <a:lumMod val="85000"/>
                    <a:lumOff val="15000"/>
                  </a:schemeClr>
                </a:solidFill>
                <a:latin typeface="+mj-lt"/>
                <a:cs typeface="Arial"/>
              </a:rPr>
              <a:t> </a:t>
            </a:r>
            <a:r>
              <a:rPr sz="2400" dirty="0">
                <a:solidFill>
                  <a:schemeClr val="tx1">
                    <a:lumMod val="85000"/>
                    <a:lumOff val="15000"/>
                  </a:schemeClr>
                </a:solidFill>
                <a:latin typeface="+mj-lt"/>
                <a:cs typeface="Arial"/>
              </a:rPr>
              <a:t>property</a:t>
            </a:r>
            <a:r>
              <a:rPr sz="2400" spc="-80" dirty="0">
                <a:solidFill>
                  <a:schemeClr val="tx1">
                    <a:lumMod val="85000"/>
                    <a:lumOff val="15000"/>
                  </a:schemeClr>
                </a:solidFill>
                <a:latin typeface="+mj-lt"/>
                <a:cs typeface="Arial"/>
              </a:rPr>
              <a:t> </a:t>
            </a:r>
            <a:r>
              <a:rPr sz="2400" spc="-10" dirty="0">
                <a:solidFill>
                  <a:schemeClr val="tx1">
                    <a:lumMod val="85000"/>
                    <a:lumOff val="15000"/>
                  </a:schemeClr>
                </a:solidFill>
                <a:latin typeface="+mj-lt"/>
                <a:cs typeface="Arial"/>
              </a:rPr>
              <a:t>owner</a:t>
            </a:r>
            <a:endParaRPr sz="2400" dirty="0">
              <a:solidFill>
                <a:schemeClr val="tx1">
                  <a:lumMod val="85000"/>
                  <a:lumOff val="15000"/>
                </a:schemeClr>
              </a:solidFill>
              <a:latin typeface="+mj-lt"/>
              <a:cs typeface="Arial"/>
            </a:endParaRPr>
          </a:p>
          <a:p>
            <a:pPr marL="12700">
              <a:lnSpc>
                <a:spcPct val="100000"/>
              </a:lnSpc>
              <a:spcBef>
                <a:spcPts val="725"/>
              </a:spcBef>
            </a:pPr>
            <a:r>
              <a:rPr sz="2400" dirty="0">
                <a:solidFill>
                  <a:schemeClr val="tx1">
                    <a:lumMod val="85000"/>
                    <a:lumOff val="15000"/>
                  </a:schemeClr>
                </a:solidFill>
                <a:latin typeface="+mj-lt"/>
                <a:cs typeface="Arial"/>
              </a:rPr>
              <a:t>4</a:t>
            </a:r>
            <a:r>
              <a:rPr sz="2400" spc="-95" dirty="0">
                <a:solidFill>
                  <a:schemeClr val="tx1">
                    <a:lumMod val="85000"/>
                    <a:lumOff val="15000"/>
                  </a:schemeClr>
                </a:solidFill>
                <a:latin typeface="+mj-lt"/>
                <a:cs typeface="Arial"/>
              </a:rPr>
              <a:t> </a:t>
            </a:r>
            <a:r>
              <a:rPr sz="2400" dirty="0">
                <a:solidFill>
                  <a:schemeClr val="tx1">
                    <a:lumMod val="85000"/>
                    <a:lumOff val="15000"/>
                  </a:schemeClr>
                </a:solidFill>
                <a:latin typeface="+mj-lt"/>
                <a:cs typeface="Arial"/>
              </a:rPr>
              <a:t>testers</a:t>
            </a:r>
            <a:r>
              <a:rPr sz="2400" spc="-90" dirty="0">
                <a:solidFill>
                  <a:schemeClr val="tx1">
                    <a:lumMod val="85000"/>
                    <a:lumOff val="15000"/>
                  </a:schemeClr>
                </a:solidFill>
                <a:latin typeface="+mj-lt"/>
                <a:cs typeface="Arial"/>
              </a:rPr>
              <a:t> </a:t>
            </a:r>
            <a:r>
              <a:rPr sz="2400" dirty="0">
                <a:solidFill>
                  <a:schemeClr val="tx1">
                    <a:lumMod val="85000"/>
                    <a:lumOff val="15000"/>
                  </a:schemeClr>
                </a:solidFill>
                <a:latin typeface="+mj-lt"/>
                <a:cs typeface="Arial"/>
              </a:rPr>
              <a:t>interacted</a:t>
            </a:r>
            <a:r>
              <a:rPr sz="2400" spc="-95" dirty="0">
                <a:solidFill>
                  <a:schemeClr val="tx1">
                    <a:lumMod val="85000"/>
                    <a:lumOff val="15000"/>
                  </a:schemeClr>
                </a:solidFill>
                <a:latin typeface="+mj-lt"/>
                <a:cs typeface="Arial"/>
              </a:rPr>
              <a:t> </a:t>
            </a:r>
            <a:r>
              <a:rPr sz="2400" dirty="0">
                <a:solidFill>
                  <a:schemeClr val="tx1">
                    <a:lumMod val="85000"/>
                    <a:lumOff val="15000"/>
                  </a:schemeClr>
                </a:solidFill>
                <a:latin typeface="+mj-lt"/>
                <a:cs typeface="Arial"/>
              </a:rPr>
              <a:t>with</a:t>
            </a:r>
            <a:r>
              <a:rPr sz="2400" spc="-95" dirty="0">
                <a:solidFill>
                  <a:schemeClr val="tx1">
                    <a:lumMod val="85000"/>
                    <a:lumOff val="15000"/>
                  </a:schemeClr>
                </a:solidFill>
                <a:latin typeface="+mj-lt"/>
                <a:cs typeface="Arial"/>
              </a:rPr>
              <a:t> </a:t>
            </a:r>
            <a:r>
              <a:rPr sz="2400" dirty="0">
                <a:solidFill>
                  <a:schemeClr val="tx1">
                    <a:lumMod val="85000"/>
                    <a:lumOff val="15000"/>
                  </a:schemeClr>
                </a:solidFill>
                <a:latin typeface="+mj-lt"/>
                <a:cs typeface="Arial"/>
              </a:rPr>
              <a:t>property</a:t>
            </a:r>
            <a:r>
              <a:rPr sz="2400" spc="-95" dirty="0">
                <a:solidFill>
                  <a:schemeClr val="tx1">
                    <a:lumMod val="85000"/>
                    <a:lumOff val="15000"/>
                  </a:schemeClr>
                </a:solidFill>
                <a:latin typeface="+mj-lt"/>
                <a:cs typeface="Arial"/>
              </a:rPr>
              <a:t> </a:t>
            </a:r>
            <a:r>
              <a:rPr sz="2400" dirty="0">
                <a:solidFill>
                  <a:schemeClr val="tx1">
                    <a:lumMod val="85000"/>
                    <a:lumOff val="15000"/>
                  </a:schemeClr>
                </a:solidFill>
                <a:latin typeface="+mj-lt"/>
                <a:cs typeface="Arial"/>
              </a:rPr>
              <a:t>management</a:t>
            </a:r>
            <a:r>
              <a:rPr sz="2400" spc="-95" dirty="0">
                <a:solidFill>
                  <a:schemeClr val="tx1">
                    <a:lumMod val="85000"/>
                    <a:lumOff val="15000"/>
                  </a:schemeClr>
                </a:solidFill>
                <a:latin typeface="+mj-lt"/>
                <a:cs typeface="Arial"/>
              </a:rPr>
              <a:t> </a:t>
            </a:r>
            <a:r>
              <a:rPr sz="2400" spc="-10" dirty="0">
                <a:solidFill>
                  <a:schemeClr val="tx1">
                    <a:lumMod val="85000"/>
                    <a:lumOff val="15000"/>
                  </a:schemeClr>
                </a:solidFill>
                <a:latin typeface="+mj-lt"/>
                <a:cs typeface="Arial"/>
              </a:rPr>
              <a:t>personnel</a:t>
            </a:r>
            <a:endParaRPr sz="2400" dirty="0">
              <a:solidFill>
                <a:schemeClr val="tx1">
                  <a:lumMod val="85000"/>
                  <a:lumOff val="15000"/>
                </a:schemeClr>
              </a:solidFill>
              <a:latin typeface="+mj-lt"/>
              <a:cs typeface="Arial"/>
            </a:endParaRPr>
          </a:p>
          <a:p>
            <a:pPr>
              <a:lnSpc>
                <a:spcPct val="100000"/>
              </a:lnSpc>
              <a:spcBef>
                <a:spcPts val="5"/>
              </a:spcBef>
            </a:pPr>
            <a:endParaRPr sz="4000" dirty="0">
              <a:solidFill>
                <a:schemeClr val="tx1">
                  <a:lumMod val="85000"/>
                  <a:lumOff val="15000"/>
                </a:schemeClr>
              </a:solidFill>
              <a:latin typeface="+mj-lt"/>
              <a:cs typeface="Arial"/>
            </a:endParaRPr>
          </a:p>
          <a:p>
            <a:pPr marR="57150" algn="ctr">
              <a:lnSpc>
                <a:spcPct val="100000"/>
              </a:lnSpc>
              <a:spcBef>
                <a:spcPts val="5"/>
              </a:spcBef>
            </a:pPr>
            <a:r>
              <a:rPr sz="2400" b="1" dirty="0">
                <a:solidFill>
                  <a:schemeClr val="tx1">
                    <a:lumMod val="85000"/>
                    <a:lumOff val="15000"/>
                  </a:schemeClr>
                </a:solidFill>
                <a:latin typeface="+mj-lt"/>
                <a:cs typeface="Arial"/>
              </a:rPr>
              <a:t>On</a:t>
            </a:r>
            <a:r>
              <a:rPr sz="2400" b="1" spc="-100" dirty="0">
                <a:solidFill>
                  <a:schemeClr val="tx1">
                    <a:lumMod val="85000"/>
                    <a:lumOff val="15000"/>
                  </a:schemeClr>
                </a:solidFill>
                <a:latin typeface="+mj-lt"/>
                <a:cs typeface="Arial"/>
              </a:rPr>
              <a:t> </a:t>
            </a:r>
            <a:r>
              <a:rPr sz="2400" b="1" spc="-65" dirty="0">
                <a:solidFill>
                  <a:schemeClr val="tx1">
                    <a:lumMod val="85000"/>
                    <a:lumOff val="15000"/>
                  </a:schemeClr>
                </a:solidFill>
                <a:latin typeface="+mj-lt"/>
                <a:cs typeface="Arial"/>
              </a:rPr>
              <a:t>paper,</a:t>
            </a:r>
            <a:r>
              <a:rPr sz="2400" b="1" spc="-70" dirty="0">
                <a:solidFill>
                  <a:schemeClr val="tx1">
                    <a:lumMod val="85000"/>
                    <a:lumOff val="15000"/>
                  </a:schemeClr>
                </a:solidFill>
                <a:latin typeface="+mj-lt"/>
                <a:cs typeface="Arial"/>
              </a:rPr>
              <a:t> all</a:t>
            </a:r>
            <a:r>
              <a:rPr sz="2400" b="1" spc="-65" dirty="0">
                <a:solidFill>
                  <a:schemeClr val="tx1">
                    <a:lumMod val="85000"/>
                    <a:lumOff val="15000"/>
                  </a:schemeClr>
                </a:solidFill>
                <a:latin typeface="+mj-lt"/>
                <a:cs typeface="Arial"/>
              </a:rPr>
              <a:t> </a:t>
            </a:r>
            <a:r>
              <a:rPr sz="2400" b="1" spc="-60" dirty="0">
                <a:solidFill>
                  <a:schemeClr val="tx1">
                    <a:lumMod val="85000"/>
                    <a:lumOff val="15000"/>
                  </a:schemeClr>
                </a:solidFill>
                <a:latin typeface="+mj-lt"/>
                <a:cs typeface="Arial"/>
              </a:rPr>
              <a:t>the</a:t>
            </a:r>
            <a:r>
              <a:rPr sz="2400" b="1" spc="-65" dirty="0">
                <a:solidFill>
                  <a:schemeClr val="tx1">
                    <a:lumMod val="85000"/>
                    <a:lumOff val="15000"/>
                  </a:schemeClr>
                </a:solidFill>
                <a:latin typeface="+mj-lt"/>
                <a:cs typeface="Arial"/>
              </a:rPr>
              <a:t> </a:t>
            </a:r>
            <a:r>
              <a:rPr sz="2400" b="1" spc="-90" dirty="0">
                <a:solidFill>
                  <a:schemeClr val="tx1">
                    <a:lumMod val="85000"/>
                    <a:lumOff val="15000"/>
                  </a:schemeClr>
                </a:solidFill>
                <a:latin typeface="+mj-lt"/>
                <a:cs typeface="Arial"/>
              </a:rPr>
              <a:t>testers</a:t>
            </a:r>
            <a:r>
              <a:rPr sz="2400" b="1" spc="-65" dirty="0">
                <a:solidFill>
                  <a:schemeClr val="tx1">
                    <a:lumMod val="85000"/>
                    <a:lumOff val="15000"/>
                  </a:schemeClr>
                </a:solidFill>
                <a:latin typeface="+mj-lt"/>
                <a:cs typeface="Arial"/>
              </a:rPr>
              <a:t> </a:t>
            </a:r>
            <a:r>
              <a:rPr sz="2400" b="1" spc="-50" dirty="0">
                <a:solidFill>
                  <a:schemeClr val="tx1">
                    <a:lumMod val="85000"/>
                    <a:lumOff val="15000"/>
                  </a:schemeClr>
                </a:solidFill>
                <a:latin typeface="+mj-lt"/>
                <a:cs typeface="Arial"/>
              </a:rPr>
              <a:t>were</a:t>
            </a:r>
            <a:r>
              <a:rPr sz="2400" b="1" spc="-70" dirty="0">
                <a:solidFill>
                  <a:schemeClr val="tx1">
                    <a:lumMod val="85000"/>
                    <a:lumOff val="15000"/>
                  </a:schemeClr>
                </a:solidFill>
                <a:latin typeface="+mj-lt"/>
                <a:cs typeface="Arial"/>
              </a:rPr>
              <a:t> </a:t>
            </a:r>
            <a:r>
              <a:rPr sz="2400" b="1" spc="-105" dirty="0">
                <a:solidFill>
                  <a:schemeClr val="tx1">
                    <a:lumMod val="85000"/>
                    <a:lumOff val="15000"/>
                  </a:schemeClr>
                </a:solidFill>
                <a:latin typeface="+mj-lt"/>
                <a:cs typeface="Arial"/>
              </a:rPr>
              <a:t>equally</a:t>
            </a:r>
            <a:r>
              <a:rPr sz="2400" b="1" spc="-55" dirty="0">
                <a:solidFill>
                  <a:schemeClr val="tx1">
                    <a:lumMod val="85000"/>
                    <a:lumOff val="15000"/>
                  </a:schemeClr>
                </a:solidFill>
                <a:latin typeface="+mj-lt"/>
                <a:cs typeface="Arial"/>
              </a:rPr>
              <a:t> </a:t>
            </a:r>
            <a:r>
              <a:rPr sz="2400" b="1" spc="-110" dirty="0">
                <a:solidFill>
                  <a:schemeClr val="tx1">
                    <a:lumMod val="85000"/>
                    <a:lumOff val="15000"/>
                  </a:schemeClr>
                </a:solidFill>
                <a:latin typeface="+mj-lt"/>
                <a:cs typeface="Arial"/>
              </a:rPr>
              <a:t>qualified</a:t>
            </a:r>
            <a:r>
              <a:rPr sz="2400" b="1" spc="-50" dirty="0">
                <a:solidFill>
                  <a:schemeClr val="tx1">
                    <a:lumMod val="85000"/>
                    <a:lumOff val="15000"/>
                  </a:schemeClr>
                </a:solidFill>
                <a:latin typeface="+mj-lt"/>
                <a:cs typeface="Arial"/>
              </a:rPr>
              <a:t> </a:t>
            </a:r>
            <a:r>
              <a:rPr sz="2400" b="1" spc="-100" dirty="0">
                <a:solidFill>
                  <a:schemeClr val="tx1">
                    <a:lumMod val="85000"/>
                    <a:lumOff val="15000"/>
                  </a:schemeClr>
                </a:solidFill>
                <a:latin typeface="+mj-lt"/>
                <a:cs typeface="Arial"/>
              </a:rPr>
              <a:t>to</a:t>
            </a:r>
            <a:r>
              <a:rPr sz="2400" b="1" spc="-60" dirty="0">
                <a:solidFill>
                  <a:schemeClr val="tx1">
                    <a:lumMod val="85000"/>
                    <a:lumOff val="15000"/>
                  </a:schemeClr>
                </a:solidFill>
                <a:latin typeface="+mj-lt"/>
                <a:cs typeface="Arial"/>
              </a:rPr>
              <a:t> </a:t>
            </a:r>
            <a:r>
              <a:rPr sz="2400" b="1" spc="-10" dirty="0">
                <a:solidFill>
                  <a:schemeClr val="tx1">
                    <a:lumMod val="85000"/>
                    <a:lumOff val="15000"/>
                  </a:schemeClr>
                </a:solidFill>
                <a:latin typeface="+mj-lt"/>
                <a:cs typeface="Arial"/>
              </a:rPr>
              <a:t>rent.</a:t>
            </a:r>
            <a:endParaRPr lang="en-US" sz="2400" b="1" spc="-10" dirty="0">
              <a:solidFill>
                <a:schemeClr val="tx1">
                  <a:lumMod val="85000"/>
                  <a:lumOff val="15000"/>
                </a:schemeClr>
              </a:solidFill>
              <a:latin typeface="+mj-lt"/>
              <a:cs typeface="Arial"/>
            </a:endParaRPr>
          </a:p>
          <a:p>
            <a:pPr marR="57150" algn="ctr">
              <a:lnSpc>
                <a:spcPct val="100000"/>
              </a:lnSpc>
              <a:spcBef>
                <a:spcPts val="5"/>
              </a:spcBef>
            </a:pPr>
            <a:endParaRPr sz="2400" dirty="0">
              <a:solidFill>
                <a:schemeClr val="tx1">
                  <a:lumMod val="85000"/>
                  <a:lumOff val="15000"/>
                </a:schemeClr>
              </a:solidFill>
              <a:latin typeface="+mj-lt"/>
              <a:cs typeface="Arial"/>
            </a:endParaRPr>
          </a:p>
          <a:p>
            <a:pPr marL="162560" marR="242570" indent="76200" algn="ctr">
              <a:lnSpc>
                <a:spcPts val="2480"/>
              </a:lnSpc>
              <a:spcBef>
                <a:spcPts val="1040"/>
              </a:spcBef>
            </a:pPr>
            <a:r>
              <a:rPr sz="2400" spc="-50" dirty="0">
                <a:solidFill>
                  <a:schemeClr val="tx1">
                    <a:lumMod val="85000"/>
                    <a:lumOff val="15000"/>
                  </a:schemeClr>
                </a:solidFill>
                <a:latin typeface="+mj-lt"/>
                <a:cs typeface="Arial"/>
              </a:rPr>
              <a:t>Many</a:t>
            </a:r>
            <a:r>
              <a:rPr sz="2400" spc="-100" dirty="0">
                <a:solidFill>
                  <a:schemeClr val="tx1">
                    <a:lumMod val="85000"/>
                    <a:lumOff val="15000"/>
                  </a:schemeClr>
                </a:solidFill>
                <a:latin typeface="+mj-lt"/>
                <a:cs typeface="Arial"/>
              </a:rPr>
              <a:t> </a:t>
            </a:r>
            <a:r>
              <a:rPr sz="2400" spc="-90" dirty="0">
                <a:solidFill>
                  <a:schemeClr val="tx1">
                    <a:lumMod val="85000"/>
                    <a:lumOff val="15000"/>
                  </a:schemeClr>
                </a:solidFill>
                <a:latin typeface="+mj-lt"/>
                <a:cs typeface="Arial"/>
              </a:rPr>
              <a:t>testers</a:t>
            </a:r>
            <a:r>
              <a:rPr sz="2400" spc="-65" dirty="0">
                <a:solidFill>
                  <a:schemeClr val="tx1">
                    <a:lumMod val="85000"/>
                    <a:lumOff val="15000"/>
                  </a:schemeClr>
                </a:solidFill>
                <a:latin typeface="+mj-lt"/>
                <a:cs typeface="Arial"/>
              </a:rPr>
              <a:t> </a:t>
            </a:r>
            <a:r>
              <a:rPr sz="2400" spc="-50" dirty="0">
                <a:solidFill>
                  <a:schemeClr val="tx1">
                    <a:lumMod val="85000"/>
                    <a:lumOff val="15000"/>
                  </a:schemeClr>
                </a:solidFill>
                <a:latin typeface="+mj-lt"/>
                <a:cs typeface="Arial"/>
              </a:rPr>
              <a:t>were</a:t>
            </a:r>
            <a:r>
              <a:rPr sz="2400" spc="-70" dirty="0">
                <a:solidFill>
                  <a:schemeClr val="tx1">
                    <a:lumMod val="85000"/>
                    <a:lumOff val="15000"/>
                  </a:schemeClr>
                </a:solidFill>
                <a:latin typeface="+mj-lt"/>
                <a:cs typeface="Arial"/>
              </a:rPr>
              <a:t> </a:t>
            </a:r>
            <a:r>
              <a:rPr sz="2400" spc="-80" dirty="0">
                <a:solidFill>
                  <a:schemeClr val="tx1">
                    <a:lumMod val="85000"/>
                    <a:lumOff val="15000"/>
                  </a:schemeClr>
                </a:solidFill>
                <a:latin typeface="+mj-lt"/>
                <a:cs typeface="Arial"/>
              </a:rPr>
              <a:t>never</a:t>
            </a:r>
            <a:r>
              <a:rPr sz="2400" spc="-70" dirty="0">
                <a:solidFill>
                  <a:schemeClr val="tx1">
                    <a:lumMod val="85000"/>
                    <a:lumOff val="15000"/>
                  </a:schemeClr>
                </a:solidFill>
                <a:latin typeface="+mj-lt"/>
                <a:cs typeface="Arial"/>
              </a:rPr>
              <a:t> </a:t>
            </a:r>
            <a:r>
              <a:rPr sz="2400" spc="-50" dirty="0">
                <a:solidFill>
                  <a:schemeClr val="tx1">
                    <a:lumMod val="85000"/>
                    <a:lumOff val="15000"/>
                  </a:schemeClr>
                </a:solidFill>
                <a:latin typeface="+mj-lt"/>
                <a:cs typeface="Arial"/>
              </a:rPr>
              <a:t>able</a:t>
            </a:r>
            <a:r>
              <a:rPr sz="2400" spc="-75" dirty="0">
                <a:solidFill>
                  <a:schemeClr val="tx1">
                    <a:lumMod val="85000"/>
                    <a:lumOff val="15000"/>
                  </a:schemeClr>
                </a:solidFill>
                <a:latin typeface="+mj-lt"/>
                <a:cs typeface="Arial"/>
              </a:rPr>
              <a:t> </a:t>
            </a:r>
            <a:r>
              <a:rPr sz="2400" spc="-105" dirty="0">
                <a:solidFill>
                  <a:schemeClr val="tx1">
                    <a:lumMod val="85000"/>
                    <a:lumOff val="15000"/>
                  </a:schemeClr>
                </a:solidFill>
                <a:latin typeface="+mj-lt"/>
                <a:cs typeface="Arial"/>
              </a:rPr>
              <a:t>to</a:t>
            </a:r>
            <a:r>
              <a:rPr sz="2400" spc="-55" dirty="0">
                <a:solidFill>
                  <a:schemeClr val="tx1">
                    <a:lumMod val="85000"/>
                    <a:lumOff val="15000"/>
                  </a:schemeClr>
                </a:solidFill>
                <a:latin typeface="+mj-lt"/>
                <a:cs typeface="Arial"/>
              </a:rPr>
              <a:t> </a:t>
            </a:r>
            <a:r>
              <a:rPr sz="2400" spc="-100" dirty="0">
                <a:solidFill>
                  <a:schemeClr val="tx1">
                    <a:lumMod val="85000"/>
                    <a:lumOff val="15000"/>
                  </a:schemeClr>
                </a:solidFill>
                <a:latin typeface="+mj-lt"/>
                <a:cs typeface="Arial"/>
              </a:rPr>
              <a:t>demonstrate</a:t>
            </a:r>
            <a:r>
              <a:rPr sz="2400" spc="-60" dirty="0">
                <a:solidFill>
                  <a:schemeClr val="tx1">
                    <a:lumMod val="85000"/>
                    <a:lumOff val="15000"/>
                  </a:schemeClr>
                </a:solidFill>
                <a:latin typeface="+mj-lt"/>
                <a:cs typeface="Arial"/>
              </a:rPr>
              <a:t> </a:t>
            </a:r>
            <a:r>
              <a:rPr sz="2400" spc="-10" dirty="0">
                <a:solidFill>
                  <a:schemeClr val="tx1">
                    <a:lumMod val="85000"/>
                    <a:lumOff val="15000"/>
                  </a:schemeClr>
                </a:solidFill>
                <a:latin typeface="+mj-lt"/>
                <a:cs typeface="Arial"/>
              </a:rPr>
              <a:t>their </a:t>
            </a:r>
            <a:r>
              <a:rPr sz="2400" spc="-114" dirty="0">
                <a:solidFill>
                  <a:schemeClr val="tx1">
                    <a:lumMod val="85000"/>
                    <a:lumOff val="15000"/>
                  </a:schemeClr>
                </a:solidFill>
                <a:latin typeface="+mj-lt"/>
                <a:cs typeface="Arial"/>
              </a:rPr>
              <a:t>ability</a:t>
            </a:r>
            <a:r>
              <a:rPr sz="2400" spc="-45" dirty="0">
                <a:solidFill>
                  <a:schemeClr val="tx1">
                    <a:lumMod val="85000"/>
                    <a:lumOff val="15000"/>
                  </a:schemeClr>
                </a:solidFill>
                <a:latin typeface="+mj-lt"/>
                <a:cs typeface="Arial"/>
              </a:rPr>
              <a:t> </a:t>
            </a:r>
            <a:r>
              <a:rPr sz="2400" spc="-105" dirty="0">
                <a:solidFill>
                  <a:schemeClr val="tx1">
                    <a:lumMod val="85000"/>
                    <a:lumOff val="15000"/>
                  </a:schemeClr>
                </a:solidFill>
                <a:latin typeface="+mj-lt"/>
                <a:cs typeface="Arial"/>
              </a:rPr>
              <a:t>to</a:t>
            </a:r>
            <a:r>
              <a:rPr sz="2400" spc="-55" dirty="0">
                <a:solidFill>
                  <a:schemeClr val="tx1">
                    <a:lumMod val="85000"/>
                    <a:lumOff val="15000"/>
                  </a:schemeClr>
                </a:solidFill>
                <a:latin typeface="+mj-lt"/>
                <a:cs typeface="Arial"/>
              </a:rPr>
              <a:t> </a:t>
            </a:r>
            <a:r>
              <a:rPr sz="2400" spc="-80" dirty="0">
                <a:solidFill>
                  <a:schemeClr val="tx1">
                    <a:lumMod val="85000"/>
                    <a:lumOff val="15000"/>
                  </a:schemeClr>
                </a:solidFill>
                <a:latin typeface="+mj-lt"/>
                <a:cs typeface="Arial"/>
              </a:rPr>
              <a:t>rent </a:t>
            </a:r>
            <a:r>
              <a:rPr sz="2400" spc="-60" dirty="0">
                <a:solidFill>
                  <a:schemeClr val="tx1">
                    <a:lumMod val="85000"/>
                    <a:lumOff val="15000"/>
                  </a:schemeClr>
                </a:solidFill>
                <a:latin typeface="+mj-lt"/>
                <a:cs typeface="Arial"/>
              </a:rPr>
              <a:t>the</a:t>
            </a:r>
            <a:r>
              <a:rPr sz="2400" spc="-50" dirty="0">
                <a:solidFill>
                  <a:schemeClr val="tx1">
                    <a:lumMod val="85000"/>
                    <a:lumOff val="15000"/>
                  </a:schemeClr>
                </a:solidFill>
                <a:latin typeface="+mj-lt"/>
                <a:cs typeface="Arial"/>
              </a:rPr>
              <a:t> </a:t>
            </a:r>
            <a:r>
              <a:rPr sz="2400" spc="-145" dirty="0">
                <a:solidFill>
                  <a:schemeClr val="tx1">
                    <a:lumMod val="85000"/>
                    <a:lumOff val="15000"/>
                  </a:schemeClr>
                </a:solidFill>
                <a:latin typeface="+mj-lt"/>
                <a:cs typeface="Arial"/>
              </a:rPr>
              <a:t>unit</a:t>
            </a:r>
            <a:r>
              <a:rPr sz="2400" spc="-15" dirty="0">
                <a:solidFill>
                  <a:schemeClr val="tx1">
                    <a:lumMod val="85000"/>
                    <a:lumOff val="15000"/>
                  </a:schemeClr>
                </a:solidFill>
                <a:latin typeface="+mj-lt"/>
                <a:cs typeface="Arial"/>
              </a:rPr>
              <a:t> </a:t>
            </a:r>
            <a:r>
              <a:rPr sz="2400" spc="-80" dirty="0">
                <a:solidFill>
                  <a:schemeClr val="tx1">
                    <a:lumMod val="85000"/>
                    <a:lumOff val="15000"/>
                  </a:schemeClr>
                </a:solidFill>
                <a:latin typeface="+mj-lt"/>
                <a:cs typeface="Arial"/>
              </a:rPr>
              <a:t>because</a:t>
            </a:r>
            <a:r>
              <a:rPr sz="2400" spc="-50" dirty="0">
                <a:solidFill>
                  <a:schemeClr val="tx1">
                    <a:lumMod val="85000"/>
                    <a:lumOff val="15000"/>
                  </a:schemeClr>
                </a:solidFill>
                <a:latin typeface="+mj-lt"/>
                <a:cs typeface="Arial"/>
              </a:rPr>
              <a:t> </a:t>
            </a:r>
            <a:r>
              <a:rPr sz="2400" spc="-90" dirty="0">
                <a:solidFill>
                  <a:schemeClr val="tx1">
                    <a:lumMod val="85000"/>
                    <a:lumOff val="15000"/>
                  </a:schemeClr>
                </a:solidFill>
                <a:latin typeface="+mj-lt"/>
                <a:cs typeface="Arial"/>
              </a:rPr>
              <a:t>they</a:t>
            </a:r>
            <a:r>
              <a:rPr sz="2400" spc="-45" dirty="0">
                <a:solidFill>
                  <a:schemeClr val="tx1">
                    <a:lumMod val="85000"/>
                    <a:lumOff val="15000"/>
                  </a:schemeClr>
                </a:solidFill>
                <a:latin typeface="+mj-lt"/>
                <a:cs typeface="Arial"/>
              </a:rPr>
              <a:t> </a:t>
            </a:r>
            <a:r>
              <a:rPr sz="2400" spc="-50" dirty="0">
                <a:solidFill>
                  <a:schemeClr val="tx1">
                    <a:lumMod val="85000"/>
                    <a:lumOff val="15000"/>
                  </a:schemeClr>
                </a:solidFill>
                <a:latin typeface="+mj-lt"/>
                <a:cs typeface="Arial"/>
              </a:rPr>
              <a:t>were </a:t>
            </a:r>
            <a:r>
              <a:rPr sz="2400" spc="-80" dirty="0">
                <a:solidFill>
                  <a:schemeClr val="tx1">
                    <a:lumMod val="85000"/>
                    <a:lumOff val="15000"/>
                  </a:schemeClr>
                </a:solidFill>
                <a:latin typeface="+mj-lt"/>
                <a:cs typeface="Arial"/>
              </a:rPr>
              <a:t>screened</a:t>
            </a:r>
            <a:r>
              <a:rPr sz="2400" spc="-55" dirty="0">
                <a:solidFill>
                  <a:schemeClr val="tx1">
                    <a:lumMod val="85000"/>
                    <a:lumOff val="15000"/>
                  </a:schemeClr>
                </a:solidFill>
                <a:latin typeface="+mj-lt"/>
                <a:cs typeface="Arial"/>
              </a:rPr>
              <a:t> </a:t>
            </a:r>
            <a:r>
              <a:rPr sz="2400" spc="-45" dirty="0">
                <a:solidFill>
                  <a:schemeClr val="tx1">
                    <a:lumMod val="85000"/>
                    <a:lumOff val="15000"/>
                  </a:schemeClr>
                </a:solidFill>
                <a:latin typeface="+mj-lt"/>
                <a:cs typeface="Arial"/>
              </a:rPr>
              <a:t>out</a:t>
            </a:r>
            <a:r>
              <a:rPr lang="en-US" sz="2400" dirty="0">
                <a:solidFill>
                  <a:schemeClr val="tx1">
                    <a:lumMod val="85000"/>
                    <a:lumOff val="15000"/>
                  </a:schemeClr>
                </a:solidFill>
                <a:latin typeface="+mj-lt"/>
                <a:cs typeface="Arial"/>
              </a:rPr>
              <a:t> </a:t>
            </a:r>
            <a:r>
              <a:rPr sz="2400" spc="-80" dirty="0">
                <a:solidFill>
                  <a:schemeClr val="tx1">
                    <a:lumMod val="85000"/>
                    <a:lumOff val="15000"/>
                  </a:schemeClr>
                </a:solidFill>
                <a:latin typeface="+mj-lt"/>
                <a:cs typeface="Arial"/>
              </a:rPr>
              <a:t>early </a:t>
            </a:r>
            <a:r>
              <a:rPr sz="2400" spc="-120" dirty="0">
                <a:solidFill>
                  <a:schemeClr val="tx1">
                    <a:lumMod val="85000"/>
                    <a:lumOff val="15000"/>
                  </a:schemeClr>
                </a:solidFill>
                <a:latin typeface="+mj-lt"/>
                <a:cs typeface="Arial"/>
              </a:rPr>
              <a:t>in</a:t>
            </a:r>
            <a:r>
              <a:rPr sz="2400" spc="-40" dirty="0">
                <a:solidFill>
                  <a:schemeClr val="tx1">
                    <a:lumMod val="85000"/>
                    <a:lumOff val="15000"/>
                  </a:schemeClr>
                </a:solidFill>
                <a:latin typeface="+mj-lt"/>
                <a:cs typeface="Arial"/>
              </a:rPr>
              <a:t> </a:t>
            </a:r>
            <a:r>
              <a:rPr sz="2400" spc="-60" dirty="0">
                <a:solidFill>
                  <a:schemeClr val="tx1">
                    <a:lumMod val="85000"/>
                    <a:lumOff val="15000"/>
                  </a:schemeClr>
                </a:solidFill>
                <a:latin typeface="+mj-lt"/>
                <a:cs typeface="Arial"/>
              </a:rPr>
              <a:t>the</a:t>
            </a:r>
            <a:r>
              <a:rPr sz="2400" spc="-70" dirty="0">
                <a:solidFill>
                  <a:schemeClr val="tx1">
                    <a:lumMod val="85000"/>
                    <a:lumOff val="15000"/>
                  </a:schemeClr>
                </a:solidFill>
                <a:latin typeface="+mj-lt"/>
                <a:cs typeface="Arial"/>
              </a:rPr>
              <a:t> </a:t>
            </a:r>
            <a:r>
              <a:rPr sz="2400" spc="-10" dirty="0">
                <a:solidFill>
                  <a:schemeClr val="tx1">
                    <a:lumMod val="85000"/>
                    <a:lumOff val="15000"/>
                  </a:schemeClr>
                </a:solidFill>
                <a:latin typeface="+mj-lt"/>
                <a:cs typeface="Arial"/>
              </a:rPr>
              <a:t>process.</a:t>
            </a:r>
            <a:endParaRPr sz="2400" dirty="0">
              <a:solidFill>
                <a:schemeClr val="tx1">
                  <a:lumMod val="85000"/>
                  <a:lumOff val="15000"/>
                </a:schemeClr>
              </a:solidFill>
              <a:latin typeface="+mj-lt"/>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600201" y="2952749"/>
            <a:ext cx="5661658" cy="1867863"/>
          </a:xfrm>
          <a:prstGeom prst="rect">
            <a:avLst/>
          </a:prstGeom>
        </p:spPr>
      </p:pic>
      <p:sp>
        <p:nvSpPr>
          <p:cNvPr id="3" name="object 3"/>
          <p:cNvSpPr txBox="1">
            <a:spLocks noGrp="1"/>
          </p:cNvSpPr>
          <p:nvPr>
            <p:ph type="title"/>
          </p:nvPr>
        </p:nvSpPr>
        <p:spPr>
          <a:xfrm>
            <a:off x="390424" y="646183"/>
            <a:ext cx="5386705" cy="574040"/>
          </a:xfrm>
          <a:prstGeom prst="rect">
            <a:avLst/>
          </a:prstGeom>
        </p:spPr>
        <p:txBody>
          <a:bodyPr vert="horz" wrap="square" lIns="0" tIns="12700" rIns="0" bIns="0" rtlCol="0">
            <a:spAutoFit/>
          </a:bodyPr>
          <a:lstStyle/>
          <a:p>
            <a:pPr marL="12700">
              <a:lnSpc>
                <a:spcPct val="100000"/>
              </a:lnSpc>
              <a:spcBef>
                <a:spcPts val="100"/>
              </a:spcBef>
            </a:pPr>
            <a:r>
              <a:rPr spc="-65" dirty="0"/>
              <a:t>What</a:t>
            </a:r>
            <a:r>
              <a:rPr spc="-75" dirty="0"/>
              <a:t> </a:t>
            </a:r>
            <a:r>
              <a:rPr spc="-185" dirty="0"/>
              <a:t>is</a:t>
            </a:r>
            <a:r>
              <a:rPr spc="-65" dirty="0"/>
              <a:t> </a:t>
            </a:r>
            <a:r>
              <a:rPr dirty="0"/>
              <a:t>a</a:t>
            </a:r>
            <a:r>
              <a:rPr spc="-70" dirty="0"/>
              <a:t> </a:t>
            </a:r>
            <a:r>
              <a:rPr spc="-165" dirty="0"/>
              <a:t>protected</a:t>
            </a:r>
            <a:r>
              <a:rPr spc="-75" dirty="0"/>
              <a:t> </a:t>
            </a:r>
            <a:r>
              <a:rPr spc="-135" dirty="0"/>
              <a:t>class?</a:t>
            </a:r>
          </a:p>
        </p:txBody>
      </p:sp>
      <p:sp>
        <p:nvSpPr>
          <p:cNvPr id="4" name="object 4"/>
          <p:cNvSpPr txBox="1"/>
          <p:nvPr/>
        </p:nvSpPr>
        <p:spPr>
          <a:xfrm>
            <a:off x="390424" y="1352550"/>
            <a:ext cx="8448776" cy="628377"/>
          </a:xfrm>
          <a:prstGeom prst="rect">
            <a:avLst/>
          </a:prstGeom>
        </p:spPr>
        <p:txBody>
          <a:bodyPr vert="horz" wrap="square" lIns="0" tIns="12700" rIns="0" bIns="0" rtlCol="0">
            <a:spAutoFit/>
          </a:bodyPr>
          <a:lstStyle/>
          <a:p>
            <a:pPr marL="12700" algn="ctr">
              <a:lnSpc>
                <a:spcPct val="100000"/>
              </a:lnSpc>
              <a:spcBef>
                <a:spcPts val="100"/>
              </a:spcBef>
              <a:tabLst>
                <a:tab pos="354965" algn="l"/>
                <a:tab pos="355600" algn="l"/>
              </a:tabLst>
            </a:pPr>
            <a:r>
              <a:rPr lang="en-US" sz="2000" dirty="0">
                <a:solidFill>
                  <a:srgbClr val="695D46"/>
                </a:solidFill>
                <a:latin typeface="Arial"/>
                <a:cs typeface="Arial"/>
              </a:rPr>
              <a:t>	</a:t>
            </a:r>
            <a:r>
              <a:rPr sz="2000" dirty="0">
                <a:solidFill>
                  <a:srgbClr val="695D46"/>
                </a:solidFill>
                <a:latin typeface="Arial"/>
                <a:cs typeface="Arial"/>
              </a:rPr>
              <a:t>Characteristic</a:t>
            </a:r>
            <a:r>
              <a:rPr sz="2000" spc="-20" dirty="0">
                <a:solidFill>
                  <a:srgbClr val="695D46"/>
                </a:solidFill>
                <a:latin typeface="Arial"/>
                <a:cs typeface="Arial"/>
              </a:rPr>
              <a:t> </a:t>
            </a:r>
            <a:r>
              <a:rPr sz="2000" dirty="0">
                <a:solidFill>
                  <a:srgbClr val="695D46"/>
                </a:solidFill>
                <a:latin typeface="Arial"/>
                <a:cs typeface="Arial"/>
              </a:rPr>
              <a:t>of</a:t>
            </a:r>
            <a:r>
              <a:rPr sz="2000" spc="-15" dirty="0">
                <a:solidFill>
                  <a:srgbClr val="695D46"/>
                </a:solidFill>
                <a:latin typeface="Arial"/>
                <a:cs typeface="Arial"/>
              </a:rPr>
              <a:t> </a:t>
            </a:r>
            <a:r>
              <a:rPr sz="2000" dirty="0">
                <a:solidFill>
                  <a:srgbClr val="695D46"/>
                </a:solidFill>
                <a:latin typeface="Arial"/>
                <a:cs typeface="Arial"/>
              </a:rPr>
              <a:t>a</a:t>
            </a:r>
            <a:r>
              <a:rPr sz="2000" spc="-15" dirty="0">
                <a:solidFill>
                  <a:srgbClr val="695D46"/>
                </a:solidFill>
                <a:latin typeface="Arial"/>
                <a:cs typeface="Arial"/>
              </a:rPr>
              <a:t> </a:t>
            </a:r>
            <a:r>
              <a:rPr sz="2000" dirty="0">
                <a:solidFill>
                  <a:srgbClr val="695D46"/>
                </a:solidFill>
                <a:latin typeface="Arial"/>
                <a:cs typeface="Arial"/>
              </a:rPr>
              <a:t>person</a:t>
            </a:r>
            <a:r>
              <a:rPr lang="en-US" sz="2000" dirty="0">
                <a:solidFill>
                  <a:srgbClr val="695D46"/>
                </a:solidFill>
                <a:latin typeface="Arial"/>
                <a:cs typeface="Arial"/>
              </a:rPr>
              <a:t> (defined by law)</a:t>
            </a:r>
            <a:r>
              <a:rPr sz="2000" spc="-15" dirty="0">
                <a:solidFill>
                  <a:srgbClr val="695D46"/>
                </a:solidFill>
                <a:latin typeface="Arial"/>
                <a:cs typeface="Arial"/>
              </a:rPr>
              <a:t> </a:t>
            </a:r>
            <a:r>
              <a:rPr sz="2000" dirty="0">
                <a:solidFill>
                  <a:srgbClr val="695D46"/>
                </a:solidFill>
                <a:latin typeface="Arial"/>
                <a:cs typeface="Arial"/>
              </a:rPr>
              <a:t>that</a:t>
            </a:r>
            <a:r>
              <a:rPr sz="2000" spc="-15" dirty="0">
                <a:solidFill>
                  <a:srgbClr val="695D46"/>
                </a:solidFill>
                <a:latin typeface="Arial"/>
                <a:cs typeface="Arial"/>
              </a:rPr>
              <a:t> </a:t>
            </a:r>
            <a:r>
              <a:rPr sz="2000" dirty="0">
                <a:solidFill>
                  <a:srgbClr val="695D46"/>
                </a:solidFill>
                <a:latin typeface="Arial"/>
                <a:cs typeface="Arial"/>
              </a:rPr>
              <a:t>cannot</a:t>
            </a:r>
            <a:r>
              <a:rPr sz="2000" spc="-10" dirty="0">
                <a:solidFill>
                  <a:srgbClr val="695D46"/>
                </a:solidFill>
                <a:latin typeface="Arial"/>
                <a:cs typeface="Arial"/>
              </a:rPr>
              <a:t> </a:t>
            </a:r>
            <a:r>
              <a:rPr sz="2000" dirty="0">
                <a:solidFill>
                  <a:srgbClr val="695D46"/>
                </a:solidFill>
                <a:latin typeface="Arial"/>
                <a:cs typeface="Arial"/>
              </a:rPr>
              <a:t>be</a:t>
            </a:r>
            <a:r>
              <a:rPr sz="2000" spc="-15" dirty="0">
                <a:solidFill>
                  <a:srgbClr val="695D46"/>
                </a:solidFill>
                <a:latin typeface="Arial"/>
                <a:cs typeface="Arial"/>
              </a:rPr>
              <a:t> </a:t>
            </a:r>
            <a:r>
              <a:rPr sz="2000" dirty="0">
                <a:solidFill>
                  <a:srgbClr val="695D46"/>
                </a:solidFill>
                <a:latin typeface="Arial"/>
                <a:cs typeface="Arial"/>
              </a:rPr>
              <a:t>targeted</a:t>
            </a:r>
            <a:r>
              <a:rPr sz="2000" spc="-10" dirty="0">
                <a:solidFill>
                  <a:srgbClr val="695D46"/>
                </a:solidFill>
                <a:latin typeface="Arial"/>
                <a:cs typeface="Arial"/>
              </a:rPr>
              <a:t> </a:t>
            </a:r>
            <a:r>
              <a:rPr sz="2000" dirty="0">
                <a:solidFill>
                  <a:srgbClr val="695D46"/>
                </a:solidFill>
                <a:latin typeface="Arial"/>
                <a:cs typeface="Arial"/>
              </a:rPr>
              <a:t>for</a:t>
            </a:r>
            <a:r>
              <a:rPr sz="2000" spc="-10" dirty="0">
                <a:solidFill>
                  <a:srgbClr val="695D46"/>
                </a:solidFill>
                <a:latin typeface="Arial"/>
                <a:cs typeface="Arial"/>
              </a:rPr>
              <a:t> discrimination</a:t>
            </a:r>
            <a:endParaRPr sz="2000" dirty="0">
              <a:latin typeface="Arial"/>
              <a:cs typeface="Arial"/>
            </a:endParaRPr>
          </a:p>
        </p:txBody>
      </p:sp>
      <p:sp>
        <p:nvSpPr>
          <p:cNvPr id="5" name="object 5"/>
          <p:cNvSpPr txBox="1"/>
          <p:nvPr/>
        </p:nvSpPr>
        <p:spPr>
          <a:xfrm>
            <a:off x="820737" y="2082444"/>
            <a:ext cx="7502525" cy="622863"/>
          </a:xfrm>
          <a:prstGeom prst="rect">
            <a:avLst/>
          </a:prstGeom>
        </p:spPr>
        <p:txBody>
          <a:bodyPr vert="horz" wrap="square" lIns="0" tIns="12700" rIns="0" bIns="0" rtlCol="0">
            <a:spAutoFit/>
          </a:bodyPr>
          <a:lstStyle/>
          <a:p>
            <a:pPr marL="12065" marR="5080" algn="ctr">
              <a:lnSpc>
                <a:spcPct val="114999"/>
              </a:lnSpc>
              <a:spcBef>
                <a:spcPts val="100"/>
              </a:spcBef>
              <a:tabLst>
                <a:tab pos="354965" algn="l"/>
                <a:tab pos="355600" algn="l"/>
              </a:tabLst>
            </a:pPr>
            <a:r>
              <a:rPr sz="1800" dirty="0">
                <a:solidFill>
                  <a:schemeClr val="accent6">
                    <a:lumMod val="75000"/>
                  </a:schemeClr>
                </a:solidFill>
                <a:latin typeface="Arial"/>
                <a:cs typeface="Arial"/>
              </a:rPr>
              <a:t>Prohibited</a:t>
            </a:r>
            <a:r>
              <a:rPr sz="1800" spc="-25" dirty="0">
                <a:solidFill>
                  <a:schemeClr val="accent6">
                    <a:lumMod val="75000"/>
                  </a:schemeClr>
                </a:solidFill>
                <a:latin typeface="Arial"/>
                <a:cs typeface="Arial"/>
              </a:rPr>
              <a:t> </a:t>
            </a:r>
            <a:r>
              <a:rPr sz="1800" dirty="0">
                <a:solidFill>
                  <a:schemeClr val="accent6">
                    <a:lumMod val="75000"/>
                  </a:schemeClr>
                </a:solidFill>
                <a:latin typeface="Arial"/>
                <a:cs typeface="Arial"/>
              </a:rPr>
              <a:t>conduct</a:t>
            </a:r>
            <a:r>
              <a:rPr sz="1800" spc="-10" dirty="0">
                <a:solidFill>
                  <a:schemeClr val="accent6">
                    <a:lumMod val="75000"/>
                  </a:schemeClr>
                </a:solidFill>
                <a:latin typeface="Arial"/>
                <a:cs typeface="Arial"/>
              </a:rPr>
              <a:t> </a:t>
            </a:r>
            <a:r>
              <a:rPr sz="1800" dirty="0">
                <a:solidFill>
                  <a:schemeClr val="accent6">
                    <a:lumMod val="75000"/>
                  </a:schemeClr>
                </a:solidFill>
                <a:latin typeface="Arial"/>
                <a:cs typeface="Arial"/>
              </a:rPr>
              <a:t>under</a:t>
            </a:r>
            <a:r>
              <a:rPr sz="1800" spc="-15" dirty="0">
                <a:solidFill>
                  <a:schemeClr val="accent6">
                    <a:lumMod val="75000"/>
                  </a:schemeClr>
                </a:solidFill>
                <a:latin typeface="Arial"/>
                <a:cs typeface="Arial"/>
              </a:rPr>
              <a:t> </a:t>
            </a:r>
            <a:r>
              <a:rPr sz="1800" dirty="0">
                <a:solidFill>
                  <a:schemeClr val="accent6">
                    <a:lumMod val="75000"/>
                  </a:schemeClr>
                </a:solidFill>
                <a:latin typeface="Arial"/>
                <a:cs typeface="Arial"/>
              </a:rPr>
              <a:t>law</a:t>
            </a:r>
            <a:r>
              <a:rPr sz="1800" spc="-15" dirty="0">
                <a:solidFill>
                  <a:schemeClr val="accent6">
                    <a:lumMod val="75000"/>
                  </a:schemeClr>
                </a:solidFill>
                <a:latin typeface="Arial"/>
                <a:cs typeface="Arial"/>
              </a:rPr>
              <a:t> </a:t>
            </a:r>
            <a:r>
              <a:rPr sz="1800" b="1" dirty="0">
                <a:solidFill>
                  <a:schemeClr val="accent6">
                    <a:lumMod val="75000"/>
                  </a:schemeClr>
                </a:solidFill>
                <a:latin typeface="Arial"/>
                <a:cs typeface="Arial"/>
              </a:rPr>
              <a:t>+</a:t>
            </a:r>
            <a:r>
              <a:rPr sz="1800" spc="-10" dirty="0">
                <a:solidFill>
                  <a:schemeClr val="accent6">
                    <a:lumMod val="75000"/>
                  </a:schemeClr>
                </a:solidFill>
                <a:latin typeface="Arial"/>
                <a:cs typeface="Arial"/>
              </a:rPr>
              <a:t> </a:t>
            </a:r>
            <a:r>
              <a:rPr lang="en-US" spc="-10" dirty="0">
                <a:solidFill>
                  <a:schemeClr val="accent6">
                    <a:lumMod val="75000"/>
                  </a:schemeClr>
                </a:solidFill>
                <a:latin typeface="Arial"/>
                <a:cs typeface="Arial"/>
              </a:rPr>
              <a:t>A</a:t>
            </a:r>
            <a:r>
              <a:rPr sz="1800" dirty="0">
                <a:solidFill>
                  <a:schemeClr val="accent6">
                    <a:lumMod val="75000"/>
                  </a:schemeClr>
                </a:solidFill>
                <a:latin typeface="Arial"/>
                <a:cs typeface="Arial"/>
              </a:rPr>
              <a:t>ction</a:t>
            </a:r>
            <a:r>
              <a:rPr sz="1800" spc="-15" dirty="0">
                <a:solidFill>
                  <a:schemeClr val="accent6">
                    <a:lumMod val="75000"/>
                  </a:schemeClr>
                </a:solidFill>
                <a:latin typeface="Arial"/>
                <a:cs typeface="Arial"/>
              </a:rPr>
              <a:t> </a:t>
            </a:r>
            <a:r>
              <a:rPr sz="1800" dirty="0">
                <a:solidFill>
                  <a:schemeClr val="accent6">
                    <a:lumMod val="75000"/>
                  </a:schemeClr>
                </a:solidFill>
                <a:latin typeface="Arial"/>
                <a:cs typeface="Arial"/>
              </a:rPr>
              <a:t>being</a:t>
            </a:r>
            <a:r>
              <a:rPr sz="1800" spc="-15" dirty="0">
                <a:solidFill>
                  <a:schemeClr val="accent6">
                    <a:lumMod val="75000"/>
                  </a:schemeClr>
                </a:solidFill>
                <a:latin typeface="Arial"/>
                <a:cs typeface="Arial"/>
              </a:rPr>
              <a:t> </a:t>
            </a:r>
            <a:r>
              <a:rPr sz="1800" dirty="0">
                <a:solidFill>
                  <a:schemeClr val="accent6">
                    <a:lumMod val="75000"/>
                  </a:schemeClr>
                </a:solidFill>
                <a:latin typeface="Arial"/>
                <a:cs typeface="Arial"/>
              </a:rPr>
              <a:t>done</a:t>
            </a:r>
            <a:r>
              <a:rPr sz="1800" spc="-15" dirty="0">
                <a:solidFill>
                  <a:schemeClr val="accent6">
                    <a:lumMod val="75000"/>
                  </a:schemeClr>
                </a:solidFill>
                <a:latin typeface="Arial"/>
                <a:cs typeface="Arial"/>
              </a:rPr>
              <a:t> </a:t>
            </a:r>
            <a:r>
              <a:rPr sz="1800" dirty="0">
                <a:solidFill>
                  <a:schemeClr val="accent6">
                    <a:lumMod val="75000"/>
                  </a:schemeClr>
                </a:solidFill>
                <a:latin typeface="Arial"/>
                <a:cs typeface="Arial"/>
              </a:rPr>
              <a:t>based</a:t>
            </a:r>
            <a:r>
              <a:rPr sz="1800" spc="-15" dirty="0">
                <a:solidFill>
                  <a:schemeClr val="accent6">
                    <a:lumMod val="75000"/>
                  </a:schemeClr>
                </a:solidFill>
                <a:latin typeface="Arial"/>
                <a:cs typeface="Arial"/>
              </a:rPr>
              <a:t> </a:t>
            </a:r>
            <a:r>
              <a:rPr sz="1800" dirty="0">
                <a:solidFill>
                  <a:schemeClr val="accent6">
                    <a:lumMod val="75000"/>
                  </a:schemeClr>
                </a:solidFill>
                <a:latin typeface="Arial"/>
                <a:cs typeface="Arial"/>
              </a:rPr>
              <a:t>on</a:t>
            </a:r>
            <a:r>
              <a:rPr sz="1800" spc="-15" dirty="0">
                <a:solidFill>
                  <a:schemeClr val="accent6">
                    <a:lumMod val="75000"/>
                  </a:schemeClr>
                </a:solidFill>
                <a:latin typeface="Arial"/>
                <a:cs typeface="Arial"/>
              </a:rPr>
              <a:t> </a:t>
            </a:r>
            <a:r>
              <a:rPr sz="1800" dirty="0">
                <a:solidFill>
                  <a:schemeClr val="accent6">
                    <a:lumMod val="75000"/>
                  </a:schemeClr>
                </a:solidFill>
                <a:latin typeface="Arial"/>
                <a:cs typeface="Arial"/>
              </a:rPr>
              <a:t>a</a:t>
            </a:r>
            <a:r>
              <a:rPr sz="1800" spc="-15" dirty="0">
                <a:solidFill>
                  <a:schemeClr val="accent6">
                    <a:lumMod val="75000"/>
                  </a:schemeClr>
                </a:solidFill>
                <a:latin typeface="Arial"/>
                <a:cs typeface="Arial"/>
              </a:rPr>
              <a:t> </a:t>
            </a:r>
            <a:r>
              <a:rPr sz="1800" spc="-10" dirty="0">
                <a:solidFill>
                  <a:schemeClr val="accent6">
                    <a:lumMod val="75000"/>
                  </a:schemeClr>
                </a:solidFill>
                <a:latin typeface="Arial"/>
                <a:cs typeface="Arial"/>
              </a:rPr>
              <a:t>person’s </a:t>
            </a:r>
            <a:r>
              <a:rPr sz="1800" dirty="0">
                <a:solidFill>
                  <a:schemeClr val="accent6">
                    <a:lumMod val="75000"/>
                  </a:schemeClr>
                </a:solidFill>
                <a:latin typeface="Arial"/>
                <a:cs typeface="Arial"/>
              </a:rPr>
              <a:t>protected</a:t>
            </a:r>
            <a:r>
              <a:rPr sz="1800" spc="-20" dirty="0">
                <a:solidFill>
                  <a:schemeClr val="accent6">
                    <a:lumMod val="75000"/>
                  </a:schemeClr>
                </a:solidFill>
                <a:latin typeface="Arial"/>
                <a:cs typeface="Arial"/>
              </a:rPr>
              <a:t> </a:t>
            </a:r>
            <a:r>
              <a:rPr sz="1800" dirty="0">
                <a:solidFill>
                  <a:schemeClr val="accent6">
                    <a:lumMod val="75000"/>
                  </a:schemeClr>
                </a:solidFill>
                <a:latin typeface="Arial"/>
                <a:cs typeface="Arial"/>
              </a:rPr>
              <a:t>class</a:t>
            </a:r>
            <a:r>
              <a:rPr sz="1800" spc="-15" dirty="0">
                <a:solidFill>
                  <a:schemeClr val="accent6">
                    <a:lumMod val="75000"/>
                  </a:schemeClr>
                </a:solidFill>
                <a:latin typeface="Arial"/>
                <a:cs typeface="Arial"/>
              </a:rPr>
              <a:t> </a:t>
            </a:r>
            <a:r>
              <a:rPr sz="1800" dirty="0">
                <a:solidFill>
                  <a:schemeClr val="accent6">
                    <a:lumMod val="75000"/>
                  </a:schemeClr>
                </a:solidFill>
                <a:latin typeface="Arial"/>
                <a:cs typeface="Arial"/>
              </a:rPr>
              <a:t>=</a:t>
            </a:r>
            <a:r>
              <a:rPr sz="1800" spc="-15" dirty="0">
                <a:solidFill>
                  <a:schemeClr val="accent6">
                    <a:lumMod val="75000"/>
                  </a:schemeClr>
                </a:solidFill>
                <a:latin typeface="Arial"/>
                <a:cs typeface="Arial"/>
              </a:rPr>
              <a:t> </a:t>
            </a:r>
            <a:r>
              <a:rPr sz="1800" b="1" dirty="0">
                <a:solidFill>
                  <a:schemeClr val="accent6">
                    <a:lumMod val="75000"/>
                  </a:schemeClr>
                </a:solidFill>
                <a:latin typeface="Arial"/>
                <a:cs typeface="Arial"/>
              </a:rPr>
              <a:t>fair</a:t>
            </a:r>
            <a:r>
              <a:rPr sz="1800" b="1" spc="-15" dirty="0">
                <a:solidFill>
                  <a:schemeClr val="accent6">
                    <a:lumMod val="75000"/>
                  </a:schemeClr>
                </a:solidFill>
                <a:latin typeface="Arial"/>
                <a:cs typeface="Arial"/>
              </a:rPr>
              <a:t> </a:t>
            </a:r>
            <a:r>
              <a:rPr sz="1800" b="1" dirty="0">
                <a:solidFill>
                  <a:schemeClr val="accent6">
                    <a:lumMod val="75000"/>
                  </a:schemeClr>
                </a:solidFill>
                <a:latin typeface="Arial"/>
                <a:cs typeface="Arial"/>
              </a:rPr>
              <a:t>housing</a:t>
            </a:r>
            <a:r>
              <a:rPr sz="1800" b="1" spc="-15" dirty="0">
                <a:solidFill>
                  <a:schemeClr val="accent6">
                    <a:lumMod val="75000"/>
                  </a:schemeClr>
                </a:solidFill>
                <a:latin typeface="Arial"/>
                <a:cs typeface="Arial"/>
              </a:rPr>
              <a:t> </a:t>
            </a:r>
            <a:r>
              <a:rPr sz="1800" b="1" spc="-10" dirty="0">
                <a:solidFill>
                  <a:schemeClr val="accent6">
                    <a:lumMod val="75000"/>
                  </a:schemeClr>
                </a:solidFill>
                <a:latin typeface="Arial"/>
                <a:cs typeface="Arial"/>
              </a:rPr>
              <a:t>violation</a:t>
            </a:r>
            <a:endParaRPr sz="1800" b="1" dirty="0">
              <a:solidFill>
                <a:schemeClr val="accent6">
                  <a:lumMod val="75000"/>
                </a:schemeClr>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258241"/>
            <a:ext cx="6934200" cy="504625"/>
          </a:xfrm>
          <a:prstGeom prst="rect">
            <a:avLst/>
          </a:prstGeom>
        </p:spPr>
        <p:txBody>
          <a:bodyPr vert="horz" wrap="square" lIns="0" tIns="12065" rIns="0" bIns="0" rtlCol="0">
            <a:spAutoFit/>
          </a:bodyPr>
          <a:lstStyle/>
          <a:p>
            <a:pPr marL="12700">
              <a:lnSpc>
                <a:spcPct val="100000"/>
              </a:lnSpc>
              <a:spcBef>
                <a:spcPts val="95"/>
              </a:spcBef>
            </a:pPr>
            <a:r>
              <a:rPr sz="3200" spc="-125" dirty="0"/>
              <a:t>Protected</a:t>
            </a:r>
            <a:r>
              <a:rPr sz="3200" spc="-100" dirty="0"/>
              <a:t> </a:t>
            </a:r>
            <a:r>
              <a:rPr sz="3200" spc="-95" dirty="0"/>
              <a:t>Classes</a:t>
            </a:r>
            <a:r>
              <a:rPr sz="3200" spc="-110" dirty="0"/>
              <a:t> </a:t>
            </a:r>
            <a:r>
              <a:rPr sz="3200" spc="-165" dirty="0"/>
              <a:t>in</a:t>
            </a:r>
            <a:r>
              <a:rPr sz="3200" spc="-60" dirty="0"/>
              <a:t> </a:t>
            </a:r>
            <a:r>
              <a:rPr lang="en-US" sz="3200" spc="-65" dirty="0"/>
              <a:t>Massachusetts</a:t>
            </a:r>
            <a:endParaRPr sz="3200" dirty="0"/>
          </a:p>
        </p:txBody>
      </p:sp>
      <p:sp>
        <p:nvSpPr>
          <p:cNvPr id="3" name="object 3"/>
          <p:cNvSpPr txBox="1">
            <a:spLocks noGrp="1"/>
          </p:cNvSpPr>
          <p:nvPr>
            <p:ph sz="half" idx="2"/>
          </p:nvPr>
        </p:nvSpPr>
        <p:spPr>
          <a:xfrm>
            <a:off x="304800" y="1868849"/>
            <a:ext cx="2847975" cy="2905924"/>
          </a:xfrm>
          <a:prstGeom prst="rect">
            <a:avLst/>
          </a:prstGeom>
        </p:spPr>
        <p:txBody>
          <a:bodyPr vert="horz" wrap="square" lIns="0" tIns="12700" rIns="0" bIns="0" rtlCol="0">
            <a:spAutoFit/>
          </a:bodyPr>
          <a:lstStyle/>
          <a:p>
            <a:pPr marL="469265" indent="-355600">
              <a:lnSpc>
                <a:spcPct val="100000"/>
              </a:lnSpc>
              <a:spcBef>
                <a:spcPts val="1500"/>
              </a:spcBef>
              <a:buChar char="●"/>
              <a:tabLst>
                <a:tab pos="469265" algn="l"/>
                <a:tab pos="469900" algn="l"/>
              </a:tabLst>
            </a:pPr>
            <a:r>
              <a:rPr sz="2400" b="0" spc="-70" dirty="0">
                <a:solidFill>
                  <a:schemeClr val="tx1">
                    <a:lumMod val="85000"/>
                    <a:lumOff val="15000"/>
                  </a:schemeClr>
                </a:solidFill>
                <a:latin typeface="+mj-lt"/>
                <a:cs typeface="Times New Roman"/>
              </a:rPr>
              <a:t>Ra</a:t>
            </a:r>
            <a:r>
              <a:rPr sz="2400" b="0" spc="-25" dirty="0">
                <a:solidFill>
                  <a:schemeClr val="tx1">
                    <a:lumMod val="85000"/>
                    <a:lumOff val="15000"/>
                  </a:schemeClr>
                </a:solidFill>
                <a:latin typeface="+mj-lt"/>
                <a:cs typeface="Times New Roman"/>
              </a:rPr>
              <a:t>ce</a:t>
            </a:r>
            <a:endParaRPr sz="2400" dirty="0">
              <a:solidFill>
                <a:schemeClr val="tx1">
                  <a:lumMod val="85000"/>
                  <a:lumOff val="15000"/>
                </a:schemeClr>
              </a:solidFill>
              <a:latin typeface="+mj-lt"/>
              <a:cs typeface="Times New Roman"/>
            </a:endParaRPr>
          </a:p>
          <a:p>
            <a:pPr marL="469265" indent="-355600">
              <a:lnSpc>
                <a:spcPct val="100000"/>
              </a:lnSpc>
              <a:spcBef>
                <a:spcPts val="360"/>
              </a:spcBef>
              <a:buChar char="●"/>
              <a:tabLst>
                <a:tab pos="469265" algn="l"/>
                <a:tab pos="469900" algn="l"/>
              </a:tabLst>
            </a:pPr>
            <a:r>
              <a:rPr sz="2400" b="0" spc="-55" dirty="0">
                <a:solidFill>
                  <a:schemeClr val="tx1">
                    <a:lumMod val="85000"/>
                    <a:lumOff val="15000"/>
                  </a:schemeClr>
                </a:solidFill>
                <a:latin typeface="+mj-lt"/>
                <a:cs typeface="Times New Roman"/>
              </a:rPr>
              <a:t>Co</a:t>
            </a:r>
            <a:r>
              <a:rPr sz="2400" b="0" spc="-25" dirty="0">
                <a:solidFill>
                  <a:schemeClr val="tx1">
                    <a:lumMod val="85000"/>
                    <a:lumOff val="15000"/>
                  </a:schemeClr>
                </a:solidFill>
                <a:latin typeface="+mj-lt"/>
                <a:cs typeface="Times New Roman"/>
              </a:rPr>
              <a:t>lor </a:t>
            </a:r>
            <a:endParaRPr sz="2400" dirty="0">
              <a:solidFill>
                <a:schemeClr val="tx1">
                  <a:lumMod val="85000"/>
                  <a:lumOff val="15000"/>
                </a:schemeClr>
              </a:solidFill>
              <a:latin typeface="+mj-lt"/>
              <a:cs typeface="Times New Roman"/>
            </a:endParaRPr>
          </a:p>
          <a:p>
            <a:pPr marL="469265" indent="-355600">
              <a:lnSpc>
                <a:spcPct val="100000"/>
              </a:lnSpc>
              <a:spcBef>
                <a:spcPts val="360"/>
              </a:spcBef>
              <a:buChar char="●"/>
              <a:tabLst>
                <a:tab pos="469265" algn="l"/>
                <a:tab pos="469900" algn="l"/>
              </a:tabLst>
            </a:pPr>
            <a:r>
              <a:rPr sz="2400" b="0" spc="-70" dirty="0">
                <a:solidFill>
                  <a:schemeClr val="tx1">
                    <a:lumMod val="85000"/>
                    <a:lumOff val="15000"/>
                  </a:schemeClr>
                </a:solidFill>
                <a:latin typeface="+mj-lt"/>
                <a:cs typeface="Times New Roman"/>
              </a:rPr>
              <a:t>Re</a:t>
            </a:r>
            <a:r>
              <a:rPr sz="2400" b="0" spc="-30" dirty="0">
                <a:solidFill>
                  <a:schemeClr val="tx1">
                    <a:lumMod val="85000"/>
                    <a:lumOff val="15000"/>
                  </a:schemeClr>
                </a:solidFill>
                <a:latin typeface="+mj-lt"/>
                <a:cs typeface="Times New Roman"/>
              </a:rPr>
              <a:t>ligio</a:t>
            </a:r>
            <a:r>
              <a:rPr sz="2400" b="0" spc="-50" dirty="0">
                <a:solidFill>
                  <a:schemeClr val="tx1">
                    <a:lumMod val="85000"/>
                    <a:lumOff val="15000"/>
                  </a:schemeClr>
                </a:solidFill>
                <a:latin typeface="+mj-lt"/>
                <a:cs typeface="Times New Roman"/>
              </a:rPr>
              <a:t>n</a:t>
            </a:r>
            <a:endParaRPr sz="2400" dirty="0">
              <a:solidFill>
                <a:schemeClr val="tx1">
                  <a:lumMod val="85000"/>
                  <a:lumOff val="15000"/>
                </a:schemeClr>
              </a:solidFill>
              <a:latin typeface="+mj-lt"/>
              <a:cs typeface="Times New Roman"/>
            </a:endParaRPr>
          </a:p>
          <a:p>
            <a:pPr marL="469265" indent="-355600">
              <a:lnSpc>
                <a:spcPct val="100000"/>
              </a:lnSpc>
              <a:spcBef>
                <a:spcPts val="360"/>
              </a:spcBef>
              <a:buChar char="●"/>
              <a:tabLst>
                <a:tab pos="469265" algn="l"/>
                <a:tab pos="469900" algn="l"/>
              </a:tabLst>
            </a:pPr>
            <a:r>
              <a:rPr sz="2400" b="0" spc="-25" dirty="0">
                <a:solidFill>
                  <a:schemeClr val="tx1">
                    <a:lumMod val="85000"/>
                    <a:lumOff val="15000"/>
                  </a:schemeClr>
                </a:solidFill>
                <a:latin typeface="+mj-lt"/>
                <a:cs typeface="Times New Roman"/>
              </a:rPr>
              <a:t>Se</a:t>
            </a:r>
            <a:r>
              <a:rPr sz="2400" b="0" spc="-50" dirty="0">
                <a:solidFill>
                  <a:schemeClr val="tx1">
                    <a:lumMod val="85000"/>
                    <a:lumOff val="15000"/>
                  </a:schemeClr>
                </a:solidFill>
                <a:latin typeface="+mj-lt"/>
                <a:cs typeface="Times New Roman"/>
              </a:rPr>
              <a:t>x</a:t>
            </a:r>
            <a:endParaRPr sz="2400" dirty="0">
              <a:solidFill>
                <a:schemeClr val="tx1">
                  <a:lumMod val="85000"/>
                  <a:lumOff val="15000"/>
                </a:schemeClr>
              </a:solidFill>
              <a:latin typeface="+mj-lt"/>
              <a:cs typeface="Times New Roman"/>
            </a:endParaRPr>
          </a:p>
          <a:p>
            <a:pPr marL="469265" indent="-355600">
              <a:lnSpc>
                <a:spcPct val="100000"/>
              </a:lnSpc>
              <a:spcBef>
                <a:spcPts val="360"/>
              </a:spcBef>
              <a:buChar char="●"/>
              <a:tabLst>
                <a:tab pos="469265" algn="l"/>
                <a:tab pos="469900" algn="l"/>
              </a:tabLst>
            </a:pPr>
            <a:r>
              <a:rPr sz="2400" b="0" dirty="0">
                <a:solidFill>
                  <a:schemeClr val="tx1">
                    <a:lumMod val="85000"/>
                    <a:lumOff val="15000"/>
                  </a:schemeClr>
                </a:solidFill>
                <a:latin typeface="+mj-lt"/>
                <a:cs typeface="Times New Roman"/>
              </a:rPr>
              <a:t>Disa</a:t>
            </a:r>
            <a:r>
              <a:rPr sz="2400" b="0" spc="-10" dirty="0">
                <a:solidFill>
                  <a:schemeClr val="tx1">
                    <a:lumMod val="85000"/>
                    <a:lumOff val="15000"/>
                  </a:schemeClr>
                </a:solidFill>
                <a:latin typeface="+mj-lt"/>
                <a:cs typeface="Times New Roman"/>
              </a:rPr>
              <a:t>b</a:t>
            </a:r>
            <a:r>
              <a:rPr sz="2400" b="0" spc="-20" dirty="0">
                <a:solidFill>
                  <a:schemeClr val="tx1">
                    <a:lumMod val="85000"/>
                    <a:lumOff val="15000"/>
                  </a:schemeClr>
                </a:solidFill>
                <a:latin typeface="+mj-lt"/>
                <a:cs typeface="Times New Roman"/>
              </a:rPr>
              <a:t>ility</a:t>
            </a:r>
            <a:endParaRPr sz="2400" dirty="0">
              <a:solidFill>
                <a:schemeClr val="tx1">
                  <a:lumMod val="85000"/>
                  <a:lumOff val="15000"/>
                </a:schemeClr>
              </a:solidFill>
              <a:latin typeface="+mj-lt"/>
              <a:cs typeface="Times New Roman"/>
            </a:endParaRPr>
          </a:p>
          <a:p>
            <a:pPr marL="469265" indent="-355600">
              <a:lnSpc>
                <a:spcPct val="100000"/>
              </a:lnSpc>
              <a:spcBef>
                <a:spcPts val="360"/>
              </a:spcBef>
              <a:buChar char="●"/>
              <a:tabLst>
                <a:tab pos="469265" algn="l"/>
                <a:tab pos="469900" algn="l"/>
              </a:tabLst>
            </a:pPr>
            <a:r>
              <a:rPr sz="2400" b="0" dirty="0">
                <a:solidFill>
                  <a:schemeClr val="tx1">
                    <a:lumMod val="85000"/>
                    <a:lumOff val="15000"/>
                  </a:schemeClr>
                </a:solidFill>
                <a:latin typeface="+mj-lt"/>
                <a:cs typeface="Times New Roman"/>
              </a:rPr>
              <a:t>Fam</a:t>
            </a:r>
            <a:r>
              <a:rPr sz="2400" b="0" spc="-55" dirty="0">
                <a:solidFill>
                  <a:schemeClr val="tx1">
                    <a:lumMod val="85000"/>
                    <a:lumOff val="15000"/>
                  </a:schemeClr>
                </a:solidFill>
                <a:latin typeface="+mj-lt"/>
                <a:cs typeface="Times New Roman"/>
              </a:rPr>
              <a:t>ilia</a:t>
            </a:r>
            <a:r>
              <a:rPr sz="2400" b="0" dirty="0">
                <a:solidFill>
                  <a:schemeClr val="tx1">
                    <a:lumMod val="85000"/>
                    <a:lumOff val="15000"/>
                  </a:schemeClr>
                </a:solidFill>
                <a:latin typeface="+mj-lt"/>
                <a:cs typeface="Times New Roman"/>
              </a:rPr>
              <a:t>l</a:t>
            </a:r>
            <a:r>
              <a:rPr sz="2400" b="0" spc="30" dirty="0">
                <a:solidFill>
                  <a:schemeClr val="tx1">
                    <a:lumMod val="85000"/>
                    <a:lumOff val="15000"/>
                  </a:schemeClr>
                </a:solidFill>
                <a:latin typeface="+mj-lt"/>
                <a:cs typeface="Times New Roman"/>
              </a:rPr>
              <a:t> </a:t>
            </a:r>
            <a:r>
              <a:rPr sz="2400" b="0" spc="105" dirty="0">
                <a:solidFill>
                  <a:schemeClr val="tx1">
                    <a:lumMod val="85000"/>
                    <a:lumOff val="15000"/>
                  </a:schemeClr>
                </a:solidFill>
                <a:latin typeface="+mj-lt"/>
                <a:cs typeface="Times New Roman"/>
              </a:rPr>
              <a:t>Status</a:t>
            </a:r>
            <a:endParaRPr sz="2400" dirty="0">
              <a:solidFill>
                <a:schemeClr val="tx1">
                  <a:lumMod val="85000"/>
                  <a:lumOff val="15000"/>
                </a:schemeClr>
              </a:solidFill>
              <a:latin typeface="+mj-lt"/>
              <a:cs typeface="Times New Roman"/>
            </a:endParaRPr>
          </a:p>
          <a:p>
            <a:pPr marL="469265" indent="-355600">
              <a:lnSpc>
                <a:spcPct val="100000"/>
              </a:lnSpc>
              <a:spcBef>
                <a:spcPts val="360"/>
              </a:spcBef>
              <a:buChar char="●"/>
              <a:tabLst>
                <a:tab pos="469265" algn="l"/>
                <a:tab pos="469900" algn="l"/>
              </a:tabLst>
            </a:pPr>
            <a:r>
              <a:rPr sz="2400" b="0" spc="65" dirty="0">
                <a:solidFill>
                  <a:schemeClr val="tx1">
                    <a:lumMod val="85000"/>
                    <a:lumOff val="15000"/>
                  </a:schemeClr>
                </a:solidFill>
                <a:latin typeface="+mj-lt"/>
                <a:cs typeface="Times New Roman"/>
              </a:rPr>
              <a:t>Natio</a:t>
            </a:r>
            <a:r>
              <a:rPr sz="2400" b="0" spc="140" dirty="0">
                <a:solidFill>
                  <a:schemeClr val="tx1">
                    <a:lumMod val="85000"/>
                    <a:lumOff val="15000"/>
                  </a:schemeClr>
                </a:solidFill>
                <a:latin typeface="+mj-lt"/>
                <a:cs typeface="Times New Roman"/>
              </a:rPr>
              <a:t>nal</a:t>
            </a:r>
            <a:r>
              <a:rPr sz="2400" b="0" spc="-30" dirty="0">
                <a:solidFill>
                  <a:schemeClr val="tx1">
                    <a:lumMod val="85000"/>
                    <a:lumOff val="15000"/>
                  </a:schemeClr>
                </a:solidFill>
                <a:latin typeface="+mj-lt"/>
                <a:cs typeface="Times New Roman"/>
              </a:rPr>
              <a:t> </a:t>
            </a:r>
            <a:r>
              <a:rPr sz="2400" b="0" spc="-10" dirty="0">
                <a:solidFill>
                  <a:schemeClr val="tx1">
                    <a:lumMod val="85000"/>
                    <a:lumOff val="15000"/>
                  </a:schemeClr>
                </a:solidFill>
                <a:latin typeface="+mj-lt"/>
                <a:cs typeface="Times New Roman"/>
              </a:rPr>
              <a:t>Origin</a:t>
            </a:r>
            <a:endParaRPr sz="2400" dirty="0">
              <a:solidFill>
                <a:schemeClr val="tx1">
                  <a:lumMod val="85000"/>
                  <a:lumOff val="15000"/>
                </a:schemeClr>
              </a:solidFill>
              <a:latin typeface="+mj-lt"/>
              <a:cs typeface="Times New Roman"/>
            </a:endParaRPr>
          </a:p>
        </p:txBody>
      </p:sp>
      <p:sp>
        <p:nvSpPr>
          <p:cNvPr id="4" name="object 4"/>
          <p:cNvSpPr txBox="1"/>
          <p:nvPr/>
        </p:nvSpPr>
        <p:spPr>
          <a:xfrm>
            <a:off x="4978702" y="1859616"/>
            <a:ext cx="4165298" cy="2975815"/>
          </a:xfrm>
          <a:prstGeom prst="rect">
            <a:avLst/>
          </a:prstGeom>
        </p:spPr>
        <p:txBody>
          <a:bodyPr vert="horz" wrap="square" lIns="0" tIns="23495" rIns="0" bIns="0" rtlCol="0">
            <a:spAutoFit/>
          </a:bodyPr>
          <a:lstStyle/>
          <a:p>
            <a:pPr marL="469265" indent="-336550">
              <a:lnSpc>
                <a:spcPct val="100000"/>
              </a:lnSpc>
              <a:spcBef>
                <a:spcPts val="1325"/>
              </a:spcBef>
              <a:buChar char="●"/>
              <a:tabLst>
                <a:tab pos="469265" algn="l"/>
                <a:tab pos="469900" algn="l"/>
              </a:tabLst>
            </a:pPr>
            <a:r>
              <a:rPr sz="2200" dirty="0">
                <a:solidFill>
                  <a:schemeClr val="tx1">
                    <a:lumMod val="85000"/>
                    <a:lumOff val="15000"/>
                  </a:schemeClr>
                </a:solidFill>
                <a:latin typeface="+mj-lt"/>
                <a:cs typeface="Times New Roman"/>
              </a:rPr>
              <a:t>Age</a:t>
            </a:r>
            <a:endParaRPr lang="en-US" sz="2200" spc="185" dirty="0">
              <a:solidFill>
                <a:schemeClr val="tx1">
                  <a:lumMod val="85000"/>
                  <a:lumOff val="15000"/>
                </a:schemeClr>
              </a:solidFill>
              <a:latin typeface="+mj-lt"/>
              <a:cs typeface="Times New Roman"/>
            </a:endParaRPr>
          </a:p>
          <a:p>
            <a:pPr marL="469265" indent="-336550">
              <a:lnSpc>
                <a:spcPct val="100000"/>
              </a:lnSpc>
              <a:spcBef>
                <a:spcPts val="1325"/>
              </a:spcBef>
              <a:buChar char="●"/>
              <a:tabLst>
                <a:tab pos="469265" algn="l"/>
                <a:tab pos="469900" algn="l"/>
              </a:tabLst>
            </a:pPr>
            <a:r>
              <a:rPr sz="2200" spc="-10" dirty="0">
                <a:solidFill>
                  <a:schemeClr val="tx1">
                    <a:lumMod val="85000"/>
                    <a:lumOff val="15000"/>
                  </a:schemeClr>
                </a:solidFill>
                <a:latin typeface="+mj-lt"/>
                <a:cs typeface="Times New Roman"/>
              </a:rPr>
              <a:t>Milita</a:t>
            </a:r>
            <a:r>
              <a:rPr sz="2200" spc="55" dirty="0">
                <a:solidFill>
                  <a:schemeClr val="tx1">
                    <a:lumMod val="85000"/>
                    <a:lumOff val="15000"/>
                  </a:schemeClr>
                </a:solidFill>
                <a:latin typeface="+mj-lt"/>
                <a:cs typeface="Times New Roman"/>
              </a:rPr>
              <a:t>ry</a:t>
            </a:r>
            <a:r>
              <a:rPr sz="2200" spc="20" dirty="0">
                <a:solidFill>
                  <a:schemeClr val="tx1">
                    <a:lumMod val="85000"/>
                    <a:lumOff val="15000"/>
                  </a:schemeClr>
                </a:solidFill>
                <a:latin typeface="+mj-lt"/>
                <a:cs typeface="Times New Roman"/>
              </a:rPr>
              <a:t> </a:t>
            </a:r>
            <a:r>
              <a:rPr sz="2200" spc="85" dirty="0">
                <a:solidFill>
                  <a:schemeClr val="tx1">
                    <a:lumMod val="85000"/>
                    <a:lumOff val="15000"/>
                  </a:schemeClr>
                </a:solidFill>
                <a:latin typeface="+mj-lt"/>
                <a:cs typeface="Times New Roman"/>
              </a:rPr>
              <a:t>Status</a:t>
            </a:r>
            <a:endParaRPr sz="2200" dirty="0">
              <a:solidFill>
                <a:schemeClr val="tx1">
                  <a:lumMod val="85000"/>
                  <a:lumOff val="15000"/>
                </a:schemeClr>
              </a:solidFill>
              <a:latin typeface="+mj-lt"/>
              <a:cs typeface="Times New Roman"/>
            </a:endParaRPr>
          </a:p>
          <a:p>
            <a:pPr marL="469265" indent="-336550">
              <a:lnSpc>
                <a:spcPct val="100000"/>
              </a:lnSpc>
              <a:spcBef>
                <a:spcPts val="100"/>
              </a:spcBef>
              <a:buChar char="●"/>
              <a:tabLst>
                <a:tab pos="469265" algn="l"/>
                <a:tab pos="469900" algn="l"/>
              </a:tabLst>
            </a:pPr>
            <a:r>
              <a:rPr sz="2200" spc="120" dirty="0">
                <a:solidFill>
                  <a:schemeClr val="tx1">
                    <a:lumMod val="85000"/>
                    <a:lumOff val="15000"/>
                  </a:schemeClr>
                </a:solidFill>
                <a:latin typeface="+mj-lt"/>
                <a:cs typeface="Times New Roman"/>
              </a:rPr>
              <a:t>Gender</a:t>
            </a:r>
            <a:r>
              <a:rPr sz="2200" spc="135" dirty="0">
                <a:solidFill>
                  <a:schemeClr val="tx1">
                    <a:lumMod val="85000"/>
                    <a:lumOff val="15000"/>
                  </a:schemeClr>
                </a:solidFill>
                <a:latin typeface="+mj-lt"/>
                <a:cs typeface="Times New Roman"/>
              </a:rPr>
              <a:t> </a:t>
            </a:r>
            <a:r>
              <a:rPr sz="2200" spc="75" dirty="0">
                <a:solidFill>
                  <a:schemeClr val="tx1">
                    <a:lumMod val="85000"/>
                    <a:lumOff val="15000"/>
                  </a:schemeClr>
                </a:solidFill>
                <a:latin typeface="+mj-lt"/>
                <a:cs typeface="Times New Roman"/>
              </a:rPr>
              <a:t>identity</a:t>
            </a:r>
            <a:endParaRPr sz="2200" dirty="0">
              <a:solidFill>
                <a:schemeClr val="tx1">
                  <a:lumMod val="85000"/>
                  <a:lumOff val="15000"/>
                </a:schemeClr>
              </a:solidFill>
              <a:latin typeface="+mj-lt"/>
              <a:cs typeface="Times New Roman"/>
            </a:endParaRPr>
          </a:p>
          <a:p>
            <a:pPr marL="469265" indent="-336550">
              <a:lnSpc>
                <a:spcPct val="100000"/>
              </a:lnSpc>
              <a:spcBef>
                <a:spcPts val="105"/>
              </a:spcBef>
              <a:buChar char="●"/>
              <a:tabLst>
                <a:tab pos="469265" algn="l"/>
                <a:tab pos="469900" algn="l"/>
              </a:tabLst>
            </a:pPr>
            <a:r>
              <a:rPr sz="2200" spc="90" dirty="0">
                <a:solidFill>
                  <a:schemeClr val="tx1">
                    <a:lumMod val="85000"/>
                    <a:lumOff val="15000"/>
                  </a:schemeClr>
                </a:solidFill>
                <a:latin typeface="+mj-lt"/>
                <a:cs typeface="Times New Roman"/>
              </a:rPr>
              <a:t>Sexual</a:t>
            </a:r>
            <a:r>
              <a:rPr sz="2200" spc="45" dirty="0">
                <a:solidFill>
                  <a:schemeClr val="tx1">
                    <a:lumMod val="85000"/>
                    <a:lumOff val="15000"/>
                  </a:schemeClr>
                </a:solidFill>
                <a:latin typeface="+mj-lt"/>
                <a:cs typeface="Times New Roman"/>
              </a:rPr>
              <a:t> </a:t>
            </a:r>
            <a:r>
              <a:rPr sz="2200" dirty="0">
                <a:solidFill>
                  <a:schemeClr val="tx1">
                    <a:lumMod val="85000"/>
                    <a:lumOff val="15000"/>
                  </a:schemeClr>
                </a:solidFill>
                <a:latin typeface="+mj-lt"/>
                <a:cs typeface="Times New Roman"/>
              </a:rPr>
              <a:t>Orie</a:t>
            </a:r>
            <a:r>
              <a:rPr sz="2200" spc="90" dirty="0">
                <a:solidFill>
                  <a:schemeClr val="tx1">
                    <a:lumMod val="85000"/>
                    <a:lumOff val="15000"/>
                  </a:schemeClr>
                </a:solidFill>
                <a:latin typeface="+mj-lt"/>
                <a:cs typeface="Times New Roman"/>
              </a:rPr>
              <a:t>ntatio</a:t>
            </a:r>
            <a:r>
              <a:rPr sz="2200" spc="-50" dirty="0">
                <a:solidFill>
                  <a:schemeClr val="tx1">
                    <a:lumMod val="85000"/>
                    <a:lumOff val="15000"/>
                  </a:schemeClr>
                </a:solidFill>
                <a:latin typeface="+mj-lt"/>
                <a:cs typeface="Times New Roman"/>
              </a:rPr>
              <a:t>n</a:t>
            </a:r>
            <a:endParaRPr sz="2200" dirty="0">
              <a:solidFill>
                <a:schemeClr val="tx1">
                  <a:lumMod val="85000"/>
                  <a:lumOff val="15000"/>
                </a:schemeClr>
              </a:solidFill>
              <a:latin typeface="+mj-lt"/>
              <a:cs typeface="Times New Roman"/>
            </a:endParaRPr>
          </a:p>
          <a:p>
            <a:pPr marL="469265" indent="-336550">
              <a:lnSpc>
                <a:spcPct val="100000"/>
              </a:lnSpc>
              <a:spcBef>
                <a:spcPts val="100"/>
              </a:spcBef>
              <a:buChar char="●"/>
              <a:tabLst>
                <a:tab pos="469265" algn="l"/>
                <a:tab pos="469900" algn="l"/>
              </a:tabLst>
            </a:pPr>
            <a:r>
              <a:rPr sz="2200" spc="75" dirty="0">
                <a:solidFill>
                  <a:schemeClr val="tx1">
                    <a:lumMod val="85000"/>
                    <a:lumOff val="15000"/>
                  </a:schemeClr>
                </a:solidFill>
                <a:latin typeface="+mj-lt"/>
                <a:cs typeface="Times New Roman"/>
              </a:rPr>
              <a:t>Marital</a:t>
            </a:r>
            <a:r>
              <a:rPr sz="2200" spc="-15" dirty="0">
                <a:solidFill>
                  <a:schemeClr val="tx1">
                    <a:lumMod val="85000"/>
                    <a:lumOff val="15000"/>
                  </a:schemeClr>
                </a:solidFill>
                <a:latin typeface="+mj-lt"/>
                <a:cs typeface="Times New Roman"/>
              </a:rPr>
              <a:t> </a:t>
            </a:r>
            <a:r>
              <a:rPr sz="2200" spc="85" dirty="0">
                <a:solidFill>
                  <a:schemeClr val="tx1">
                    <a:lumMod val="85000"/>
                    <a:lumOff val="15000"/>
                  </a:schemeClr>
                </a:solidFill>
                <a:latin typeface="+mj-lt"/>
                <a:cs typeface="Times New Roman"/>
              </a:rPr>
              <a:t>Status</a:t>
            </a:r>
            <a:endParaRPr sz="2200" dirty="0">
              <a:solidFill>
                <a:schemeClr val="tx1">
                  <a:lumMod val="85000"/>
                  <a:lumOff val="15000"/>
                </a:schemeClr>
              </a:solidFill>
              <a:latin typeface="+mj-lt"/>
              <a:cs typeface="Times New Roman"/>
            </a:endParaRPr>
          </a:p>
          <a:p>
            <a:pPr marL="469265" indent="-336550">
              <a:lnSpc>
                <a:spcPct val="100000"/>
              </a:lnSpc>
              <a:spcBef>
                <a:spcPts val="100"/>
              </a:spcBef>
              <a:buChar char="●"/>
              <a:tabLst>
                <a:tab pos="469265" algn="l"/>
                <a:tab pos="469900" algn="l"/>
              </a:tabLst>
            </a:pPr>
            <a:r>
              <a:rPr sz="2200" spc="65" dirty="0">
                <a:solidFill>
                  <a:schemeClr val="tx1">
                    <a:lumMod val="85000"/>
                    <a:lumOff val="15000"/>
                  </a:schemeClr>
                </a:solidFill>
                <a:latin typeface="+mj-lt"/>
                <a:cs typeface="Times New Roman"/>
              </a:rPr>
              <a:t>Receipt</a:t>
            </a:r>
            <a:r>
              <a:rPr sz="2200" spc="80" dirty="0">
                <a:solidFill>
                  <a:schemeClr val="tx1">
                    <a:lumMod val="85000"/>
                    <a:lumOff val="15000"/>
                  </a:schemeClr>
                </a:solidFill>
                <a:latin typeface="+mj-lt"/>
                <a:cs typeface="Times New Roman"/>
              </a:rPr>
              <a:t> </a:t>
            </a:r>
            <a:r>
              <a:rPr sz="2200" spc="75" dirty="0">
                <a:solidFill>
                  <a:schemeClr val="tx1">
                    <a:lumMod val="85000"/>
                    <a:lumOff val="15000"/>
                  </a:schemeClr>
                </a:solidFill>
                <a:latin typeface="+mj-lt"/>
                <a:cs typeface="Times New Roman"/>
              </a:rPr>
              <a:t>of</a:t>
            </a:r>
            <a:r>
              <a:rPr sz="2200" spc="-5" dirty="0">
                <a:solidFill>
                  <a:schemeClr val="tx1">
                    <a:lumMod val="85000"/>
                    <a:lumOff val="15000"/>
                  </a:schemeClr>
                </a:solidFill>
                <a:latin typeface="+mj-lt"/>
                <a:cs typeface="Times New Roman"/>
              </a:rPr>
              <a:t> </a:t>
            </a:r>
            <a:r>
              <a:rPr sz="2200" spc="114" dirty="0">
                <a:solidFill>
                  <a:schemeClr val="tx1">
                    <a:lumMod val="85000"/>
                    <a:lumOff val="15000"/>
                  </a:schemeClr>
                </a:solidFill>
                <a:latin typeface="+mj-lt"/>
                <a:cs typeface="Times New Roman"/>
              </a:rPr>
              <a:t>pub</a:t>
            </a:r>
            <a:r>
              <a:rPr sz="2200" dirty="0">
                <a:solidFill>
                  <a:schemeClr val="tx1">
                    <a:lumMod val="85000"/>
                    <a:lumOff val="15000"/>
                  </a:schemeClr>
                </a:solidFill>
                <a:latin typeface="+mj-lt"/>
                <a:cs typeface="Times New Roman"/>
              </a:rPr>
              <a:t>lic</a:t>
            </a:r>
            <a:r>
              <a:rPr sz="2200" spc="30" dirty="0">
                <a:solidFill>
                  <a:schemeClr val="tx1">
                    <a:lumMod val="85000"/>
                    <a:lumOff val="15000"/>
                  </a:schemeClr>
                </a:solidFill>
                <a:latin typeface="+mj-lt"/>
                <a:cs typeface="Times New Roman"/>
              </a:rPr>
              <a:t> </a:t>
            </a:r>
            <a:r>
              <a:rPr sz="2200" spc="95" dirty="0">
                <a:solidFill>
                  <a:schemeClr val="tx1">
                    <a:lumMod val="85000"/>
                    <a:lumOff val="15000"/>
                  </a:schemeClr>
                </a:solidFill>
                <a:latin typeface="+mj-lt"/>
                <a:cs typeface="Times New Roman"/>
              </a:rPr>
              <a:t>assistance</a:t>
            </a:r>
            <a:endParaRPr sz="2200" dirty="0">
              <a:solidFill>
                <a:schemeClr val="tx1">
                  <a:lumMod val="85000"/>
                  <a:lumOff val="15000"/>
                </a:schemeClr>
              </a:solidFill>
              <a:latin typeface="+mj-lt"/>
              <a:cs typeface="Times New Roman"/>
            </a:endParaRPr>
          </a:p>
          <a:p>
            <a:pPr marL="469265" indent="-336550">
              <a:lnSpc>
                <a:spcPct val="100000"/>
              </a:lnSpc>
              <a:spcBef>
                <a:spcPts val="105"/>
              </a:spcBef>
              <a:buChar char="●"/>
              <a:tabLst>
                <a:tab pos="469265" algn="l"/>
                <a:tab pos="469900" algn="l"/>
              </a:tabLst>
            </a:pPr>
            <a:r>
              <a:rPr sz="2200" spc="85" dirty="0">
                <a:solidFill>
                  <a:schemeClr val="tx1">
                    <a:lumMod val="85000"/>
                    <a:lumOff val="15000"/>
                  </a:schemeClr>
                </a:solidFill>
                <a:latin typeface="+mj-lt"/>
                <a:cs typeface="Times New Roman"/>
              </a:rPr>
              <a:t>Genetic</a:t>
            </a:r>
            <a:r>
              <a:rPr sz="2200" spc="80" dirty="0">
                <a:solidFill>
                  <a:schemeClr val="tx1">
                    <a:lumMod val="85000"/>
                    <a:lumOff val="15000"/>
                  </a:schemeClr>
                </a:solidFill>
                <a:latin typeface="+mj-lt"/>
                <a:cs typeface="Times New Roman"/>
              </a:rPr>
              <a:t> </a:t>
            </a:r>
            <a:r>
              <a:rPr sz="2200" spc="-40" dirty="0">
                <a:solidFill>
                  <a:schemeClr val="tx1">
                    <a:lumMod val="85000"/>
                    <a:lumOff val="15000"/>
                  </a:schemeClr>
                </a:solidFill>
                <a:latin typeface="+mj-lt"/>
                <a:cs typeface="Times New Roman"/>
              </a:rPr>
              <a:t>in</a:t>
            </a:r>
            <a:r>
              <a:rPr sz="2200" spc="-215" dirty="0">
                <a:solidFill>
                  <a:schemeClr val="tx1">
                    <a:lumMod val="85000"/>
                    <a:lumOff val="15000"/>
                  </a:schemeClr>
                </a:solidFill>
                <a:latin typeface="+mj-lt"/>
                <a:cs typeface="Times New Roman"/>
              </a:rPr>
              <a:t> </a:t>
            </a:r>
            <a:r>
              <a:rPr sz="2200" spc="65" dirty="0">
                <a:solidFill>
                  <a:schemeClr val="tx1">
                    <a:lumMod val="85000"/>
                    <a:lumOff val="15000"/>
                  </a:schemeClr>
                </a:solidFill>
                <a:latin typeface="+mj-lt"/>
                <a:cs typeface="Times New Roman"/>
              </a:rPr>
              <a:t>form</a:t>
            </a:r>
            <a:r>
              <a:rPr sz="2200" spc="55" dirty="0">
                <a:solidFill>
                  <a:schemeClr val="tx1">
                    <a:lumMod val="85000"/>
                    <a:lumOff val="15000"/>
                  </a:schemeClr>
                </a:solidFill>
                <a:latin typeface="+mj-lt"/>
                <a:cs typeface="Times New Roman"/>
              </a:rPr>
              <a:t>atio</a:t>
            </a:r>
            <a:r>
              <a:rPr sz="2200" spc="-50" dirty="0">
                <a:solidFill>
                  <a:schemeClr val="tx1">
                    <a:lumMod val="85000"/>
                    <a:lumOff val="15000"/>
                  </a:schemeClr>
                </a:solidFill>
                <a:latin typeface="+mj-lt"/>
                <a:cs typeface="Times New Roman"/>
              </a:rPr>
              <a:t>n</a:t>
            </a:r>
            <a:endParaRPr sz="2200" dirty="0">
              <a:solidFill>
                <a:schemeClr val="tx1">
                  <a:lumMod val="85000"/>
                  <a:lumOff val="15000"/>
                </a:schemeClr>
              </a:solidFill>
              <a:latin typeface="+mj-lt"/>
              <a:cs typeface="Times New Roman"/>
            </a:endParaRPr>
          </a:p>
          <a:p>
            <a:pPr marL="469265" indent="-336550">
              <a:lnSpc>
                <a:spcPct val="100000"/>
              </a:lnSpc>
              <a:spcBef>
                <a:spcPts val="100"/>
              </a:spcBef>
              <a:buChar char="●"/>
              <a:tabLst>
                <a:tab pos="469265" algn="l"/>
                <a:tab pos="469900" algn="l"/>
              </a:tabLst>
            </a:pPr>
            <a:r>
              <a:rPr sz="2200" spc="-95" dirty="0">
                <a:solidFill>
                  <a:schemeClr val="tx1">
                    <a:lumMod val="85000"/>
                    <a:lumOff val="15000"/>
                  </a:schemeClr>
                </a:solidFill>
                <a:latin typeface="+mj-lt"/>
                <a:cs typeface="Times New Roman"/>
              </a:rPr>
              <a:t>An</a:t>
            </a:r>
            <a:r>
              <a:rPr sz="2200" spc="90" dirty="0">
                <a:solidFill>
                  <a:schemeClr val="tx1">
                    <a:lumMod val="85000"/>
                    <a:lumOff val="15000"/>
                  </a:schemeClr>
                </a:solidFill>
                <a:latin typeface="+mj-lt"/>
                <a:cs typeface="Times New Roman"/>
              </a:rPr>
              <a:t>cestry</a:t>
            </a:r>
            <a:endParaRPr sz="2200" dirty="0">
              <a:solidFill>
                <a:schemeClr val="tx1">
                  <a:lumMod val="85000"/>
                  <a:lumOff val="15000"/>
                </a:schemeClr>
              </a:solidFill>
              <a:latin typeface="+mj-lt"/>
              <a:cs typeface="Times New Roman"/>
            </a:endParaRPr>
          </a:p>
        </p:txBody>
      </p:sp>
      <p:sp>
        <p:nvSpPr>
          <p:cNvPr id="8" name="TextBox 7">
            <a:extLst>
              <a:ext uri="{FF2B5EF4-FFF2-40B4-BE49-F238E27FC236}">
                <a16:creationId xmlns:a16="http://schemas.microsoft.com/office/drawing/2014/main" id="{F89C39CE-D255-47A3-B299-E0707FA1BCB3}"/>
              </a:ext>
            </a:extLst>
          </p:cNvPr>
          <p:cNvSpPr txBox="1"/>
          <p:nvPr/>
        </p:nvSpPr>
        <p:spPr>
          <a:xfrm>
            <a:off x="762000" y="1014732"/>
            <a:ext cx="2193549" cy="707886"/>
          </a:xfrm>
          <a:prstGeom prst="rect">
            <a:avLst/>
          </a:prstGeom>
          <a:noFill/>
        </p:spPr>
        <p:txBody>
          <a:bodyPr wrap="none" rtlCol="0">
            <a:spAutoFit/>
          </a:bodyPr>
          <a:lstStyle/>
          <a:p>
            <a:pPr algn="ctr"/>
            <a:r>
              <a:rPr lang="en-US" sz="2000" b="1" spc="-25" dirty="0">
                <a:latin typeface="Arial" panose="020B0604020202020204" pitchFamily="34" charset="0"/>
                <a:cs typeface="Arial" panose="020B0604020202020204" pitchFamily="34" charset="0"/>
              </a:rPr>
              <a:t>Fair</a:t>
            </a:r>
            <a:r>
              <a:rPr lang="en-US" sz="2000" b="1" spc="-35" dirty="0">
                <a:latin typeface="Arial" panose="020B0604020202020204" pitchFamily="34" charset="0"/>
                <a:cs typeface="Arial" panose="020B0604020202020204" pitchFamily="34" charset="0"/>
              </a:rPr>
              <a:t> </a:t>
            </a:r>
            <a:r>
              <a:rPr lang="en-US" sz="2000" b="1" spc="-90" dirty="0">
                <a:latin typeface="Arial" panose="020B0604020202020204" pitchFamily="34" charset="0"/>
                <a:cs typeface="Arial" panose="020B0604020202020204" pitchFamily="34" charset="0"/>
              </a:rPr>
              <a:t>Housing</a:t>
            </a:r>
            <a:r>
              <a:rPr lang="en-US" sz="2000" b="1" spc="-20" dirty="0">
                <a:latin typeface="Arial" panose="020B0604020202020204" pitchFamily="34" charset="0"/>
                <a:cs typeface="Arial" panose="020B0604020202020204" pitchFamily="34" charset="0"/>
              </a:rPr>
              <a:t> </a:t>
            </a:r>
            <a:r>
              <a:rPr lang="en-US" sz="2000" b="1" spc="-25" dirty="0">
                <a:latin typeface="Arial" panose="020B0604020202020204" pitchFamily="34" charset="0"/>
                <a:cs typeface="Arial" panose="020B0604020202020204" pitchFamily="34" charset="0"/>
              </a:rPr>
              <a:t>Act </a:t>
            </a:r>
          </a:p>
          <a:p>
            <a:pPr algn="ctr"/>
            <a:r>
              <a:rPr lang="en-US" sz="2000" b="1" dirty="0">
                <a:latin typeface="Arial" panose="020B0604020202020204" pitchFamily="34" charset="0"/>
                <a:cs typeface="Arial" panose="020B0604020202020204" pitchFamily="34" charset="0"/>
              </a:rPr>
              <a:t>(federal</a:t>
            </a:r>
            <a:r>
              <a:rPr lang="en-US" sz="2000" b="1" spc="-10" dirty="0">
                <a:latin typeface="Arial" panose="020B0604020202020204" pitchFamily="34" charset="0"/>
                <a:cs typeface="Arial" panose="020B0604020202020204" pitchFamily="34" charset="0"/>
              </a:rPr>
              <a:t> </a:t>
            </a:r>
            <a:r>
              <a:rPr lang="en-US" sz="2000" b="1" spc="-20" dirty="0">
                <a:latin typeface="Arial" panose="020B0604020202020204" pitchFamily="34" charset="0"/>
                <a:cs typeface="Arial" panose="020B0604020202020204" pitchFamily="34" charset="0"/>
              </a:rPr>
              <a:t>law)</a:t>
            </a:r>
          </a:p>
        </p:txBody>
      </p:sp>
      <p:sp>
        <p:nvSpPr>
          <p:cNvPr id="9" name="TextBox 8">
            <a:extLst>
              <a:ext uri="{FF2B5EF4-FFF2-40B4-BE49-F238E27FC236}">
                <a16:creationId xmlns:a16="http://schemas.microsoft.com/office/drawing/2014/main" id="{6642EA60-BB5C-4268-9345-F437A0583DF4}"/>
              </a:ext>
            </a:extLst>
          </p:cNvPr>
          <p:cNvSpPr txBox="1"/>
          <p:nvPr/>
        </p:nvSpPr>
        <p:spPr>
          <a:xfrm>
            <a:off x="4128740" y="1008384"/>
            <a:ext cx="5015260" cy="948978"/>
          </a:xfrm>
          <a:prstGeom prst="rect">
            <a:avLst/>
          </a:prstGeom>
          <a:noFill/>
        </p:spPr>
        <p:txBody>
          <a:bodyPr wrap="square" rtlCol="0">
            <a:spAutoFit/>
          </a:bodyPr>
          <a:lstStyle/>
          <a:p>
            <a:pPr marL="12700" algn="ctr">
              <a:lnSpc>
                <a:spcPct val="100000"/>
              </a:lnSpc>
              <a:spcBef>
                <a:spcPts val="185"/>
              </a:spcBef>
              <a:tabLst>
                <a:tab pos="1755775" algn="l"/>
              </a:tabLst>
            </a:pPr>
            <a:r>
              <a:rPr lang="en-US" b="1" spc="-60" dirty="0">
                <a:solidFill>
                  <a:schemeClr val="tx1"/>
                </a:solidFill>
                <a:latin typeface="Arial" panose="020B0604020202020204" pitchFamily="34" charset="0"/>
                <a:cs typeface="Arial" panose="020B0604020202020204" pitchFamily="34" charset="0"/>
              </a:rPr>
              <a:t>Massachusetts</a:t>
            </a:r>
            <a:r>
              <a:rPr lang="en-US" b="1" spc="-30" dirty="0">
                <a:solidFill>
                  <a:schemeClr val="tx1"/>
                </a:solidFill>
                <a:latin typeface="Arial" panose="020B0604020202020204" pitchFamily="34" charset="0"/>
                <a:cs typeface="Arial" panose="020B0604020202020204" pitchFamily="34" charset="0"/>
              </a:rPr>
              <a:t> </a:t>
            </a:r>
          </a:p>
          <a:p>
            <a:pPr marL="12700" algn="ctr">
              <a:lnSpc>
                <a:spcPct val="100000"/>
              </a:lnSpc>
              <a:spcBef>
                <a:spcPts val="185"/>
              </a:spcBef>
              <a:tabLst>
                <a:tab pos="1755775" algn="l"/>
              </a:tabLst>
            </a:pPr>
            <a:r>
              <a:rPr lang="en-US" b="1" spc="-20" dirty="0">
                <a:solidFill>
                  <a:schemeClr val="tx1"/>
                </a:solidFill>
                <a:latin typeface="Arial" panose="020B0604020202020204" pitchFamily="34" charset="0"/>
                <a:cs typeface="Arial" panose="020B0604020202020204" pitchFamily="34" charset="0"/>
              </a:rPr>
              <a:t>Anti</a:t>
            </a:r>
            <a:r>
              <a:rPr lang="en-US" b="1" spc="-30" dirty="0">
                <a:solidFill>
                  <a:schemeClr val="tx1"/>
                </a:solidFill>
                <a:latin typeface="Arial" panose="020B0604020202020204" pitchFamily="34" charset="0"/>
                <a:cs typeface="Arial" panose="020B0604020202020204" pitchFamily="34" charset="0"/>
              </a:rPr>
              <a:t>-</a:t>
            </a:r>
            <a:r>
              <a:rPr lang="en-US" b="1" spc="-75" dirty="0">
                <a:solidFill>
                  <a:schemeClr val="tx1"/>
                </a:solidFill>
                <a:latin typeface="Arial" panose="020B0604020202020204" pitchFamily="34" charset="0"/>
                <a:cs typeface="Arial" panose="020B0604020202020204" pitchFamily="34" charset="0"/>
              </a:rPr>
              <a:t>Discrimination</a:t>
            </a:r>
            <a:r>
              <a:rPr lang="en-US" b="1" spc="10" dirty="0">
                <a:solidFill>
                  <a:schemeClr val="tx1"/>
                </a:solidFill>
                <a:latin typeface="Arial" panose="020B0604020202020204" pitchFamily="34" charset="0"/>
                <a:cs typeface="Arial" panose="020B0604020202020204" pitchFamily="34" charset="0"/>
              </a:rPr>
              <a:t> </a:t>
            </a:r>
            <a:r>
              <a:rPr lang="en-US" b="1" spc="-25" dirty="0">
                <a:solidFill>
                  <a:schemeClr val="tx1"/>
                </a:solidFill>
                <a:latin typeface="Arial" panose="020B0604020202020204" pitchFamily="34" charset="0"/>
                <a:cs typeface="Arial" panose="020B0604020202020204" pitchFamily="34" charset="0"/>
              </a:rPr>
              <a:t>Law</a:t>
            </a:r>
            <a:r>
              <a:rPr lang="en-US" b="1" dirty="0">
                <a:solidFill>
                  <a:schemeClr val="tx1"/>
                </a:solidFill>
                <a:latin typeface="Arial" panose="020B0604020202020204" pitchFamily="34" charset="0"/>
                <a:cs typeface="Arial" panose="020B0604020202020204" pitchFamily="34" charset="0"/>
              </a:rPr>
              <a:t> </a:t>
            </a:r>
            <a:r>
              <a:rPr lang="en-US" spc="-10" dirty="0">
                <a:solidFill>
                  <a:schemeClr val="tx1"/>
                </a:solidFill>
                <a:latin typeface="Arial" panose="020B0604020202020204" pitchFamily="34" charset="0"/>
                <a:cs typeface="Arial" panose="020B0604020202020204" pitchFamily="34" charset="0"/>
              </a:rPr>
              <a:t>(151B)            </a:t>
            </a:r>
            <a:br>
              <a:rPr lang="en-US" spc="-10" dirty="0">
                <a:solidFill>
                  <a:schemeClr val="tx1"/>
                </a:solidFill>
                <a:latin typeface="Arial" panose="020B0604020202020204" pitchFamily="34" charset="0"/>
                <a:cs typeface="Arial" panose="020B0604020202020204" pitchFamily="34" charset="0"/>
              </a:rPr>
            </a:br>
            <a:r>
              <a:rPr lang="en-US" spc="-10" dirty="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sp>
        <p:nvSpPr>
          <p:cNvPr id="11" name="Plus Sign 10">
            <a:extLst>
              <a:ext uri="{FF2B5EF4-FFF2-40B4-BE49-F238E27FC236}">
                <a16:creationId xmlns:a16="http://schemas.microsoft.com/office/drawing/2014/main" id="{C5951C49-86F3-4DEA-8DEB-C8290AD827FB}"/>
              </a:ext>
            </a:extLst>
          </p:cNvPr>
          <p:cNvSpPr/>
          <p:nvPr/>
        </p:nvSpPr>
        <p:spPr>
          <a:xfrm>
            <a:off x="3708099" y="2407411"/>
            <a:ext cx="914400" cy="914400"/>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258241"/>
            <a:ext cx="6934200" cy="504625"/>
          </a:xfrm>
          <a:prstGeom prst="rect">
            <a:avLst/>
          </a:prstGeom>
        </p:spPr>
        <p:txBody>
          <a:bodyPr vert="horz" wrap="square" lIns="0" tIns="12065" rIns="0" bIns="0" rtlCol="0">
            <a:spAutoFit/>
          </a:bodyPr>
          <a:lstStyle/>
          <a:p>
            <a:pPr marL="12700">
              <a:lnSpc>
                <a:spcPct val="100000"/>
              </a:lnSpc>
              <a:spcBef>
                <a:spcPts val="95"/>
              </a:spcBef>
            </a:pPr>
            <a:r>
              <a:rPr sz="3200" spc="-125" dirty="0"/>
              <a:t>Protected</a:t>
            </a:r>
            <a:r>
              <a:rPr sz="3200" spc="-100" dirty="0"/>
              <a:t> </a:t>
            </a:r>
            <a:r>
              <a:rPr sz="3200" spc="-95" dirty="0"/>
              <a:t>Classes</a:t>
            </a:r>
            <a:r>
              <a:rPr sz="3200" spc="-110" dirty="0"/>
              <a:t> </a:t>
            </a:r>
            <a:r>
              <a:rPr sz="3200" spc="-165" dirty="0"/>
              <a:t>in</a:t>
            </a:r>
            <a:r>
              <a:rPr sz="3200" spc="-60" dirty="0"/>
              <a:t> </a:t>
            </a:r>
            <a:r>
              <a:rPr lang="en-US" sz="3200" spc="-65" dirty="0"/>
              <a:t>Massachusetts</a:t>
            </a:r>
            <a:endParaRPr sz="3200" dirty="0"/>
          </a:p>
        </p:txBody>
      </p:sp>
      <p:sp>
        <p:nvSpPr>
          <p:cNvPr id="3" name="object 3"/>
          <p:cNvSpPr txBox="1">
            <a:spLocks noGrp="1"/>
          </p:cNvSpPr>
          <p:nvPr>
            <p:ph sz="half" idx="2"/>
          </p:nvPr>
        </p:nvSpPr>
        <p:spPr>
          <a:xfrm>
            <a:off x="304800" y="1868849"/>
            <a:ext cx="2847975" cy="2905924"/>
          </a:xfrm>
          <a:prstGeom prst="rect">
            <a:avLst/>
          </a:prstGeom>
        </p:spPr>
        <p:txBody>
          <a:bodyPr vert="horz" wrap="square" lIns="0" tIns="12700" rIns="0" bIns="0" rtlCol="0">
            <a:spAutoFit/>
          </a:bodyPr>
          <a:lstStyle/>
          <a:p>
            <a:pPr marL="469265" indent="-355600">
              <a:lnSpc>
                <a:spcPct val="100000"/>
              </a:lnSpc>
              <a:spcBef>
                <a:spcPts val="1500"/>
              </a:spcBef>
              <a:buChar char="●"/>
              <a:tabLst>
                <a:tab pos="469265" algn="l"/>
                <a:tab pos="469900" algn="l"/>
              </a:tabLst>
            </a:pPr>
            <a:r>
              <a:rPr sz="2400" b="0" spc="-70" dirty="0">
                <a:solidFill>
                  <a:schemeClr val="accent6">
                    <a:lumMod val="75000"/>
                  </a:schemeClr>
                </a:solidFill>
                <a:latin typeface="+mj-lt"/>
                <a:cs typeface="Times New Roman"/>
              </a:rPr>
              <a:t>Ra</a:t>
            </a:r>
            <a:r>
              <a:rPr sz="2400" b="0" spc="-25" dirty="0">
                <a:solidFill>
                  <a:schemeClr val="accent6">
                    <a:lumMod val="75000"/>
                  </a:schemeClr>
                </a:solidFill>
                <a:latin typeface="+mj-lt"/>
                <a:cs typeface="Times New Roman"/>
              </a:rPr>
              <a:t>ce</a:t>
            </a:r>
            <a:endParaRPr sz="2400" dirty="0">
              <a:solidFill>
                <a:schemeClr val="accent6">
                  <a:lumMod val="75000"/>
                </a:schemeClr>
              </a:solidFill>
              <a:latin typeface="+mj-lt"/>
              <a:cs typeface="Times New Roman"/>
            </a:endParaRPr>
          </a:p>
          <a:p>
            <a:pPr marL="469265" indent="-355600">
              <a:lnSpc>
                <a:spcPct val="100000"/>
              </a:lnSpc>
              <a:spcBef>
                <a:spcPts val="360"/>
              </a:spcBef>
              <a:buChar char="●"/>
              <a:tabLst>
                <a:tab pos="469265" algn="l"/>
                <a:tab pos="469900" algn="l"/>
              </a:tabLst>
            </a:pPr>
            <a:r>
              <a:rPr sz="2400" b="0" spc="-55" dirty="0">
                <a:solidFill>
                  <a:schemeClr val="tx1">
                    <a:lumMod val="85000"/>
                    <a:lumOff val="15000"/>
                  </a:schemeClr>
                </a:solidFill>
                <a:latin typeface="+mj-lt"/>
                <a:cs typeface="Times New Roman"/>
              </a:rPr>
              <a:t>Co</a:t>
            </a:r>
            <a:r>
              <a:rPr sz="2400" b="0" spc="-25" dirty="0">
                <a:solidFill>
                  <a:schemeClr val="tx1">
                    <a:lumMod val="85000"/>
                    <a:lumOff val="15000"/>
                  </a:schemeClr>
                </a:solidFill>
                <a:latin typeface="+mj-lt"/>
                <a:cs typeface="Times New Roman"/>
              </a:rPr>
              <a:t>lor </a:t>
            </a:r>
            <a:endParaRPr sz="2400" dirty="0">
              <a:solidFill>
                <a:schemeClr val="tx1">
                  <a:lumMod val="85000"/>
                  <a:lumOff val="15000"/>
                </a:schemeClr>
              </a:solidFill>
              <a:latin typeface="+mj-lt"/>
              <a:cs typeface="Times New Roman"/>
            </a:endParaRPr>
          </a:p>
          <a:p>
            <a:pPr marL="469265" indent="-355600">
              <a:lnSpc>
                <a:spcPct val="100000"/>
              </a:lnSpc>
              <a:spcBef>
                <a:spcPts val="360"/>
              </a:spcBef>
              <a:buChar char="●"/>
              <a:tabLst>
                <a:tab pos="469265" algn="l"/>
                <a:tab pos="469900" algn="l"/>
              </a:tabLst>
            </a:pPr>
            <a:r>
              <a:rPr sz="2400" b="0" spc="-70" dirty="0">
                <a:solidFill>
                  <a:schemeClr val="tx1">
                    <a:lumMod val="85000"/>
                    <a:lumOff val="15000"/>
                  </a:schemeClr>
                </a:solidFill>
                <a:latin typeface="+mj-lt"/>
                <a:cs typeface="Times New Roman"/>
              </a:rPr>
              <a:t>Re</a:t>
            </a:r>
            <a:r>
              <a:rPr sz="2400" b="0" spc="-30" dirty="0">
                <a:solidFill>
                  <a:schemeClr val="tx1">
                    <a:lumMod val="85000"/>
                    <a:lumOff val="15000"/>
                  </a:schemeClr>
                </a:solidFill>
                <a:latin typeface="+mj-lt"/>
                <a:cs typeface="Times New Roman"/>
              </a:rPr>
              <a:t>ligio</a:t>
            </a:r>
            <a:r>
              <a:rPr sz="2400" b="0" spc="-50" dirty="0">
                <a:solidFill>
                  <a:schemeClr val="tx1">
                    <a:lumMod val="85000"/>
                    <a:lumOff val="15000"/>
                  </a:schemeClr>
                </a:solidFill>
                <a:latin typeface="+mj-lt"/>
                <a:cs typeface="Times New Roman"/>
              </a:rPr>
              <a:t>n</a:t>
            </a:r>
            <a:endParaRPr sz="2400" dirty="0">
              <a:solidFill>
                <a:schemeClr val="tx1">
                  <a:lumMod val="85000"/>
                  <a:lumOff val="15000"/>
                </a:schemeClr>
              </a:solidFill>
              <a:latin typeface="+mj-lt"/>
              <a:cs typeface="Times New Roman"/>
            </a:endParaRPr>
          </a:p>
          <a:p>
            <a:pPr marL="469265" indent="-355600">
              <a:lnSpc>
                <a:spcPct val="100000"/>
              </a:lnSpc>
              <a:spcBef>
                <a:spcPts val="360"/>
              </a:spcBef>
              <a:buChar char="●"/>
              <a:tabLst>
                <a:tab pos="469265" algn="l"/>
                <a:tab pos="469900" algn="l"/>
              </a:tabLst>
            </a:pPr>
            <a:r>
              <a:rPr sz="2400" b="0" spc="-25" dirty="0">
                <a:solidFill>
                  <a:schemeClr val="tx1">
                    <a:lumMod val="85000"/>
                    <a:lumOff val="15000"/>
                  </a:schemeClr>
                </a:solidFill>
                <a:latin typeface="+mj-lt"/>
                <a:cs typeface="Times New Roman"/>
              </a:rPr>
              <a:t>Se</a:t>
            </a:r>
            <a:r>
              <a:rPr sz="2400" b="0" spc="-50" dirty="0">
                <a:solidFill>
                  <a:schemeClr val="tx1">
                    <a:lumMod val="85000"/>
                    <a:lumOff val="15000"/>
                  </a:schemeClr>
                </a:solidFill>
                <a:latin typeface="+mj-lt"/>
                <a:cs typeface="Times New Roman"/>
              </a:rPr>
              <a:t>x</a:t>
            </a:r>
            <a:endParaRPr sz="2400" dirty="0">
              <a:solidFill>
                <a:schemeClr val="tx1">
                  <a:lumMod val="85000"/>
                  <a:lumOff val="15000"/>
                </a:schemeClr>
              </a:solidFill>
              <a:latin typeface="+mj-lt"/>
              <a:cs typeface="Times New Roman"/>
            </a:endParaRPr>
          </a:p>
          <a:p>
            <a:pPr marL="469265" indent="-355600">
              <a:lnSpc>
                <a:spcPct val="100000"/>
              </a:lnSpc>
              <a:spcBef>
                <a:spcPts val="360"/>
              </a:spcBef>
              <a:buChar char="●"/>
              <a:tabLst>
                <a:tab pos="469265" algn="l"/>
                <a:tab pos="469900" algn="l"/>
              </a:tabLst>
            </a:pPr>
            <a:r>
              <a:rPr sz="2400" b="0" dirty="0">
                <a:solidFill>
                  <a:schemeClr val="accent6">
                    <a:lumMod val="75000"/>
                  </a:schemeClr>
                </a:solidFill>
                <a:latin typeface="+mj-lt"/>
                <a:cs typeface="Times New Roman"/>
              </a:rPr>
              <a:t>Disa</a:t>
            </a:r>
            <a:r>
              <a:rPr sz="2400" b="0" spc="-10" dirty="0">
                <a:solidFill>
                  <a:schemeClr val="accent6">
                    <a:lumMod val="75000"/>
                  </a:schemeClr>
                </a:solidFill>
                <a:latin typeface="+mj-lt"/>
                <a:cs typeface="Times New Roman"/>
              </a:rPr>
              <a:t>b</a:t>
            </a:r>
            <a:r>
              <a:rPr sz="2400" b="0" spc="-20" dirty="0">
                <a:solidFill>
                  <a:schemeClr val="accent6">
                    <a:lumMod val="75000"/>
                  </a:schemeClr>
                </a:solidFill>
                <a:latin typeface="+mj-lt"/>
                <a:cs typeface="Times New Roman"/>
              </a:rPr>
              <a:t>ility</a:t>
            </a:r>
            <a:endParaRPr sz="2400" dirty="0">
              <a:solidFill>
                <a:schemeClr val="accent6">
                  <a:lumMod val="75000"/>
                </a:schemeClr>
              </a:solidFill>
              <a:latin typeface="+mj-lt"/>
              <a:cs typeface="Times New Roman"/>
            </a:endParaRPr>
          </a:p>
          <a:p>
            <a:pPr marL="469265" indent="-355600">
              <a:lnSpc>
                <a:spcPct val="100000"/>
              </a:lnSpc>
              <a:spcBef>
                <a:spcPts val="360"/>
              </a:spcBef>
              <a:buChar char="●"/>
              <a:tabLst>
                <a:tab pos="469265" algn="l"/>
                <a:tab pos="469900" algn="l"/>
              </a:tabLst>
            </a:pPr>
            <a:r>
              <a:rPr sz="2400" b="0" dirty="0">
                <a:solidFill>
                  <a:schemeClr val="accent6">
                    <a:lumMod val="75000"/>
                  </a:schemeClr>
                </a:solidFill>
                <a:latin typeface="+mj-lt"/>
                <a:cs typeface="Times New Roman"/>
              </a:rPr>
              <a:t>Fam</a:t>
            </a:r>
            <a:r>
              <a:rPr sz="2400" b="0" spc="-55" dirty="0">
                <a:solidFill>
                  <a:schemeClr val="accent6">
                    <a:lumMod val="75000"/>
                  </a:schemeClr>
                </a:solidFill>
                <a:latin typeface="+mj-lt"/>
                <a:cs typeface="Times New Roman"/>
              </a:rPr>
              <a:t>ilia</a:t>
            </a:r>
            <a:r>
              <a:rPr sz="2400" b="0" dirty="0">
                <a:solidFill>
                  <a:schemeClr val="accent6">
                    <a:lumMod val="75000"/>
                  </a:schemeClr>
                </a:solidFill>
                <a:latin typeface="+mj-lt"/>
                <a:cs typeface="Times New Roman"/>
              </a:rPr>
              <a:t>l</a:t>
            </a:r>
            <a:r>
              <a:rPr sz="2400" b="0" spc="30" dirty="0">
                <a:solidFill>
                  <a:schemeClr val="accent6">
                    <a:lumMod val="75000"/>
                  </a:schemeClr>
                </a:solidFill>
                <a:latin typeface="+mj-lt"/>
                <a:cs typeface="Times New Roman"/>
              </a:rPr>
              <a:t> </a:t>
            </a:r>
            <a:r>
              <a:rPr sz="2400" b="0" spc="105" dirty="0">
                <a:solidFill>
                  <a:schemeClr val="accent6">
                    <a:lumMod val="75000"/>
                  </a:schemeClr>
                </a:solidFill>
                <a:latin typeface="+mj-lt"/>
                <a:cs typeface="Times New Roman"/>
              </a:rPr>
              <a:t>Status</a:t>
            </a:r>
            <a:endParaRPr sz="2400" dirty="0">
              <a:solidFill>
                <a:schemeClr val="accent6">
                  <a:lumMod val="75000"/>
                </a:schemeClr>
              </a:solidFill>
              <a:latin typeface="+mj-lt"/>
              <a:cs typeface="Times New Roman"/>
            </a:endParaRPr>
          </a:p>
          <a:p>
            <a:pPr marL="469265" indent="-355600">
              <a:lnSpc>
                <a:spcPct val="100000"/>
              </a:lnSpc>
              <a:spcBef>
                <a:spcPts val="360"/>
              </a:spcBef>
              <a:buChar char="●"/>
              <a:tabLst>
                <a:tab pos="469265" algn="l"/>
                <a:tab pos="469900" algn="l"/>
              </a:tabLst>
            </a:pPr>
            <a:r>
              <a:rPr sz="2400" b="0" spc="65" dirty="0">
                <a:solidFill>
                  <a:schemeClr val="tx1">
                    <a:lumMod val="85000"/>
                    <a:lumOff val="15000"/>
                  </a:schemeClr>
                </a:solidFill>
                <a:latin typeface="+mj-lt"/>
                <a:cs typeface="Times New Roman"/>
              </a:rPr>
              <a:t>Natio</a:t>
            </a:r>
            <a:r>
              <a:rPr sz="2400" b="0" spc="140" dirty="0">
                <a:solidFill>
                  <a:schemeClr val="tx1">
                    <a:lumMod val="85000"/>
                    <a:lumOff val="15000"/>
                  </a:schemeClr>
                </a:solidFill>
                <a:latin typeface="+mj-lt"/>
                <a:cs typeface="Times New Roman"/>
              </a:rPr>
              <a:t>nal</a:t>
            </a:r>
            <a:r>
              <a:rPr sz="2400" b="0" spc="-30" dirty="0">
                <a:solidFill>
                  <a:schemeClr val="tx1">
                    <a:lumMod val="85000"/>
                    <a:lumOff val="15000"/>
                  </a:schemeClr>
                </a:solidFill>
                <a:latin typeface="+mj-lt"/>
                <a:cs typeface="Times New Roman"/>
              </a:rPr>
              <a:t> </a:t>
            </a:r>
            <a:r>
              <a:rPr sz="2400" b="0" spc="-10" dirty="0">
                <a:solidFill>
                  <a:schemeClr val="tx1">
                    <a:lumMod val="85000"/>
                    <a:lumOff val="15000"/>
                  </a:schemeClr>
                </a:solidFill>
                <a:latin typeface="+mj-lt"/>
                <a:cs typeface="Times New Roman"/>
              </a:rPr>
              <a:t>Origin</a:t>
            </a:r>
            <a:endParaRPr sz="2400" dirty="0">
              <a:solidFill>
                <a:schemeClr val="tx1">
                  <a:lumMod val="85000"/>
                  <a:lumOff val="15000"/>
                </a:schemeClr>
              </a:solidFill>
              <a:latin typeface="+mj-lt"/>
              <a:cs typeface="Times New Roman"/>
            </a:endParaRPr>
          </a:p>
        </p:txBody>
      </p:sp>
      <p:sp>
        <p:nvSpPr>
          <p:cNvPr id="4" name="object 4"/>
          <p:cNvSpPr txBox="1"/>
          <p:nvPr/>
        </p:nvSpPr>
        <p:spPr>
          <a:xfrm>
            <a:off x="4978702" y="1859616"/>
            <a:ext cx="4165298" cy="2975815"/>
          </a:xfrm>
          <a:prstGeom prst="rect">
            <a:avLst/>
          </a:prstGeom>
        </p:spPr>
        <p:txBody>
          <a:bodyPr vert="horz" wrap="square" lIns="0" tIns="23495" rIns="0" bIns="0" rtlCol="0">
            <a:spAutoFit/>
          </a:bodyPr>
          <a:lstStyle/>
          <a:p>
            <a:pPr marL="469265" indent="-336550">
              <a:lnSpc>
                <a:spcPct val="100000"/>
              </a:lnSpc>
              <a:spcBef>
                <a:spcPts val="1325"/>
              </a:spcBef>
              <a:buChar char="●"/>
              <a:tabLst>
                <a:tab pos="469265" algn="l"/>
                <a:tab pos="469900" algn="l"/>
              </a:tabLst>
            </a:pPr>
            <a:r>
              <a:rPr sz="2200" dirty="0">
                <a:solidFill>
                  <a:schemeClr val="tx1">
                    <a:lumMod val="85000"/>
                    <a:lumOff val="15000"/>
                  </a:schemeClr>
                </a:solidFill>
                <a:latin typeface="+mj-lt"/>
                <a:cs typeface="Times New Roman"/>
              </a:rPr>
              <a:t>Age</a:t>
            </a:r>
            <a:endParaRPr lang="en-US" sz="2200" spc="185" dirty="0">
              <a:solidFill>
                <a:schemeClr val="tx1">
                  <a:lumMod val="85000"/>
                  <a:lumOff val="15000"/>
                </a:schemeClr>
              </a:solidFill>
              <a:latin typeface="+mj-lt"/>
              <a:cs typeface="Times New Roman"/>
            </a:endParaRPr>
          </a:p>
          <a:p>
            <a:pPr marL="469265" indent="-336550">
              <a:lnSpc>
                <a:spcPct val="100000"/>
              </a:lnSpc>
              <a:spcBef>
                <a:spcPts val="1325"/>
              </a:spcBef>
              <a:buChar char="●"/>
              <a:tabLst>
                <a:tab pos="469265" algn="l"/>
                <a:tab pos="469900" algn="l"/>
              </a:tabLst>
            </a:pPr>
            <a:r>
              <a:rPr sz="2200" spc="-10" dirty="0">
                <a:solidFill>
                  <a:schemeClr val="tx1">
                    <a:lumMod val="85000"/>
                    <a:lumOff val="15000"/>
                  </a:schemeClr>
                </a:solidFill>
                <a:latin typeface="+mj-lt"/>
                <a:cs typeface="Times New Roman"/>
              </a:rPr>
              <a:t>Milita</a:t>
            </a:r>
            <a:r>
              <a:rPr sz="2200" spc="55" dirty="0">
                <a:solidFill>
                  <a:schemeClr val="tx1">
                    <a:lumMod val="85000"/>
                    <a:lumOff val="15000"/>
                  </a:schemeClr>
                </a:solidFill>
                <a:latin typeface="+mj-lt"/>
                <a:cs typeface="Times New Roman"/>
              </a:rPr>
              <a:t>ry</a:t>
            </a:r>
            <a:r>
              <a:rPr sz="2200" spc="20" dirty="0">
                <a:solidFill>
                  <a:schemeClr val="tx1">
                    <a:lumMod val="85000"/>
                    <a:lumOff val="15000"/>
                  </a:schemeClr>
                </a:solidFill>
                <a:latin typeface="+mj-lt"/>
                <a:cs typeface="Times New Roman"/>
              </a:rPr>
              <a:t> </a:t>
            </a:r>
            <a:r>
              <a:rPr sz="2200" spc="85" dirty="0">
                <a:solidFill>
                  <a:schemeClr val="tx1">
                    <a:lumMod val="85000"/>
                    <a:lumOff val="15000"/>
                  </a:schemeClr>
                </a:solidFill>
                <a:latin typeface="+mj-lt"/>
                <a:cs typeface="Times New Roman"/>
              </a:rPr>
              <a:t>Status</a:t>
            </a:r>
            <a:endParaRPr sz="2200" dirty="0">
              <a:solidFill>
                <a:schemeClr val="tx1">
                  <a:lumMod val="85000"/>
                  <a:lumOff val="15000"/>
                </a:schemeClr>
              </a:solidFill>
              <a:latin typeface="+mj-lt"/>
              <a:cs typeface="Times New Roman"/>
            </a:endParaRPr>
          </a:p>
          <a:p>
            <a:pPr marL="469265" indent="-336550">
              <a:lnSpc>
                <a:spcPct val="100000"/>
              </a:lnSpc>
              <a:spcBef>
                <a:spcPts val="100"/>
              </a:spcBef>
              <a:buChar char="●"/>
              <a:tabLst>
                <a:tab pos="469265" algn="l"/>
                <a:tab pos="469900" algn="l"/>
              </a:tabLst>
            </a:pPr>
            <a:r>
              <a:rPr sz="2200" spc="120" dirty="0">
                <a:solidFill>
                  <a:schemeClr val="tx1">
                    <a:lumMod val="85000"/>
                    <a:lumOff val="15000"/>
                  </a:schemeClr>
                </a:solidFill>
                <a:latin typeface="+mj-lt"/>
                <a:cs typeface="Times New Roman"/>
              </a:rPr>
              <a:t>Gender</a:t>
            </a:r>
            <a:r>
              <a:rPr sz="2200" spc="135" dirty="0">
                <a:solidFill>
                  <a:schemeClr val="tx1">
                    <a:lumMod val="85000"/>
                    <a:lumOff val="15000"/>
                  </a:schemeClr>
                </a:solidFill>
                <a:latin typeface="+mj-lt"/>
                <a:cs typeface="Times New Roman"/>
              </a:rPr>
              <a:t> </a:t>
            </a:r>
            <a:r>
              <a:rPr sz="2200" spc="75" dirty="0">
                <a:solidFill>
                  <a:schemeClr val="tx1">
                    <a:lumMod val="85000"/>
                    <a:lumOff val="15000"/>
                  </a:schemeClr>
                </a:solidFill>
                <a:latin typeface="+mj-lt"/>
                <a:cs typeface="Times New Roman"/>
              </a:rPr>
              <a:t>identity</a:t>
            </a:r>
            <a:endParaRPr sz="2200" dirty="0">
              <a:solidFill>
                <a:schemeClr val="tx1">
                  <a:lumMod val="85000"/>
                  <a:lumOff val="15000"/>
                </a:schemeClr>
              </a:solidFill>
              <a:latin typeface="+mj-lt"/>
              <a:cs typeface="Times New Roman"/>
            </a:endParaRPr>
          </a:p>
          <a:p>
            <a:pPr marL="469265" indent="-336550">
              <a:lnSpc>
                <a:spcPct val="100000"/>
              </a:lnSpc>
              <a:spcBef>
                <a:spcPts val="105"/>
              </a:spcBef>
              <a:buChar char="●"/>
              <a:tabLst>
                <a:tab pos="469265" algn="l"/>
                <a:tab pos="469900" algn="l"/>
              </a:tabLst>
            </a:pPr>
            <a:r>
              <a:rPr sz="2200" spc="90" dirty="0">
                <a:solidFill>
                  <a:schemeClr val="tx1">
                    <a:lumMod val="85000"/>
                    <a:lumOff val="15000"/>
                  </a:schemeClr>
                </a:solidFill>
                <a:latin typeface="+mj-lt"/>
                <a:cs typeface="Times New Roman"/>
              </a:rPr>
              <a:t>Sexual</a:t>
            </a:r>
            <a:r>
              <a:rPr sz="2200" spc="45" dirty="0">
                <a:solidFill>
                  <a:schemeClr val="tx1">
                    <a:lumMod val="85000"/>
                    <a:lumOff val="15000"/>
                  </a:schemeClr>
                </a:solidFill>
                <a:latin typeface="+mj-lt"/>
                <a:cs typeface="Times New Roman"/>
              </a:rPr>
              <a:t> </a:t>
            </a:r>
            <a:r>
              <a:rPr sz="2200" dirty="0">
                <a:solidFill>
                  <a:schemeClr val="tx1">
                    <a:lumMod val="85000"/>
                    <a:lumOff val="15000"/>
                  </a:schemeClr>
                </a:solidFill>
                <a:latin typeface="+mj-lt"/>
                <a:cs typeface="Times New Roman"/>
              </a:rPr>
              <a:t>Orie</a:t>
            </a:r>
            <a:r>
              <a:rPr sz="2200" spc="90" dirty="0">
                <a:solidFill>
                  <a:schemeClr val="tx1">
                    <a:lumMod val="85000"/>
                    <a:lumOff val="15000"/>
                  </a:schemeClr>
                </a:solidFill>
                <a:latin typeface="+mj-lt"/>
                <a:cs typeface="Times New Roman"/>
              </a:rPr>
              <a:t>ntatio</a:t>
            </a:r>
            <a:r>
              <a:rPr sz="2200" spc="-50" dirty="0">
                <a:solidFill>
                  <a:schemeClr val="tx1">
                    <a:lumMod val="85000"/>
                    <a:lumOff val="15000"/>
                  </a:schemeClr>
                </a:solidFill>
                <a:latin typeface="+mj-lt"/>
                <a:cs typeface="Times New Roman"/>
              </a:rPr>
              <a:t>n</a:t>
            </a:r>
            <a:endParaRPr sz="2200" dirty="0">
              <a:solidFill>
                <a:schemeClr val="tx1">
                  <a:lumMod val="85000"/>
                  <a:lumOff val="15000"/>
                </a:schemeClr>
              </a:solidFill>
              <a:latin typeface="+mj-lt"/>
              <a:cs typeface="Times New Roman"/>
            </a:endParaRPr>
          </a:p>
          <a:p>
            <a:pPr marL="469265" indent="-336550">
              <a:lnSpc>
                <a:spcPct val="100000"/>
              </a:lnSpc>
              <a:spcBef>
                <a:spcPts val="100"/>
              </a:spcBef>
              <a:buChar char="●"/>
              <a:tabLst>
                <a:tab pos="469265" algn="l"/>
                <a:tab pos="469900" algn="l"/>
              </a:tabLst>
            </a:pPr>
            <a:r>
              <a:rPr sz="2200" spc="75" dirty="0">
                <a:solidFill>
                  <a:schemeClr val="tx1">
                    <a:lumMod val="85000"/>
                    <a:lumOff val="15000"/>
                  </a:schemeClr>
                </a:solidFill>
                <a:latin typeface="+mj-lt"/>
                <a:cs typeface="Times New Roman"/>
              </a:rPr>
              <a:t>Marital</a:t>
            </a:r>
            <a:r>
              <a:rPr sz="2200" spc="-15" dirty="0">
                <a:solidFill>
                  <a:schemeClr val="tx1">
                    <a:lumMod val="85000"/>
                    <a:lumOff val="15000"/>
                  </a:schemeClr>
                </a:solidFill>
                <a:latin typeface="+mj-lt"/>
                <a:cs typeface="Times New Roman"/>
              </a:rPr>
              <a:t> </a:t>
            </a:r>
            <a:r>
              <a:rPr sz="2200" spc="85" dirty="0">
                <a:solidFill>
                  <a:schemeClr val="tx1">
                    <a:lumMod val="85000"/>
                    <a:lumOff val="15000"/>
                  </a:schemeClr>
                </a:solidFill>
                <a:latin typeface="+mj-lt"/>
                <a:cs typeface="Times New Roman"/>
              </a:rPr>
              <a:t>Status</a:t>
            </a:r>
            <a:endParaRPr sz="2200" dirty="0">
              <a:solidFill>
                <a:schemeClr val="tx1">
                  <a:lumMod val="85000"/>
                  <a:lumOff val="15000"/>
                </a:schemeClr>
              </a:solidFill>
              <a:latin typeface="+mj-lt"/>
              <a:cs typeface="Times New Roman"/>
            </a:endParaRPr>
          </a:p>
          <a:p>
            <a:pPr marL="469265" indent="-336550">
              <a:lnSpc>
                <a:spcPct val="100000"/>
              </a:lnSpc>
              <a:spcBef>
                <a:spcPts val="100"/>
              </a:spcBef>
              <a:buChar char="●"/>
              <a:tabLst>
                <a:tab pos="469265" algn="l"/>
                <a:tab pos="469900" algn="l"/>
              </a:tabLst>
            </a:pPr>
            <a:r>
              <a:rPr sz="2200" spc="65" dirty="0">
                <a:solidFill>
                  <a:schemeClr val="accent6">
                    <a:lumMod val="75000"/>
                  </a:schemeClr>
                </a:solidFill>
                <a:latin typeface="+mj-lt"/>
                <a:cs typeface="Times New Roman"/>
              </a:rPr>
              <a:t>Receipt</a:t>
            </a:r>
            <a:r>
              <a:rPr sz="2200" spc="80" dirty="0">
                <a:solidFill>
                  <a:schemeClr val="accent6">
                    <a:lumMod val="75000"/>
                  </a:schemeClr>
                </a:solidFill>
                <a:latin typeface="+mj-lt"/>
                <a:cs typeface="Times New Roman"/>
              </a:rPr>
              <a:t> </a:t>
            </a:r>
            <a:r>
              <a:rPr sz="2200" spc="75" dirty="0">
                <a:solidFill>
                  <a:schemeClr val="accent6">
                    <a:lumMod val="75000"/>
                  </a:schemeClr>
                </a:solidFill>
                <a:latin typeface="+mj-lt"/>
                <a:cs typeface="Times New Roman"/>
              </a:rPr>
              <a:t>of</a:t>
            </a:r>
            <a:r>
              <a:rPr sz="2200" spc="-5" dirty="0">
                <a:solidFill>
                  <a:schemeClr val="accent6">
                    <a:lumMod val="75000"/>
                  </a:schemeClr>
                </a:solidFill>
                <a:latin typeface="+mj-lt"/>
                <a:cs typeface="Times New Roman"/>
              </a:rPr>
              <a:t> </a:t>
            </a:r>
            <a:r>
              <a:rPr sz="2200" spc="114" dirty="0">
                <a:solidFill>
                  <a:schemeClr val="accent6">
                    <a:lumMod val="75000"/>
                  </a:schemeClr>
                </a:solidFill>
                <a:latin typeface="+mj-lt"/>
                <a:cs typeface="Times New Roman"/>
              </a:rPr>
              <a:t>pub</a:t>
            </a:r>
            <a:r>
              <a:rPr sz="2200" dirty="0">
                <a:solidFill>
                  <a:schemeClr val="accent6">
                    <a:lumMod val="75000"/>
                  </a:schemeClr>
                </a:solidFill>
                <a:latin typeface="+mj-lt"/>
                <a:cs typeface="Times New Roman"/>
              </a:rPr>
              <a:t>lic</a:t>
            </a:r>
            <a:r>
              <a:rPr sz="2200" spc="30" dirty="0">
                <a:solidFill>
                  <a:schemeClr val="accent6">
                    <a:lumMod val="75000"/>
                  </a:schemeClr>
                </a:solidFill>
                <a:latin typeface="+mj-lt"/>
                <a:cs typeface="Times New Roman"/>
              </a:rPr>
              <a:t> </a:t>
            </a:r>
            <a:r>
              <a:rPr sz="2200" spc="95" dirty="0">
                <a:solidFill>
                  <a:schemeClr val="accent6">
                    <a:lumMod val="75000"/>
                  </a:schemeClr>
                </a:solidFill>
                <a:latin typeface="+mj-lt"/>
                <a:cs typeface="Times New Roman"/>
              </a:rPr>
              <a:t>assistance</a:t>
            </a:r>
            <a:endParaRPr sz="2200" dirty="0">
              <a:solidFill>
                <a:schemeClr val="accent6">
                  <a:lumMod val="75000"/>
                </a:schemeClr>
              </a:solidFill>
              <a:latin typeface="+mj-lt"/>
              <a:cs typeface="Times New Roman"/>
            </a:endParaRPr>
          </a:p>
          <a:p>
            <a:pPr marL="469265" indent="-336550">
              <a:lnSpc>
                <a:spcPct val="100000"/>
              </a:lnSpc>
              <a:spcBef>
                <a:spcPts val="105"/>
              </a:spcBef>
              <a:buChar char="●"/>
              <a:tabLst>
                <a:tab pos="469265" algn="l"/>
                <a:tab pos="469900" algn="l"/>
              </a:tabLst>
            </a:pPr>
            <a:r>
              <a:rPr sz="2200" spc="85" dirty="0">
                <a:solidFill>
                  <a:schemeClr val="tx1">
                    <a:lumMod val="85000"/>
                    <a:lumOff val="15000"/>
                  </a:schemeClr>
                </a:solidFill>
                <a:latin typeface="+mj-lt"/>
                <a:cs typeface="Times New Roman"/>
              </a:rPr>
              <a:t>Genetic</a:t>
            </a:r>
            <a:r>
              <a:rPr sz="2200" spc="80" dirty="0">
                <a:solidFill>
                  <a:schemeClr val="tx1">
                    <a:lumMod val="85000"/>
                    <a:lumOff val="15000"/>
                  </a:schemeClr>
                </a:solidFill>
                <a:latin typeface="+mj-lt"/>
                <a:cs typeface="Times New Roman"/>
              </a:rPr>
              <a:t> </a:t>
            </a:r>
            <a:r>
              <a:rPr sz="2200" spc="-40" dirty="0">
                <a:solidFill>
                  <a:schemeClr val="tx1">
                    <a:lumMod val="85000"/>
                    <a:lumOff val="15000"/>
                  </a:schemeClr>
                </a:solidFill>
                <a:latin typeface="+mj-lt"/>
                <a:cs typeface="Times New Roman"/>
              </a:rPr>
              <a:t>in</a:t>
            </a:r>
            <a:r>
              <a:rPr sz="2200" spc="-215" dirty="0">
                <a:solidFill>
                  <a:schemeClr val="tx1">
                    <a:lumMod val="85000"/>
                    <a:lumOff val="15000"/>
                  </a:schemeClr>
                </a:solidFill>
                <a:latin typeface="+mj-lt"/>
                <a:cs typeface="Times New Roman"/>
              </a:rPr>
              <a:t> </a:t>
            </a:r>
            <a:r>
              <a:rPr sz="2200" spc="65" dirty="0">
                <a:solidFill>
                  <a:schemeClr val="tx1">
                    <a:lumMod val="85000"/>
                    <a:lumOff val="15000"/>
                  </a:schemeClr>
                </a:solidFill>
                <a:latin typeface="+mj-lt"/>
                <a:cs typeface="Times New Roman"/>
              </a:rPr>
              <a:t>form</a:t>
            </a:r>
            <a:r>
              <a:rPr sz="2200" spc="55" dirty="0">
                <a:solidFill>
                  <a:schemeClr val="tx1">
                    <a:lumMod val="85000"/>
                    <a:lumOff val="15000"/>
                  </a:schemeClr>
                </a:solidFill>
                <a:latin typeface="+mj-lt"/>
                <a:cs typeface="Times New Roman"/>
              </a:rPr>
              <a:t>atio</a:t>
            </a:r>
            <a:r>
              <a:rPr sz="2200" spc="-50" dirty="0">
                <a:solidFill>
                  <a:schemeClr val="tx1">
                    <a:lumMod val="85000"/>
                    <a:lumOff val="15000"/>
                  </a:schemeClr>
                </a:solidFill>
                <a:latin typeface="+mj-lt"/>
                <a:cs typeface="Times New Roman"/>
              </a:rPr>
              <a:t>n</a:t>
            </a:r>
            <a:endParaRPr sz="2200" dirty="0">
              <a:solidFill>
                <a:schemeClr val="tx1">
                  <a:lumMod val="85000"/>
                  <a:lumOff val="15000"/>
                </a:schemeClr>
              </a:solidFill>
              <a:latin typeface="+mj-lt"/>
              <a:cs typeface="Times New Roman"/>
            </a:endParaRPr>
          </a:p>
          <a:p>
            <a:pPr marL="469265" indent="-336550">
              <a:lnSpc>
                <a:spcPct val="100000"/>
              </a:lnSpc>
              <a:spcBef>
                <a:spcPts val="100"/>
              </a:spcBef>
              <a:buChar char="●"/>
              <a:tabLst>
                <a:tab pos="469265" algn="l"/>
                <a:tab pos="469900" algn="l"/>
              </a:tabLst>
            </a:pPr>
            <a:r>
              <a:rPr sz="2200" spc="-95" dirty="0">
                <a:solidFill>
                  <a:schemeClr val="tx1">
                    <a:lumMod val="85000"/>
                    <a:lumOff val="15000"/>
                  </a:schemeClr>
                </a:solidFill>
                <a:latin typeface="+mj-lt"/>
                <a:cs typeface="Times New Roman"/>
              </a:rPr>
              <a:t>An</a:t>
            </a:r>
            <a:r>
              <a:rPr sz="2200" spc="90" dirty="0">
                <a:solidFill>
                  <a:schemeClr val="tx1">
                    <a:lumMod val="85000"/>
                    <a:lumOff val="15000"/>
                  </a:schemeClr>
                </a:solidFill>
                <a:latin typeface="+mj-lt"/>
                <a:cs typeface="Times New Roman"/>
              </a:rPr>
              <a:t>cestry</a:t>
            </a:r>
            <a:endParaRPr sz="2200" dirty="0">
              <a:solidFill>
                <a:schemeClr val="tx1">
                  <a:lumMod val="85000"/>
                  <a:lumOff val="15000"/>
                </a:schemeClr>
              </a:solidFill>
              <a:latin typeface="+mj-lt"/>
              <a:cs typeface="Times New Roman"/>
            </a:endParaRPr>
          </a:p>
        </p:txBody>
      </p:sp>
      <p:sp>
        <p:nvSpPr>
          <p:cNvPr id="8" name="TextBox 7">
            <a:extLst>
              <a:ext uri="{FF2B5EF4-FFF2-40B4-BE49-F238E27FC236}">
                <a16:creationId xmlns:a16="http://schemas.microsoft.com/office/drawing/2014/main" id="{F89C39CE-D255-47A3-B299-E0707FA1BCB3}"/>
              </a:ext>
            </a:extLst>
          </p:cNvPr>
          <p:cNvSpPr txBox="1"/>
          <p:nvPr/>
        </p:nvSpPr>
        <p:spPr>
          <a:xfrm>
            <a:off x="762000" y="1014732"/>
            <a:ext cx="2193549" cy="707886"/>
          </a:xfrm>
          <a:prstGeom prst="rect">
            <a:avLst/>
          </a:prstGeom>
          <a:noFill/>
        </p:spPr>
        <p:txBody>
          <a:bodyPr wrap="none" rtlCol="0">
            <a:spAutoFit/>
          </a:bodyPr>
          <a:lstStyle/>
          <a:p>
            <a:pPr algn="ctr"/>
            <a:r>
              <a:rPr lang="en-US" sz="2000" b="1" spc="-25" dirty="0">
                <a:latin typeface="Arial" panose="020B0604020202020204" pitchFamily="34" charset="0"/>
                <a:cs typeface="Arial" panose="020B0604020202020204" pitchFamily="34" charset="0"/>
              </a:rPr>
              <a:t>Fair</a:t>
            </a:r>
            <a:r>
              <a:rPr lang="en-US" sz="2000" b="1" spc="-35" dirty="0">
                <a:latin typeface="Arial" panose="020B0604020202020204" pitchFamily="34" charset="0"/>
                <a:cs typeface="Arial" panose="020B0604020202020204" pitchFamily="34" charset="0"/>
              </a:rPr>
              <a:t> </a:t>
            </a:r>
            <a:r>
              <a:rPr lang="en-US" sz="2000" b="1" spc="-90" dirty="0">
                <a:latin typeface="Arial" panose="020B0604020202020204" pitchFamily="34" charset="0"/>
                <a:cs typeface="Arial" panose="020B0604020202020204" pitchFamily="34" charset="0"/>
              </a:rPr>
              <a:t>Housing</a:t>
            </a:r>
            <a:r>
              <a:rPr lang="en-US" sz="2000" b="1" spc="-20" dirty="0">
                <a:latin typeface="Arial" panose="020B0604020202020204" pitchFamily="34" charset="0"/>
                <a:cs typeface="Arial" panose="020B0604020202020204" pitchFamily="34" charset="0"/>
              </a:rPr>
              <a:t> </a:t>
            </a:r>
            <a:r>
              <a:rPr lang="en-US" sz="2000" b="1" spc="-25" dirty="0">
                <a:latin typeface="Arial" panose="020B0604020202020204" pitchFamily="34" charset="0"/>
                <a:cs typeface="Arial" panose="020B0604020202020204" pitchFamily="34" charset="0"/>
              </a:rPr>
              <a:t>Act </a:t>
            </a:r>
          </a:p>
          <a:p>
            <a:pPr algn="ctr"/>
            <a:r>
              <a:rPr lang="en-US" sz="2000" b="1" dirty="0">
                <a:latin typeface="Arial" panose="020B0604020202020204" pitchFamily="34" charset="0"/>
                <a:cs typeface="Arial" panose="020B0604020202020204" pitchFamily="34" charset="0"/>
              </a:rPr>
              <a:t>(federal</a:t>
            </a:r>
            <a:r>
              <a:rPr lang="en-US" sz="2000" b="1" spc="-10" dirty="0">
                <a:latin typeface="Arial" panose="020B0604020202020204" pitchFamily="34" charset="0"/>
                <a:cs typeface="Arial" panose="020B0604020202020204" pitchFamily="34" charset="0"/>
              </a:rPr>
              <a:t> </a:t>
            </a:r>
            <a:r>
              <a:rPr lang="en-US" sz="2000" b="1" spc="-20" dirty="0">
                <a:latin typeface="Arial" panose="020B0604020202020204" pitchFamily="34" charset="0"/>
                <a:cs typeface="Arial" panose="020B0604020202020204" pitchFamily="34" charset="0"/>
              </a:rPr>
              <a:t>law)</a:t>
            </a:r>
          </a:p>
        </p:txBody>
      </p:sp>
      <p:sp>
        <p:nvSpPr>
          <p:cNvPr id="9" name="TextBox 8">
            <a:extLst>
              <a:ext uri="{FF2B5EF4-FFF2-40B4-BE49-F238E27FC236}">
                <a16:creationId xmlns:a16="http://schemas.microsoft.com/office/drawing/2014/main" id="{6642EA60-BB5C-4268-9345-F437A0583DF4}"/>
              </a:ext>
            </a:extLst>
          </p:cNvPr>
          <p:cNvSpPr txBox="1"/>
          <p:nvPr/>
        </p:nvSpPr>
        <p:spPr>
          <a:xfrm>
            <a:off x="4128740" y="1008384"/>
            <a:ext cx="5015260" cy="948978"/>
          </a:xfrm>
          <a:prstGeom prst="rect">
            <a:avLst/>
          </a:prstGeom>
          <a:noFill/>
        </p:spPr>
        <p:txBody>
          <a:bodyPr wrap="square" rtlCol="0">
            <a:spAutoFit/>
          </a:bodyPr>
          <a:lstStyle/>
          <a:p>
            <a:pPr marL="12700" algn="ctr">
              <a:lnSpc>
                <a:spcPct val="100000"/>
              </a:lnSpc>
              <a:spcBef>
                <a:spcPts val="185"/>
              </a:spcBef>
              <a:tabLst>
                <a:tab pos="1755775" algn="l"/>
              </a:tabLst>
            </a:pPr>
            <a:r>
              <a:rPr lang="en-US" b="1" spc="-60" dirty="0">
                <a:solidFill>
                  <a:schemeClr val="tx1"/>
                </a:solidFill>
                <a:latin typeface="Arial" panose="020B0604020202020204" pitchFamily="34" charset="0"/>
                <a:cs typeface="Arial" panose="020B0604020202020204" pitchFamily="34" charset="0"/>
              </a:rPr>
              <a:t>Massachusetts</a:t>
            </a:r>
            <a:r>
              <a:rPr lang="en-US" b="1" spc="-30" dirty="0">
                <a:solidFill>
                  <a:schemeClr val="tx1"/>
                </a:solidFill>
                <a:latin typeface="Arial" panose="020B0604020202020204" pitchFamily="34" charset="0"/>
                <a:cs typeface="Arial" panose="020B0604020202020204" pitchFamily="34" charset="0"/>
              </a:rPr>
              <a:t> </a:t>
            </a:r>
          </a:p>
          <a:p>
            <a:pPr marL="12700" algn="ctr">
              <a:lnSpc>
                <a:spcPct val="100000"/>
              </a:lnSpc>
              <a:spcBef>
                <a:spcPts val="185"/>
              </a:spcBef>
              <a:tabLst>
                <a:tab pos="1755775" algn="l"/>
              </a:tabLst>
            </a:pPr>
            <a:r>
              <a:rPr lang="en-US" b="1" spc="-20" dirty="0">
                <a:solidFill>
                  <a:schemeClr val="tx1"/>
                </a:solidFill>
                <a:latin typeface="Arial" panose="020B0604020202020204" pitchFamily="34" charset="0"/>
                <a:cs typeface="Arial" panose="020B0604020202020204" pitchFamily="34" charset="0"/>
              </a:rPr>
              <a:t>Anti</a:t>
            </a:r>
            <a:r>
              <a:rPr lang="en-US" b="1" spc="-30" dirty="0">
                <a:solidFill>
                  <a:schemeClr val="tx1"/>
                </a:solidFill>
                <a:latin typeface="Arial" panose="020B0604020202020204" pitchFamily="34" charset="0"/>
                <a:cs typeface="Arial" panose="020B0604020202020204" pitchFamily="34" charset="0"/>
              </a:rPr>
              <a:t>-</a:t>
            </a:r>
            <a:r>
              <a:rPr lang="en-US" b="1" spc="-75" dirty="0">
                <a:solidFill>
                  <a:schemeClr val="tx1"/>
                </a:solidFill>
                <a:latin typeface="Arial" panose="020B0604020202020204" pitchFamily="34" charset="0"/>
                <a:cs typeface="Arial" panose="020B0604020202020204" pitchFamily="34" charset="0"/>
              </a:rPr>
              <a:t>Discrimination</a:t>
            </a:r>
            <a:r>
              <a:rPr lang="en-US" b="1" spc="10" dirty="0">
                <a:solidFill>
                  <a:schemeClr val="tx1"/>
                </a:solidFill>
                <a:latin typeface="Arial" panose="020B0604020202020204" pitchFamily="34" charset="0"/>
                <a:cs typeface="Arial" panose="020B0604020202020204" pitchFamily="34" charset="0"/>
              </a:rPr>
              <a:t> </a:t>
            </a:r>
            <a:r>
              <a:rPr lang="en-US" b="1" spc="-25" dirty="0">
                <a:solidFill>
                  <a:schemeClr val="tx1"/>
                </a:solidFill>
                <a:latin typeface="Arial" panose="020B0604020202020204" pitchFamily="34" charset="0"/>
                <a:cs typeface="Arial" panose="020B0604020202020204" pitchFamily="34" charset="0"/>
              </a:rPr>
              <a:t>Law</a:t>
            </a:r>
            <a:r>
              <a:rPr lang="en-US" b="1" dirty="0">
                <a:solidFill>
                  <a:schemeClr val="tx1"/>
                </a:solidFill>
                <a:latin typeface="Arial" panose="020B0604020202020204" pitchFamily="34" charset="0"/>
                <a:cs typeface="Arial" panose="020B0604020202020204" pitchFamily="34" charset="0"/>
              </a:rPr>
              <a:t> </a:t>
            </a:r>
            <a:r>
              <a:rPr lang="en-US" spc="-10" dirty="0">
                <a:solidFill>
                  <a:schemeClr val="tx1"/>
                </a:solidFill>
                <a:latin typeface="Arial" panose="020B0604020202020204" pitchFamily="34" charset="0"/>
                <a:cs typeface="Arial" panose="020B0604020202020204" pitchFamily="34" charset="0"/>
              </a:rPr>
              <a:t>(151B)            </a:t>
            </a:r>
            <a:br>
              <a:rPr lang="en-US" spc="-10" dirty="0">
                <a:solidFill>
                  <a:schemeClr val="tx1"/>
                </a:solidFill>
                <a:latin typeface="Arial" panose="020B0604020202020204" pitchFamily="34" charset="0"/>
                <a:cs typeface="Arial" panose="020B0604020202020204" pitchFamily="34" charset="0"/>
              </a:rPr>
            </a:br>
            <a:r>
              <a:rPr lang="en-US" spc="-10" dirty="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p:sp>
        <p:nvSpPr>
          <p:cNvPr id="11" name="Plus Sign 10">
            <a:extLst>
              <a:ext uri="{FF2B5EF4-FFF2-40B4-BE49-F238E27FC236}">
                <a16:creationId xmlns:a16="http://schemas.microsoft.com/office/drawing/2014/main" id="{C5951C49-86F3-4DEA-8DEB-C8290AD827FB}"/>
              </a:ext>
            </a:extLst>
          </p:cNvPr>
          <p:cNvSpPr/>
          <p:nvPr/>
        </p:nvSpPr>
        <p:spPr>
          <a:xfrm>
            <a:off x="3708099" y="2407411"/>
            <a:ext cx="914400" cy="914400"/>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Tree>
    <p:extLst>
      <p:ext uri="{BB962C8B-B14F-4D97-AF65-F5344CB8AC3E}">
        <p14:creationId xmlns:p14="http://schemas.microsoft.com/office/powerpoint/2010/main" val="3431802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33350"/>
            <a:ext cx="8704198" cy="630300"/>
          </a:xfrm>
          <a:prstGeom prst="rect">
            <a:avLst/>
          </a:prstGeom>
        </p:spPr>
        <p:txBody>
          <a:bodyPr vert="horz" wrap="square" lIns="0" tIns="14604" rIns="0" bIns="0" rtlCol="0">
            <a:spAutoFit/>
          </a:bodyPr>
          <a:lstStyle/>
          <a:p>
            <a:pPr marL="12700">
              <a:lnSpc>
                <a:spcPct val="100000"/>
              </a:lnSpc>
              <a:spcBef>
                <a:spcPts val="114"/>
              </a:spcBef>
            </a:pPr>
            <a:r>
              <a:rPr sz="4000" spc="-90" dirty="0"/>
              <a:t>Who</a:t>
            </a:r>
            <a:r>
              <a:rPr sz="4000" spc="-130" dirty="0"/>
              <a:t> </a:t>
            </a:r>
            <a:r>
              <a:rPr sz="4000" spc="-220" dirty="0"/>
              <a:t>must</a:t>
            </a:r>
            <a:r>
              <a:rPr sz="4000" spc="-80" dirty="0"/>
              <a:t> </a:t>
            </a:r>
            <a:r>
              <a:rPr sz="4000" spc="-254" dirty="0"/>
              <a:t>follow</a:t>
            </a:r>
            <a:r>
              <a:rPr sz="4000" spc="-45" dirty="0"/>
              <a:t> </a:t>
            </a:r>
            <a:r>
              <a:rPr sz="4000" spc="-155" dirty="0"/>
              <a:t>fair</a:t>
            </a:r>
            <a:r>
              <a:rPr sz="4000" spc="-80" dirty="0"/>
              <a:t> </a:t>
            </a:r>
            <a:r>
              <a:rPr sz="4000" spc="-240" dirty="0"/>
              <a:t>housing</a:t>
            </a:r>
            <a:r>
              <a:rPr sz="4000" spc="-60" dirty="0"/>
              <a:t> </a:t>
            </a:r>
            <a:r>
              <a:rPr sz="4000" spc="-30" dirty="0"/>
              <a:t>law</a:t>
            </a:r>
            <a:r>
              <a:rPr lang="en-US" sz="4000" spc="-30" dirty="0"/>
              <a:t>s?</a:t>
            </a:r>
            <a:endParaRPr sz="4000" dirty="0"/>
          </a:p>
        </p:txBody>
      </p:sp>
      <p:sp>
        <p:nvSpPr>
          <p:cNvPr id="3" name="object 3"/>
          <p:cNvSpPr txBox="1"/>
          <p:nvPr/>
        </p:nvSpPr>
        <p:spPr>
          <a:xfrm>
            <a:off x="228600" y="759840"/>
            <a:ext cx="8915400" cy="4166999"/>
          </a:xfrm>
          <a:prstGeom prst="rect">
            <a:avLst/>
          </a:prstGeom>
        </p:spPr>
        <p:txBody>
          <a:bodyPr vert="horz" wrap="square" lIns="0" tIns="12700" rIns="0" bIns="0" numCol="2" rtlCol="0">
            <a:spAutoFit/>
          </a:bodyPr>
          <a:lstStyle/>
          <a:p>
            <a:pPr marL="12065">
              <a:lnSpc>
                <a:spcPts val="2025"/>
              </a:lnSpc>
              <a:spcBef>
                <a:spcPts val="100"/>
              </a:spcBef>
              <a:buClr>
                <a:srgbClr val="A0E8D9"/>
              </a:buClr>
              <a:tabLst>
                <a:tab pos="345440" algn="l"/>
                <a:tab pos="346075" algn="l"/>
              </a:tabLst>
            </a:pPr>
            <a:endParaRPr lang="en-US" sz="2000" dirty="0">
              <a:solidFill>
                <a:srgbClr val="695D46"/>
              </a:solidFill>
              <a:latin typeface="+mj-lt"/>
              <a:cs typeface="Arial"/>
            </a:endParaRPr>
          </a:p>
          <a:p>
            <a:pPr marL="345440" indent="-333375">
              <a:lnSpc>
                <a:spcPts val="2025"/>
              </a:lnSpc>
              <a:spcBef>
                <a:spcPts val="100"/>
              </a:spcBef>
              <a:buClr>
                <a:srgbClr val="A0E8D9"/>
              </a:buClr>
              <a:buFont typeface="Times New Roman"/>
              <a:buChar char="●"/>
              <a:tabLst>
                <a:tab pos="345440" algn="l"/>
                <a:tab pos="346075" algn="l"/>
              </a:tabLst>
            </a:pPr>
            <a:r>
              <a:rPr lang="en-US" sz="2000" dirty="0">
                <a:solidFill>
                  <a:schemeClr val="accent6">
                    <a:lumMod val="75000"/>
                  </a:schemeClr>
                </a:solidFill>
                <a:cs typeface="Arial"/>
              </a:rPr>
              <a:t>Real</a:t>
            </a:r>
            <a:r>
              <a:rPr lang="en-US" sz="2000" spc="-20" dirty="0">
                <a:solidFill>
                  <a:schemeClr val="accent6">
                    <a:lumMod val="75000"/>
                  </a:schemeClr>
                </a:solidFill>
                <a:cs typeface="Arial"/>
              </a:rPr>
              <a:t> </a:t>
            </a:r>
            <a:r>
              <a:rPr lang="en-US" sz="2000" dirty="0">
                <a:solidFill>
                  <a:schemeClr val="accent6">
                    <a:lumMod val="75000"/>
                  </a:schemeClr>
                </a:solidFill>
                <a:cs typeface="Arial"/>
              </a:rPr>
              <a:t>estate</a:t>
            </a:r>
            <a:r>
              <a:rPr lang="en-US" sz="2000" spc="-20" dirty="0">
                <a:solidFill>
                  <a:schemeClr val="accent6">
                    <a:lumMod val="75000"/>
                  </a:schemeClr>
                </a:solidFill>
                <a:cs typeface="Arial"/>
              </a:rPr>
              <a:t> </a:t>
            </a:r>
            <a:r>
              <a:rPr lang="en-US" sz="2000" spc="-10" dirty="0">
                <a:solidFill>
                  <a:schemeClr val="accent6">
                    <a:lumMod val="75000"/>
                  </a:schemeClr>
                </a:solidFill>
                <a:cs typeface="Arial"/>
              </a:rPr>
              <a:t>professionals</a:t>
            </a:r>
            <a:br>
              <a:rPr lang="en-US" sz="2000" spc="-10" dirty="0">
                <a:solidFill>
                  <a:schemeClr val="accent6">
                    <a:lumMod val="75000"/>
                  </a:schemeClr>
                </a:solidFill>
                <a:cs typeface="Arial"/>
              </a:rPr>
            </a:br>
            <a:endParaRPr lang="en-US" sz="2000" dirty="0">
              <a:solidFill>
                <a:schemeClr val="tx1">
                  <a:lumMod val="85000"/>
                  <a:lumOff val="15000"/>
                </a:schemeClr>
              </a:solidFill>
              <a:latin typeface="+mj-lt"/>
              <a:cs typeface="Arial"/>
            </a:endParaRPr>
          </a:p>
          <a:p>
            <a:pPr marL="345440" indent="-333375">
              <a:lnSpc>
                <a:spcPts val="2025"/>
              </a:lnSpc>
              <a:spcBef>
                <a:spcPts val="100"/>
              </a:spcBef>
              <a:buClr>
                <a:srgbClr val="A0E8D9"/>
              </a:buClr>
              <a:buFont typeface="Times New Roman"/>
              <a:buChar char="●"/>
              <a:tabLst>
                <a:tab pos="345440" algn="l"/>
                <a:tab pos="346075" algn="l"/>
              </a:tabLst>
            </a:pPr>
            <a:r>
              <a:rPr sz="2000" dirty="0">
                <a:solidFill>
                  <a:schemeClr val="tx1">
                    <a:lumMod val="85000"/>
                    <a:lumOff val="15000"/>
                  </a:schemeClr>
                </a:solidFill>
                <a:latin typeface="+mj-lt"/>
                <a:cs typeface="Arial"/>
              </a:rPr>
              <a:t>Property </a:t>
            </a:r>
            <a:r>
              <a:rPr sz="2000" spc="-10" dirty="0">
                <a:solidFill>
                  <a:schemeClr val="tx1">
                    <a:lumMod val="85000"/>
                    <a:lumOff val="15000"/>
                  </a:schemeClr>
                </a:solidFill>
                <a:latin typeface="+mj-lt"/>
                <a:cs typeface="Arial"/>
              </a:rPr>
              <a:t>owners/sellers</a:t>
            </a:r>
            <a:br>
              <a:rPr lang="en-US" sz="2000" spc="-10" dirty="0">
                <a:solidFill>
                  <a:schemeClr val="tx1">
                    <a:lumMod val="85000"/>
                    <a:lumOff val="15000"/>
                  </a:schemeClr>
                </a:solidFill>
                <a:latin typeface="+mj-lt"/>
                <a:cs typeface="Arial"/>
              </a:rPr>
            </a:br>
            <a:endParaRPr sz="2000" dirty="0">
              <a:solidFill>
                <a:schemeClr val="tx1">
                  <a:lumMod val="85000"/>
                  <a:lumOff val="15000"/>
                </a:schemeClr>
              </a:solidFill>
              <a:latin typeface="+mj-lt"/>
              <a:cs typeface="Arial"/>
            </a:endParaRPr>
          </a:p>
          <a:p>
            <a:pPr marL="345440" indent="-333375">
              <a:lnSpc>
                <a:spcPts val="1764"/>
              </a:lnSpc>
              <a:buClr>
                <a:srgbClr val="A0E8D9"/>
              </a:buClr>
              <a:buFont typeface="Times New Roman"/>
              <a:buChar char="●"/>
              <a:tabLst>
                <a:tab pos="345440" algn="l"/>
                <a:tab pos="346075" algn="l"/>
              </a:tabLst>
            </a:pPr>
            <a:r>
              <a:rPr sz="2000" dirty="0">
                <a:solidFill>
                  <a:schemeClr val="tx1">
                    <a:lumMod val="85000"/>
                    <a:lumOff val="15000"/>
                  </a:schemeClr>
                </a:solidFill>
                <a:latin typeface="+mj-lt"/>
                <a:cs typeface="Arial"/>
              </a:rPr>
              <a:t>Housing</a:t>
            </a:r>
            <a:r>
              <a:rPr sz="2000" spc="-30" dirty="0">
                <a:solidFill>
                  <a:schemeClr val="tx1">
                    <a:lumMod val="85000"/>
                    <a:lumOff val="15000"/>
                  </a:schemeClr>
                </a:solidFill>
                <a:latin typeface="+mj-lt"/>
                <a:cs typeface="Arial"/>
              </a:rPr>
              <a:t> </a:t>
            </a:r>
            <a:r>
              <a:rPr sz="2000" spc="-10" dirty="0">
                <a:solidFill>
                  <a:schemeClr val="tx1">
                    <a:lumMod val="85000"/>
                    <a:lumOff val="15000"/>
                  </a:schemeClr>
                </a:solidFill>
                <a:latin typeface="+mj-lt"/>
                <a:cs typeface="Arial"/>
              </a:rPr>
              <a:t>authorities</a:t>
            </a:r>
            <a:br>
              <a:rPr lang="en-US" sz="2000" spc="-10" dirty="0">
                <a:solidFill>
                  <a:schemeClr val="tx1">
                    <a:lumMod val="85000"/>
                    <a:lumOff val="15000"/>
                  </a:schemeClr>
                </a:solidFill>
                <a:latin typeface="+mj-lt"/>
                <a:cs typeface="Arial"/>
              </a:rPr>
            </a:br>
            <a:endParaRPr sz="2000" dirty="0">
              <a:solidFill>
                <a:schemeClr val="tx1">
                  <a:lumMod val="85000"/>
                  <a:lumOff val="15000"/>
                </a:schemeClr>
              </a:solidFill>
              <a:latin typeface="+mj-lt"/>
              <a:cs typeface="Arial"/>
            </a:endParaRPr>
          </a:p>
          <a:p>
            <a:pPr marL="345440" indent="-333375">
              <a:lnSpc>
                <a:spcPts val="1764"/>
              </a:lnSpc>
              <a:buClr>
                <a:srgbClr val="A0E8D9"/>
              </a:buClr>
              <a:buFont typeface="Times New Roman"/>
              <a:buChar char="●"/>
              <a:tabLst>
                <a:tab pos="345440" algn="l"/>
                <a:tab pos="346075" algn="l"/>
              </a:tabLst>
            </a:pPr>
            <a:r>
              <a:rPr sz="2000" spc="-10" dirty="0">
                <a:solidFill>
                  <a:schemeClr val="tx1">
                    <a:lumMod val="85000"/>
                    <a:lumOff val="15000"/>
                  </a:schemeClr>
                </a:solidFill>
                <a:latin typeface="+mj-lt"/>
                <a:cs typeface="Arial"/>
              </a:rPr>
              <a:t>Developers</a:t>
            </a:r>
            <a:br>
              <a:rPr lang="en-US" sz="2000" spc="-10" dirty="0">
                <a:solidFill>
                  <a:schemeClr val="tx1">
                    <a:lumMod val="85000"/>
                    <a:lumOff val="15000"/>
                  </a:schemeClr>
                </a:solidFill>
                <a:latin typeface="+mj-lt"/>
                <a:cs typeface="Arial"/>
              </a:rPr>
            </a:br>
            <a:endParaRPr sz="2000" dirty="0">
              <a:solidFill>
                <a:schemeClr val="tx1">
                  <a:lumMod val="85000"/>
                  <a:lumOff val="15000"/>
                </a:schemeClr>
              </a:solidFill>
              <a:latin typeface="+mj-lt"/>
              <a:cs typeface="Arial"/>
            </a:endParaRPr>
          </a:p>
          <a:p>
            <a:pPr marL="345440" indent="-333375">
              <a:lnSpc>
                <a:spcPts val="1770"/>
              </a:lnSpc>
              <a:buClr>
                <a:srgbClr val="A0E8D9"/>
              </a:buClr>
              <a:buFont typeface="Times New Roman"/>
              <a:buChar char="●"/>
              <a:tabLst>
                <a:tab pos="345440" algn="l"/>
                <a:tab pos="346075" algn="l"/>
              </a:tabLst>
            </a:pPr>
            <a:r>
              <a:rPr sz="2000" dirty="0">
                <a:solidFill>
                  <a:schemeClr val="tx1">
                    <a:lumMod val="85000"/>
                    <a:lumOff val="15000"/>
                  </a:schemeClr>
                </a:solidFill>
                <a:latin typeface="+mj-lt"/>
                <a:cs typeface="Arial"/>
              </a:rPr>
              <a:t>Condo</a:t>
            </a:r>
            <a:r>
              <a:rPr sz="2000" spc="-3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associations</a:t>
            </a:r>
            <a:r>
              <a:rPr sz="2000" spc="-30"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and</a:t>
            </a:r>
            <a:r>
              <a:rPr sz="2000" spc="-30"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homeowner</a:t>
            </a:r>
            <a:r>
              <a:rPr sz="2000" spc="-30" dirty="0">
                <a:solidFill>
                  <a:schemeClr val="tx1">
                    <a:lumMod val="85000"/>
                    <a:lumOff val="15000"/>
                  </a:schemeClr>
                </a:solidFill>
                <a:latin typeface="+mj-lt"/>
                <a:cs typeface="Arial"/>
              </a:rPr>
              <a:t> </a:t>
            </a:r>
            <a:r>
              <a:rPr sz="2000" spc="-10" dirty="0">
                <a:solidFill>
                  <a:schemeClr val="tx1">
                    <a:lumMod val="85000"/>
                    <a:lumOff val="15000"/>
                  </a:schemeClr>
                </a:solidFill>
                <a:latin typeface="+mj-lt"/>
                <a:cs typeface="Arial"/>
              </a:rPr>
              <a:t>associations</a:t>
            </a:r>
            <a:br>
              <a:rPr lang="en-US" sz="2000" spc="-10" dirty="0">
                <a:solidFill>
                  <a:schemeClr val="tx1">
                    <a:lumMod val="85000"/>
                    <a:lumOff val="15000"/>
                  </a:schemeClr>
                </a:solidFill>
                <a:latin typeface="+mj-lt"/>
                <a:cs typeface="Arial"/>
              </a:rPr>
            </a:br>
            <a:endParaRPr sz="2000" dirty="0">
              <a:solidFill>
                <a:schemeClr val="tx1">
                  <a:lumMod val="85000"/>
                  <a:lumOff val="15000"/>
                </a:schemeClr>
              </a:solidFill>
              <a:latin typeface="+mj-lt"/>
              <a:cs typeface="Arial"/>
            </a:endParaRPr>
          </a:p>
          <a:p>
            <a:pPr marL="345440" marR="435609" indent="-333375">
              <a:lnSpc>
                <a:spcPct val="60000"/>
              </a:lnSpc>
              <a:spcBef>
                <a:spcPts val="655"/>
              </a:spcBef>
              <a:buClr>
                <a:srgbClr val="A0E8D9"/>
              </a:buClr>
              <a:buFont typeface="Times New Roman"/>
              <a:buChar char="●"/>
              <a:tabLst>
                <a:tab pos="345440" algn="l"/>
                <a:tab pos="346075" algn="l"/>
              </a:tabLst>
            </a:pPr>
            <a:r>
              <a:rPr sz="2000" dirty="0">
                <a:solidFill>
                  <a:schemeClr val="tx1">
                    <a:lumMod val="85000"/>
                    <a:lumOff val="15000"/>
                  </a:schemeClr>
                </a:solidFill>
                <a:latin typeface="+mj-lt"/>
                <a:cs typeface="Arial"/>
              </a:rPr>
              <a:t>Housing</a:t>
            </a:r>
            <a:r>
              <a:rPr sz="2000" spc="-30"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employees</a:t>
            </a:r>
            <a:r>
              <a:rPr sz="2000" spc="-1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such</a:t>
            </a:r>
            <a:r>
              <a:rPr sz="2000" spc="-1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as</a:t>
            </a:r>
            <a:r>
              <a:rPr sz="2000" spc="-1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property</a:t>
            </a:r>
            <a:r>
              <a:rPr sz="2000" spc="-1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managers,</a:t>
            </a:r>
            <a:r>
              <a:rPr sz="2000" spc="-1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clerical</a:t>
            </a:r>
            <a:r>
              <a:rPr sz="2000" spc="-15" dirty="0">
                <a:solidFill>
                  <a:schemeClr val="tx1">
                    <a:lumMod val="85000"/>
                    <a:lumOff val="15000"/>
                  </a:schemeClr>
                </a:solidFill>
                <a:latin typeface="+mj-lt"/>
                <a:cs typeface="Arial"/>
              </a:rPr>
              <a:t> </a:t>
            </a:r>
            <a:r>
              <a:rPr sz="2000" spc="-10" dirty="0">
                <a:solidFill>
                  <a:schemeClr val="tx1">
                    <a:lumMod val="85000"/>
                    <a:lumOff val="15000"/>
                  </a:schemeClr>
                </a:solidFill>
                <a:latin typeface="+mj-lt"/>
                <a:cs typeface="Arial"/>
              </a:rPr>
              <a:t>staff, </a:t>
            </a:r>
            <a:r>
              <a:rPr sz="2000" dirty="0">
                <a:solidFill>
                  <a:schemeClr val="tx1">
                    <a:lumMod val="85000"/>
                    <a:lumOff val="15000"/>
                  </a:schemeClr>
                </a:solidFill>
                <a:latin typeface="+mj-lt"/>
                <a:cs typeface="Arial"/>
              </a:rPr>
              <a:t>maintenance</a:t>
            </a:r>
            <a:r>
              <a:rPr sz="2000" spc="-1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and</a:t>
            </a:r>
            <a:r>
              <a:rPr sz="2000" spc="-1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other</a:t>
            </a:r>
            <a:r>
              <a:rPr sz="2000" spc="-1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housing</a:t>
            </a:r>
            <a:r>
              <a:rPr sz="2000" spc="-15" dirty="0">
                <a:solidFill>
                  <a:schemeClr val="tx1">
                    <a:lumMod val="85000"/>
                    <a:lumOff val="15000"/>
                  </a:schemeClr>
                </a:solidFill>
                <a:latin typeface="+mj-lt"/>
                <a:cs typeface="Arial"/>
              </a:rPr>
              <a:t> </a:t>
            </a:r>
            <a:r>
              <a:rPr sz="2000" spc="-10" dirty="0">
                <a:solidFill>
                  <a:schemeClr val="tx1">
                    <a:lumMod val="85000"/>
                    <a:lumOff val="15000"/>
                  </a:schemeClr>
                </a:solidFill>
                <a:latin typeface="+mj-lt"/>
                <a:cs typeface="Arial"/>
              </a:rPr>
              <a:t>personnel</a:t>
            </a:r>
            <a:br>
              <a:rPr lang="en-US" sz="2000" spc="-10" dirty="0">
                <a:solidFill>
                  <a:schemeClr val="tx1">
                    <a:lumMod val="85000"/>
                    <a:lumOff val="15000"/>
                  </a:schemeClr>
                </a:solidFill>
                <a:latin typeface="+mj-lt"/>
                <a:cs typeface="Arial"/>
              </a:rPr>
            </a:br>
            <a:endParaRPr sz="2000" dirty="0">
              <a:solidFill>
                <a:schemeClr val="tx1">
                  <a:lumMod val="85000"/>
                  <a:lumOff val="15000"/>
                </a:schemeClr>
              </a:solidFill>
              <a:latin typeface="+mj-lt"/>
              <a:cs typeface="Arial"/>
            </a:endParaRPr>
          </a:p>
          <a:p>
            <a:pPr marL="345440" indent="-333375">
              <a:lnSpc>
                <a:spcPts val="1510"/>
              </a:lnSpc>
              <a:buClr>
                <a:srgbClr val="A0E8D9"/>
              </a:buClr>
              <a:buFont typeface="Times New Roman"/>
              <a:buChar char="●"/>
              <a:tabLst>
                <a:tab pos="345440" algn="l"/>
                <a:tab pos="346075" algn="l"/>
              </a:tabLst>
            </a:pPr>
            <a:r>
              <a:rPr sz="2000" spc="-10" dirty="0">
                <a:solidFill>
                  <a:schemeClr val="tx1">
                    <a:lumMod val="85000"/>
                    <a:lumOff val="15000"/>
                  </a:schemeClr>
                </a:solidFill>
                <a:latin typeface="+mj-lt"/>
                <a:cs typeface="Arial"/>
              </a:rPr>
              <a:t>Attorneys</a:t>
            </a:r>
            <a:br>
              <a:rPr lang="en-US" sz="2000" spc="-10" dirty="0">
                <a:solidFill>
                  <a:schemeClr val="tx1">
                    <a:lumMod val="85000"/>
                    <a:lumOff val="15000"/>
                  </a:schemeClr>
                </a:solidFill>
                <a:latin typeface="+mj-lt"/>
                <a:cs typeface="Arial"/>
              </a:rPr>
            </a:br>
            <a:endParaRPr sz="2000" dirty="0">
              <a:solidFill>
                <a:schemeClr val="tx1">
                  <a:lumMod val="85000"/>
                  <a:lumOff val="15000"/>
                </a:schemeClr>
              </a:solidFill>
              <a:latin typeface="+mj-lt"/>
              <a:cs typeface="Arial"/>
            </a:endParaRPr>
          </a:p>
          <a:p>
            <a:pPr marL="345440" indent="-333375">
              <a:lnSpc>
                <a:spcPts val="1764"/>
              </a:lnSpc>
              <a:buClr>
                <a:srgbClr val="A0E8D9"/>
              </a:buClr>
              <a:buFont typeface="Times New Roman"/>
              <a:buChar char="●"/>
              <a:tabLst>
                <a:tab pos="345440" algn="l"/>
                <a:tab pos="346075" algn="l"/>
              </a:tabLst>
            </a:pPr>
            <a:r>
              <a:rPr sz="2000" dirty="0">
                <a:solidFill>
                  <a:schemeClr val="tx1">
                    <a:lumMod val="85000"/>
                    <a:lumOff val="15000"/>
                  </a:schemeClr>
                </a:solidFill>
                <a:latin typeface="+mj-lt"/>
                <a:cs typeface="Arial"/>
              </a:rPr>
              <a:t>Advertisement </a:t>
            </a:r>
            <a:r>
              <a:rPr sz="2000" spc="-10" dirty="0">
                <a:solidFill>
                  <a:schemeClr val="tx1">
                    <a:lumMod val="85000"/>
                    <a:lumOff val="15000"/>
                  </a:schemeClr>
                </a:solidFill>
                <a:latin typeface="+mj-lt"/>
                <a:cs typeface="Arial"/>
              </a:rPr>
              <a:t>venues</a:t>
            </a:r>
            <a:br>
              <a:rPr lang="en-US" sz="2000" spc="-10" dirty="0">
                <a:solidFill>
                  <a:schemeClr val="tx1">
                    <a:lumMod val="85000"/>
                    <a:lumOff val="15000"/>
                  </a:schemeClr>
                </a:solidFill>
                <a:latin typeface="+mj-lt"/>
                <a:cs typeface="Arial"/>
              </a:rPr>
            </a:br>
            <a:endParaRPr sz="2000" dirty="0">
              <a:solidFill>
                <a:schemeClr val="tx1">
                  <a:lumMod val="85000"/>
                  <a:lumOff val="15000"/>
                </a:schemeClr>
              </a:solidFill>
              <a:latin typeface="+mj-lt"/>
              <a:cs typeface="Arial"/>
            </a:endParaRPr>
          </a:p>
          <a:p>
            <a:pPr marL="345440" indent="-333375">
              <a:lnSpc>
                <a:spcPts val="1764"/>
              </a:lnSpc>
              <a:buClr>
                <a:srgbClr val="A0E8D9"/>
              </a:buClr>
              <a:buFont typeface="Times New Roman"/>
              <a:buChar char="●"/>
              <a:tabLst>
                <a:tab pos="345440" algn="l"/>
                <a:tab pos="346075" algn="l"/>
              </a:tabLst>
            </a:pPr>
            <a:r>
              <a:rPr sz="2000" dirty="0">
                <a:solidFill>
                  <a:schemeClr val="tx1">
                    <a:lumMod val="85000"/>
                    <a:lumOff val="15000"/>
                  </a:schemeClr>
                </a:solidFill>
                <a:latin typeface="+mj-lt"/>
                <a:cs typeface="Arial"/>
              </a:rPr>
              <a:t>Other</a:t>
            </a:r>
            <a:r>
              <a:rPr sz="2000" spc="-1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residents</a:t>
            </a:r>
            <a:r>
              <a:rPr sz="2000" spc="-1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in</a:t>
            </a:r>
            <a:r>
              <a:rPr sz="2000" spc="-1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the</a:t>
            </a:r>
            <a:r>
              <a:rPr sz="2000" spc="-1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building,</a:t>
            </a:r>
            <a:r>
              <a:rPr sz="2000" spc="-1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development</a:t>
            </a:r>
            <a:r>
              <a:rPr sz="2000" spc="-1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and</a:t>
            </a:r>
            <a:r>
              <a:rPr sz="2000" spc="-15" dirty="0">
                <a:solidFill>
                  <a:schemeClr val="tx1">
                    <a:lumMod val="85000"/>
                    <a:lumOff val="15000"/>
                  </a:schemeClr>
                </a:solidFill>
                <a:latin typeface="+mj-lt"/>
                <a:cs typeface="Arial"/>
              </a:rPr>
              <a:t> </a:t>
            </a:r>
            <a:r>
              <a:rPr sz="2000" spc="-10" dirty="0">
                <a:solidFill>
                  <a:schemeClr val="tx1">
                    <a:lumMod val="85000"/>
                    <a:lumOff val="15000"/>
                  </a:schemeClr>
                </a:solidFill>
                <a:latin typeface="+mj-lt"/>
                <a:cs typeface="Arial"/>
              </a:rPr>
              <a:t>neighborhood</a:t>
            </a:r>
            <a:br>
              <a:rPr lang="en-US" sz="2000" spc="-10" dirty="0">
                <a:solidFill>
                  <a:schemeClr val="tx1">
                    <a:lumMod val="85000"/>
                    <a:lumOff val="15000"/>
                  </a:schemeClr>
                </a:solidFill>
                <a:latin typeface="+mj-lt"/>
                <a:cs typeface="Arial"/>
              </a:rPr>
            </a:br>
            <a:endParaRPr sz="2000" dirty="0">
              <a:solidFill>
                <a:schemeClr val="tx1">
                  <a:lumMod val="85000"/>
                  <a:lumOff val="15000"/>
                </a:schemeClr>
              </a:solidFill>
              <a:latin typeface="+mj-lt"/>
              <a:cs typeface="Arial"/>
            </a:endParaRPr>
          </a:p>
          <a:p>
            <a:pPr marL="345440" indent="-333375">
              <a:lnSpc>
                <a:spcPts val="2025"/>
              </a:lnSpc>
              <a:buClr>
                <a:srgbClr val="A0E8D9"/>
              </a:buClr>
              <a:buFont typeface="Times New Roman"/>
              <a:buChar char="●"/>
              <a:tabLst>
                <a:tab pos="345440" algn="l"/>
                <a:tab pos="346075" algn="l"/>
              </a:tabLst>
            </a:pPr>
            <a:r>
              <a:rPr sz="2000" dirty="0">
                <a:solidFill>
                  <a:schemeClr val="tx1">
                    <a:lumMod val="85000"/>
                    <a:lumOff val="15000"/>
                  </a:schemeClr>
                </a:solidFill>
                <a:latin typeface="+mj-lt"/>
                <a:cs typeface="Arial"/>
              </a:rPr>
              <a:t>Architects</a:t>
            </a:r>
            <a:r>
              <a:rPr sz="2000" spc="-10"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and</a:t>
            </a:r>
            <a:r>
              <a:rPr sz="2000" spc="-10"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contractors</a:t>
            </a:r>
            <a:r>
              <a:rPr sz="2000" spc="-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can</a:t>
            </a:r>
            <a:r>
              <a:rPr sz="2000" spc="-10"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be</a:t>
            </a:r>
            <a:r>
              <a:rPr sz="2000" spc="-10"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held</a:t>
            </a:r>
            <a:r>
              <a:rPr sz="2000" spc="-5"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liable</a:t>
            </a:r>
            <a:r>
              <a:rPr sz="2000" spc="-10"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under</a:t>
            </a:r>
            <a:r>
              <a:rPr sz="2000" spc="-10" dirty="0">
                <a:solidFill>
                  <a:schemeClr val="tx1">
                    <a:lumMod val="85000"/>
                    <a:lumOff val="15000"/>
                  </a:schemeClr>
                </a:solidFill>
                <a:latin typeface="+mj-lt"/>
                <a:cs typeface="Arial"/>
              </a:rPr>
              <a:t> </a:t>
            </a:r>
            <a:r>
              <a:rPr sz="2000" dirty="0">
                <a:solidFill>
                  <a:schemeClr val="tx1">
                    <a:lumMod val="85000"/>
                    <a:lumOff val="15000"/>
                  </a:schemeClr>
                </a:solidFill>
                <a:latin typeface="+mj-lt"/>
                <a:cs typeface="Arial"/>
              </a:rPr>
              <a:t>the</a:t>
            </a:r>
            <a:r>
              <a:rPr sz="2000" spc="-5" dirty="0">
                <a:solidFill>
                  <a:schemeClr val="tx1">
                    <a:lumMod val="85000"/>
                    <a:lumOff val="15000"/>
                  </a:schemeClr>
                </a:solidFill>
                <a:latin typeface="+mj-lt"/>
                <a:cs typeface="Arial"/>
              </a:rPr>
              <a:t> </a:t>
            </a:r>
            <a:r>
              <a:rPr sz="2000" spc="-10" dirty="0">
                <a:solidFill>
                  <a:schemeClr val="tx1">
                    <a:lumMod val="85000"/>
                    <a:lumOff val="15000"/>
                  </a:schemeClr>
                </a:solidFill>
                <a:latin typeface="+mj-lt"/>
                <a:cs typeface="Arial"/>
              </a:rPr>
              <a:t>accessible</a:t>
            </a:r>
            <a:br>
              <a:rPr lang="en-US" sz="2000" spc="-10" dirty="0">
                <a:solidFill>
                  <a:schemeClr val="tx1">
                    <a:lumMod val="85000"/>
                    <a:lumOff val="15000"/>
                  </a:schemeClr>
                </a:solidFill>
                <a:latin typeface="+mj-lt"/>
                <a:cs typeface="Arial"/>
              </a:rPr>
            </a:br>
            <a:endParaRPr lang="en-US" sz="2000" spc="-10" dirty="0">
              <a:solidFill>
                <a:schemeClr val="tx1">
                  <a:lumMod val="85000"/>
                  <a:lumOff val="15000"/>
                </a:schemeClr>
              </a:solidFill>
              <a:latin typeface="+mj-lt"/>
              <a:cs typeface="Arial"/>
            </a:endParaRPr>
          </a:p>
          <a:p>
            <a:pPr marL="345440" indent="-333375">
              <a:lnSpc>
                <a:spcPts val="2025"/>
              </a:lnSpc>
              <a:buClr>
                <a:srgbClr val="A0E8D9"/>
              </a:buClr>
              <a:buFont typeface="Times New Roman"/>
              <a:buChar char="●"/>
              <a:tabLst>
                <a:tab pos="345440" algn="l"/>
                <a:tab pos="346075" algn="l"/>
              </a:tabLst>
            </a:pPr>
            <a:r>
              <a:rPr lang="en-US" sz="2000" dirty="0">
                <a:solidFill>
                  <a:schemeClr val="tx1">
                    <a:lumMod val="85000"/>
                    <a:lumOff val="15000"/>
                  </a:schemeClr>
                </a:solidFill>
                <a:latin typeface="+mj-lt"/>
                <a:cs typeface="Arial"/>
              </a:rPr>
              <a:t>Design</a:t>
            </a:r>
            <a:r>
              <a:rPr lang="en-US" sz="2000" spc="-15" dirty="0">
                <a:solidFill>
                  <a:schemeClr val="tx1">
                    <a:lumMod val="85000"/>
                    <a:lumOff val="15000"/>
                  </a:schemeClr>
                </a:solidFill>
                <a:latin typeface="+mj-lt"/>
                <a:cs typeface="Arial"/>
              </a:rPr>
              <a:t> </a:t>
            </a:r>
            <a:r>
              <a:rPr lang="en-US" sz="2000" dirty="0">
                <a:solidFill>
                  <a:schemeClr val="tx1">
                    <a:lumMod val="85000"/>
                    <a:lumOff val="15000"/>
                  </a:schemeClr>
                </a:solidFill>
                <a:latin typeface="+mj-lt"/>
                <a:cs typeface="Arial"/>
              </a:rPr>
              <a:t>and</a:t>
            </a:r>
            <a:r>
              <a:rPr lang="en-US" sz="2000" spc="-15" dirty="0">
                <a:solidFill>
                  <a:schemeClr val="tx1">
                    <a:lumMod val="85000"/>
                    <a:lumOff val="15000"/>
                  </a:schemeClr>
                </a:solidFill>
                <a:latin typeface="+mj-lt"/>
                <a:cs typeface="Arial"/>
              </a:rPr>
              <a:t> </a:t>
            </a:r>
            <a:r>
              <a:rPr lang="en-US" sz="2000" dirty="0">
                <a:solidFill>
                  <a:schemeClr val="tx1">
                    <a:lumMod val="85000"/>
                    <a:lumOff val="15000"/>
                  </a:schemeClr>
                </a:solidFill>
                <a:latin typeface="+mj-lt"/>
                <a:cs typeface="Arial"/>
              </a:rPr>
              <a:t>construction</a:t>
            </a:r>
            <a:r>
              <a:rPr lang="en-US" sz="2000" spc="-10" dirty="0">
                <a:solidFill>
                  <a:schemeClr val="tx1">
                    <a:lumMod val="85000"/>
                    <a:lumOff val="15000"/>
                  </a:schemeClr>
                </a:solidFill>
                <a:latin typeface="+mj-lt"/>
                <a:cs typeface="Arial"/>
              </a:rPr>
              <a:t> </a:t>
            </a:r>
            <a:r>
              <a:rPr lang="en-US" sz="2000" dirty="0">
                <a:solidFill>
                  <a:schemeClr val="tx1">
                    <a:lumMod val="85000"/>
                    <a:lumOff val="15000"/>
                  </a:schemeClr>
                </a:solidFill>
                <a:latin typeface="+mj-lt"/>
                <a:cs typeface="Arial"/>
              </a:rPr>
              <a:t>fair</a:t>
            </a:r>
            <a:r>
              <a:rPr lang="en-US" sz="2000" spc="-15" dirty="0">
                <a:solidFill>
                  <a:schemeClr val="tx1">
                    <a:lumMod val="85000"/>
                    <a:lumOff val="15000"/>
                  </a:schemeClr>
                </a:solidFill>
                <a:latin typeface="+mj-lt"/>
                <a:cs typeface="Arial"/>
              </a:rPr>
              <a:t> </a:t>
            </a:r>
            <a:r>
              <a:rPr lang="en-US" sz="2000" dirty="0">
                <a:solidFill>
                  <a:schemeClr val="tx1">
                    <a:lumMod val="85000"/>
                    <a:lumOff val="15000"/>
                  </a:schemeClr>
                </a:solidFill>
                <a:latin typeface="+mj-lt"/>
                <a:cs typeface="Arial"/>
              </a:rPr>
              <a:t>housing</a:t>
            </a:r>
            <a:r>
              <a:rPr lang="en-US" sz="2000" spc="-10" dirty="0">
                <a:solidFill>
                  <a:schemeClr val="tx1">
                    <a:lumMod val="85000"/>
                    <a:lumOff val="15000"/>
                  </a:schemeClr>
                </a:solidFill>
                <a:latin typeface="+mj-lt"/>
                <a:cs typeface="Arial"/>
              </a:rPr>
              <a:t> mandates</a:t>
            </a:r>
          </a:p>
          <a:p>
            <a:pPr marL="12065">
              <a:lnSpc>
                <a:spcPts val="2025"/>
              </a:lnSpc>
              <a:buClr>
                <a:srgbClr val="A0E8D9"/>
              </a:buClr>
              <a:tabLst>
                <a:tab pos="345440" algn="l"/>
                <a:tab pos="346075" algn="l"/>
              </a:tabLst>
            </a:pPr>
            <a:endParaRPr lang="en-US" sz="2000" spc="-10" dirty="0">
              <a:solidFill>
                <a:schemeClr val="tx1">
                  <a:lumMod val="85000"/>
                  <a:lumOff val="15000"/>
                </a:schemeClr>
              </a:solidFill>
              <a:latin typeface="+mj-lt"/>
              <a:cs typeface="Arial"/>
            </a:endParaRPr>
          </a:p>
          <a:p>
            <a:pPr marL="12065">
              <a:lnSpc>
                <a:spcPts val="2025"/>
              </a:lnSpc>
              <a:buClr>
                <a:srgbClr val="A0E8D9"/>
              </a:buClr>
              <a:tabLst>
                <a:tab pos="345440" algn="l"/>
                <a:tab pos="346075" algn="l"/>
              </a:tabLst>
            </a:pPr>
            <a:r>
              <a:rPr lang="en-US" sz="2000" dirty="0">
                <a:solidFill>
                  <a:schemeClr val="accent6">
                    <a:lumMod val="75000"/>
                  </a:schemeClr>
                </a:solidFill>
                <a:cs typeface="Arial"/>
              </a:rPr>
              <a:t>Short answer: Everyone!</a:t>
            </a:r>
          </a:p>
          <a:p>
            <a:pPr marL="345440" indent="-333375">
              <a:lnSpc>
                <a:spcPts val="2025"/>
              </a:lnSpc>
              <a:buClr>
                <a:srgbClr val="A0E8D9"/>
              </a:buClr>
              <a:buFont typeface="Times New Roman"/>
              <a:buChar char="●"/>
              <a:tabLst>
                <a:tab pos="345440" algn="l"/>
                <a:tab pos="346075" algn="l"/>
              </a:tabLst>
            </a:pPr>
            <a:endParaRPr lang="en-US" sz="2000" dirty="0">
              <a:solidFill>
                <a:schemeClr val="tx1">
                  <a:lumMod val="85000"/>
                  <a:lumOff val="15000"/>
                </a:schemeClr>
              </a:solidFill>
              <a:latin typeface="+mj-lt"/>
              <a:cs typeface="Arial"/>
            </a:endParaRPr>
          </a:p>
        </p:txBody>
      </p:sp>
      <p:pic>
        <p:nvPicPr>
          <p:cNvPr id="5" name="object 5"/>
          <p:cNvPicPr/>
          <p:nvPr/>
        </p:nvPicPr>
        <p:blipFill>
          <a:blip r:embed="rId2" cstate="print"/>
          <a:stretch>
            <a:fillRect/>
          </a:stretch>
        </p:blipFill>
        <p:spPr>
          <a:xfrm>
            <a:off x="7526402" y="3669030"/>
            <a:ext cx="1371600" cy="1341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08691" rIns="0" bIns="0" rtlCol="0">
            <a:spAutoFit/>
          </a:bodyPr>
          <a:lstStyle/>
          <a:p>
            <a:pPr marL="127000">
              <a:lnSpc>
                <a:spcPct val="100000"/>
              </a:lnSpc>
              <a:spcBef>
                <a:spcPts val="100"/>
              </a:spcBef>
            </a:pPr>
            <a:r>
              <a:rPr spc="-160" dirty="0"/>
              <a:t>Exemptions</a:t>
            </a:r>
          </a:p>
        </p:txBody>
      </p:sp>
      <p:sp>
        <p:nvSpPr>
          <p:cNvPr id="3" name="object 3"/>
          <p:cNvSpPr txBox="1"/>
          <p:nvPr/>
        </p:nvSpPr>
        <p:spPr>
          <a:xfrm>
            <a:off x="423227" y="971550"/>
            <a:ext cx="8297545" cy="3836307"/>
          </a:xfrm>
          <a:prstGeom prst="rect">
            <a:avLst/>
          </a:prstGeom>
        </p:spPr>
        <p:txBody>
          <a:bodyPr vert="horz" wrap="square" lIns="0" tIns="12065" rIns="0" bIns="0" rtlCol="0">
            <a:spAutoFit/>
          </a:bodyPr>
          <a:lstStyle/>
          <a:p>
            <a:pPr>
              <a:lnSpc>
                <a:spcPct val="100000"/>
              </a:lnSpc>
              <a:spcBef>
                <a:spcPts val="10"/>
              </a:spcBef>
            </a:pPr>
            <a:endParaRPr lang="en-US" sz="2950" dirty="0">
              <a:solidFill>
                <a:schemeClr val="tx1">
                  <a:lumMod val="85000"/>
                  <a:lumOff val="15000"/>
                </a:schemeClr>
              </a:solidFill>
              <a:latin typeface="Arial" panose="020B0604020202020204" pitchFamily="34" charset="0"/>
              <a:cs typeface="Arial" panose="020B0604020202020204" pitchFamily="34" charset="0"/>
            </a:endParaRPr>
          </a:p>
          <a:p>
            <a:pPr marL="330200" marR="808990" indent="-318135">
              <a:lnSpc>
                <a:spcPct val="100000"/>
              </a:lnSpc>
              <a:buSzPct val="60000"/>
              <a:buFont typeface="MS PGothic"/>
              <a:buChar char="■"/>
              <a:tabLst>
                <a:tab pos="330200" algn="l"/>
                <a:tab pos="330835" algn="l"/>
                <a:tab pos="4373245" algn="l"/>
              </a:tabLst>
            </a:pPr>
            <a:r>
              <a:rPr sz="2000" dirty="0">
                <a:solidFill>
                  <a:schemeClr val="tx1">
                    <a:lumMod val="85000"/>
                    <a:lumOff val="15000"/>
                  </a:schemeClr>
                </a:solidFill>
                <a:latin typeface="Arial" panose="020B0604020202020204" pitchFamily="34" charset="0"/>
                <a:cs typeface="Arial" panose="020B0604020202020204" pitchFamily="34" charset="0"/>
              </a:rPr>
              <a:t>There</a:t>
            </a:r>
            <a:r>
              <a:rPr sz="2000" spc="-65" dirty="0">
                <a:solidFill>
                  <a:schemeClr val="tx1">
                    <a:lumMod val="85000"/>
                    <a:lumOff val="15000"/>
                  </a:schemeClr>
                </a:solidFill>
                <a:latin typeface="Arial" panose="020B0604020202020204" pitchFamily="34" charset="0"/>
                <a:cs typeface="Arial" panose="020B0604020202020204" pitchFamily="34" charset="0"/>
              </a:rPr>
              <a:t> </a:t>
            </a:r>
            <a:r>
              <a:rPr sz="2000" dirty="0">
                <a:solidFill>
                  <a:schemeClr val="tx1">
                    <a:lumMod val="85000"/>
                    <a:lumOff val="15000"/>
                  </a:schemeClr>
                </a:solidFill>
                <a:latin typeface="Arial" panose="020B0604020202020204" pitchFamily="34" charset="0"/>
                <a:cs typeface="Arial" panose="020B0604020202020204" pitchFamily="34" charset="0"/>
              </a:rPr>
              <a:t>are</a:t>
            </a:r>
            <a:r>
              <a:rPr sz="2000" spc="-70" dirty="0">
                <a:solidFill>
                  <a:schemeClr val="tx1">
                    <a:lumMod val="85000"/>
                    <a:lumOff val="15000"/>
                  </a:schemeClr>
                </a:solidFill>
                <a:latin typeface="Arial" panose="020B0604020202020204" pitchFamily="34" charset="0"/>
                <a:cs typeface="Arial" panose="020B0604020202020204" pitchFamily="34" charset="0"/>
              </a:rPr>
              <a:t> </a:t>
            </a:r>
            <a:r>
              <a:rPr sz="2000" dirty="0">
                <a:solidFill>
                  <a:schemeClr val="tx1">
                    <a:lumMod val="85000"/>
                    <a:lumOff val="15000"/>
                  </a:schemeClr>
                </a:solidFill>
                <a:latin typeface="Arial" panose="020B0604020202020204" pitchFamily="34" charset="0"/>
                <a:cs typeface="Arial" panose="020B0604020202020204" pitchFamily="34" charset="0"/>
              </a:rPr>
              <a:t>limited,</a:t>
            </a:r>
            <a:r>
              <a:rPr sz="2000" spc="-70" dirty="0">
                <a:solidFill>
                  <a:schemeClr val="tx1">
                    <a:lumMod val="85000"/>
                    <a:lumOff val="15000"/>
                  </a:schemeClr>
                </a:solidFill>
                <a:latin typeface="Arial" panose="020B0604020202020204" pitchFamily="34" charset="0"/>
                <a:cs typeface="Arial" panose="020B0604020202020204" pitchFamily="34" charset="0"/>
              </a:rPr>
              <a:t> </a:t>
            </a:r>
            <a:r>
              <a:rPr sz="2000" dirty="0">
                <a:solidFill>
                  <a:schemeClr val="tx1">
                    <a:lumMod val="85000"/>
                    <a:lumOff val="15000"/>
                  </a:schemeClr>
                </a:solidFill>
                <a:latin typeface="Arial" panose="020B0604020202020204" pitchFamily="34" charset="0"/>
                <a:cs typeface="Arial" panose="020B0604020202020204" pitchFamily="34" charset="0"/>
              </a:rPr>
              <a:t>narrowly</a:t>
            </a:r>
            <a:r>
              <a:rPr sz="2000" spc="-70" dirty="0">
                <a:solidFill>
                  <a:schemeClr val="tx1">
                    <a:lumMod val="85000"/>
                    <a:lumOff val="15000"/>
                  </a:schemeClr>
                </a:solidFill>
                <a:latin typeface="Arial" panose="020B0604020202020204" pitchFamily="34" charset="0"/>
                <a:cs typeface="Arial" panose="020B0604020202020204" pitchFamily="34" charset="0"/>
              </a:rPr>
              <a:t> </a:t>
            </a:r>
            <a:r>
              <a:rPr sz="2000" dirty="0">
                <a:solidFill>
                  <a:schemeClr val="tx1">
                    <a:lumMod val="85000"/>
                    <a:lumOff val="15000"/>
                  </a:schemeClr>
                </a:solidFill>
                <a:latin typeface="Arial" panose="020B0604020202020204" pitchFamily="34" charset="0"/>
                <a:cs typeface="Arial" panose="020B0604020202020204" pitchFamily="34" charset="0"/>
              </a:rPr>
              <a:t>constructed</a:t>
            </a:r>
            <a:r>
              <a:rPr sz="2000" spc="-65" dirty="0">
                <a:solidFill>
                  <a:schemeClr val="tx1">
                    <a:lumMod val="85000"/>
                    <a:lumOff val="15000"/>
                  </a:schemeClr>
                </a:solidFill>
                <a:latin typeface="Arial" panose="020B0604020202020204" pitchFamily="34" charset="0"/>
                <a:cs typeface="Arial" panose="020B0604020202020204" pitchFamily="34" charset="0"/>
              </a:rPr>
              <a:t> </a:t>
            </a:r>
            <a:r>
              <a:rPr sz="2000" spc="-10" dirty="0">
                <a:solidFill>
                  <a:schemeClr val="tx1">
                    <a:lumMod val="85000"/>
                    <a:lumOff val="15000"/>
                  </a:schemeClr>
                </a:solidFill>
                <a:latin typeface="Arial" panose="020B0604020202020204" pitchFamily="34" charset="0"/>
                <a:cs typeface="Arial" panose="020B0604020202020204" pitchFamily="34" charset="0"/>
              </a:rPr>
              <a:t>exemptions</a:t>
            </a:r>
            <a:r>
              <a:rPr sz="2000" spc="-70" dirty="0">
                <a:solidFill>
                  <a:schemeClr val="tx1">
                    <a:lumMod val="85000"/>
                    <a:lumOff val="15000"/>
                  </a:schemeClr>
                </a:solidFill>
                <a:latin typeface="Arial" panose="020B0604020202020204" pitchFamily="34" charset="0"/>
                <a:cs typeface="Arial" panose="020B0604020202020204" pitchFamily="34" charset="0"/>
              </a:rPr>
              <a:t> </a:t>
            </a:r>
            <a:r>
              <a:rPr sz="2000" dirty="0">
                <a:solidFill>
                  <a:schemeClr val="tx1">
                    <a:lumMod val="85000"/>
                    <a:lumOff val="15000"/>
                  </a:schemeClr>
                </a:solidFill>
                <a:latin typeface="Arial" panose="020B0604020202020204" pitchFamily="34" charset="0"/>
                <a:cs typeface="Arial" panose="020B0604020202020204" pitchFamily="34" charset="0"/>
              </a:rPr>
              <a:t>to</a:t>
            </a:r>
            <a:r>
              <a:rPr sz="2000" spc="-65" dirty="0">
                <a:solidFill>
                  <a:schemeClr val="tx1">
                    <a:lumMod val="85000"/>
                    <a:lumOff val="15000"/>
                  </a:schemeClr>
                </a:solidFill>
                <a:latin typeface="Arial" panose="020B0604020202020204" pitchFamily="34" charset="0"/>
                <a:cs typeface="Arial" panose="020B0604020202020204" pitchFamily="34" charset="0"/>
              </a:rPr>
              <a:t> </a:t>
            </a:r>
            <a:r>
              <a:rPr sz="2000" dirty="0">
                <a:solidFill>
                  <a:schemeClr val="tx1">
                    <a:lumMod val="85000"/>
                    <a:lumOff val="15000"/>
                  </a:schemeClr>
                </a:solidFill>
                <a:latin typeface="Arial" panose="020B0604020202020204" pitchFamily="34" charset="0"/>
                <a:cs typeface="Arial" panose="020B0604020202020204" pitchFamily="34" charset="0"/>
              </a:rPr>
              <a:t>state</a:t>
            </a:r>
            <a:r>
              <a:rPr sz="2000" spc="-65" dirty="0">
                <a:solidFill>
                  <a:schemeClr val="tx1">
                    <a:lumMod val="85000"/>
                    <a:lumOff val="15000"/>
                  </a:schemeClr>
                </a:solidFill>
                <a:latin typeface="Arial" panose="020B0604020202020204" pitchFamily="34" charset="0"/>
                <a:cs typeface="Arial" panose="020B0604020202020204" pitchFamily="34" charset="0"/>
              </a:rPr>
              <a:t> </a:t>
            </a:r>
            <a:r>
              <a:rPr sz="2000" spc="-25" dirty="0">
                <a:solidFill>
                  <a:schemeClr val="tx1">
                    <a:lumMod val="85000"/>
                    <a:lumOff val="15000"/>
                  </a:schemeClr>
                </a:solidFill>
                <a:latin typeface="Arial" panose="020B0604020202020204" pitchFamily="34" charset="0"/>
                <a:cs typeface="Arial" panose="020B0604020202020204" pitchFamily="34" charset="0"/>
              </a:rPr>
              <a:t>and </a:t>
            </a:r>
            <a:r>
              <a:rPr sz="2000" dirty="0">
                <a:solidFill>
                  <a:schemeClr val="tx1">
                    <a:lumMod val="85000"/>
                    <a:lumOff val="15000"/>
                  </a:schemeClr>
                </a:solidFill>
                <a:latin typeface="Arial" panose="020B0604020202020204" pitchFamily="34" charset="0"/>
                <a:cs typeface="Arial" panose="020B0604020202020204" pitchFamily="34" charset="0"/>
              </a:rPr>
              <a:t>federal</a:t>
            </a:r>
            <a:r>
              <a:rPr sz="2000" spc="-75" dirty="0">
                <a:solidFill>
                  <a:schemeClr val="tx1">
                    <a:lumMod val="85000"/>
                    <a:lumOff val="15000"/>
                  </a:schemeClr>
                </a:solidFill>
                <a:latin typeface="Arial" panose="020B0604020202020204" pitchFamily="34" charset="0"/>
                <a:cs typeface="Arial" panose="020B0604020202020204" pitchFamily="34" charset="0"/>
              </a:rPr>
              <a:t> </a:t>
            </a:r>
            <a:r>
              <a:rPr sz="2000" dirty="0">
                <a:solidFill>
                  <a:schemeClr val="tx1">
                    <a:lumMod val="85000"/>
                    <a:lumOff val="15000"/>
                  </a:schemeClr>
                </a:solidFill>
                <a:latin typeface="Arial" panose="020B0604020202020204" pitchFamily="34" charset="0"/>
                <a:cs typeface="Arial" panose="020B0604020202020204" pitchFamily="34" charset="0"/>
              </a:rPr>
              <a:t>law,</a:t>
            </a:r>
            <a:r>
              <a:rPr sz="2000" spc="-75" dirty="0">
                <a:solidFill>
                  <a:schemeClr val="tx1">
                    <a:lumMod val="85000"/>
                    <a:lumOff val="15000"/>
                  </a:schemeClr>
                </a:solidFill>
                <a:latin typeface="Arial" panose="020B0604020202020204" pitchFamily="34" charset="0"/>
                <a:cs typeface="Arial" panose="020B0604020202020204" pitchFamily="34" charset="0"/>
              </a:rPr>
              <a:t> </a:t>
            </a:r>
            <a:r>
              <a:rPr sz="2000" dirty="0">
                <a:solidFill>
                  <a:schemeClr val="tx1">
                    <a:lumMod val="85000"/>
                    <a:lumOff val="15000"/>
                  </a:schemeClr>
                </a:solidFill>
                <a:latin typeface="Arial" panose="020B0604020202020204" pitchFamily="34" charset="0"/>
                <a:cs typeface="Arial" panose="020B0604020202020204" pitchFamily="34" charset="0"/>
              </a:rPr>
              <a:t>including</a:t>
            </a:r>
            <a:r>
              <a:rPr sz="2000" spc="-70" dirty="0">
                <a:solidFill>
                  <a:schemeClr val="tx1">
                    <a:lumMod val="85000"/>
                    <a:lumOff val="15000"/>
                  </a:schemeClr>
                </a:solidFill>
                <a:latin typeface="Arial" panose="020B0604020202020204" pitchFamily="34" charset="0"/>
                <a:cs typeface="Arial" panose="020B0604020202020204" pitchFamily="34" charset="0"/>
              </a:rPr>
              <a:t> </a:t>
            </a:r>
            <a:r>
              <a:rPr sz="2000" dirty="0">
                <a:solidFill>
                  <a:schemeClr val="tx1">
                    <a:lumMod val="85000"/>
                    <a:lumOff val="15000"/>
                  </a:schemeClr>
                </a:solidFill>
                <a:latin typeface="Arial" panose="020B0604020202020204" pitchFamily="34" charset="0"/>
                <a:cs typeface="Arial" panose="020B0604020202020204" pitchFamily="34" charset="0"/>
              </a:rPr>
              <a:t>some</a:t>
            </a:r>
            <a:r>
              <a:rPr sz="2000" spc="-75" dirty="0">
                <a:solidFill>
                  <a:schemeClr val="tx1">
                    <a:lumMod val="85000"/>
                    <a:lumOff val="15000"/>
                  </a:schemeClr>
                </a:solidFill>
                <a:latin typeface="Arial" panose="020B0604020202020204" pitchFamily="34" charset="0"/>
                <a:cs typeface="Arial" panose="020B0604020202020204" pitchFamily="34" charset="0"/>
              </a:rPr>
              <a:t> </a:t>
            </a:r>
            <a:r>
              <a:rPr sz="2000" spc="-10" dirty="0">
                <a:solidFill>
                  <a:schemeClr val="tx1">
                    <a:lumMod val="85000"/>
                    <a:lumOff val="15000"/>
                  </a:schemeClr>
                </a:solidFill>
                <a:latin typeface="Arial" panose="020B0604020202020204" pitchFamily="34" charset="0"/>
                <a:cs typeface="Arial" panose="020B0604020202020204" pitchFamily="34" charset="0"/>
              </a:rPr>
              <a:t>owner</a:t>
            </a:r>
            <a:r>
              <a:rPr sz="2000" spc="-40" dirty="0">
                <a:solidFill>
                  <a:schemeClr val="tx1">
                    <a:lumMod val="85000"/>
                    <a:lumOff val="15000"/>
                  </a:schemeClr>
                </a:solidFill>
                <a:latin typeface="Arial" panose="020B0604020202020204" pitchFamily="34" charset="0"/>
                <a:cs typeface="Arial" panose="020B0604020202020204" pitchFamily="34" charset="0"/>
              </a:rPr>
              <a:t>-</a:t>
            </a:r>
            <a:r>
              <a:rPr sz="2000" dirty="0">
                <a:solidFill>
                  <a:schemeClr val="tx1">
                    <a:lumMod val="85000"/>
                    <a:lumOff val="15000"/>
                  </a:schemeClr>
                </a:solidFill>
                <a:latin typeface="Arial" panose="020B0604020202020204" pitchFamily="34" charset="0"/>
                <a:cs typeface="Arial" panose="020B0604020202020204" pitchFamily="34" charset="0"/>
              </a:rPr>
              <a:t>occupied</a:t>
            </a:r>
            <a:r>
              <a:rPr sz="2000" spc="-114" dirty="0">
                <a:solidFill>
                  <a:schemeClr val="tx1">
                    <a:lumMod val="85000"/>
                    <a:lumOff val="15000"/>
                  </a:schemeClr>
                </a:solidFill>
                <a:latin typeface="Arial" panose="020B0604020202020204" pitchFamily="34" charset="0"/>
                <a:cs typeface="Arial" panose="020B0604020202020204" pitchFamily="34" charset="0"/>
              </a:rPr>
              <a:t> </a:t>
            </a:r>
            <a:r>
              <a:rPr sz="2000" spc="-10" dirty="0">
                <a:solidFill>
                  <a:schemeClr val="tx1">
                    <a:lumMod val="85000"/>
                    <a:lumOff val="15000"/>
                  </a:schemeClr>
                </a:solidFill>
                <a:latin typeface="Arial" panose="020B0604020202020204" pitchFamily="34" charset="0"/>
                <a:cs typeface="Arial" panose="020B0604020202020204" pitchFamily="34" charset="0"/>
              </a:rPr>
              <a:t>buildings</a:t>
            </a:r>
            <a:r>
              <a:rPr lang="en-US" sz="2000" spc="-10" dirty="0">
                <a:solidFill>
                  <a:schemeClr val="tx1">
                    <a:lumMod val="85000"/>
                    <a:lumOff val="15000"/>
                  </a:schemeClr>
                </a:solidFill>
                <a:latin typeface="Arial" panose="020B0604020202020204" pitchFamily="34" charset="0"/>
                <a:cs typeface="Arial" panose="020B0604020202020204" pitchFamily="34" charset="0"/>
              </a:rPr>
              <a:t>.</a:t>
            </a:r>
            <a:br>
              <a:rPr lang="en-US" sz="2000" spc="-10" dirty="0">
                <a:solidFill>
                  <a:schemeClr val="tx1">
                    <a:lumMod val="85000"/>
                    <a:lumOff val="15000"/>
                  </a:schemeClr>
                </a:solidFill>
                <a:latin typeface="Arial" panose="020B0604020202020204" pitchFamily="34" charset="0"/>
                <a:cs typeface="Arial" panose="020B0604020202020204" pitchFamily="34" charset="0"/>
              </a:rPr>
            </a:br>
            <a:endParaRPr lang="en-US" sz="2000" spc="-10" dirty="0">
              <a:solidFill>
                <a:schemeClr val="tx1">
                  <a:lumMod val="85000"/>
                  <a:lumOff val="15000"/>
                </a:schemeClr>
              </a:solidFill>
              <a:latin typeface="Arial" panose="020B0604020202020204" pitchFamily="34" charset="0"/>
              <a:cs typeface="Arial" panose="020B0604020202020204" pitchFamily="34" charset="0"/>
            </a:endParaRPr>
          </a:p>
          <a:p>
            <a:pPr marL="330200" marR="808990" indent="-318135">
              <a:buSzPct val="60000"/>
              <a:buFont typeface="MS PGothic"/>
              <a:buChar char="■"/>
              <a:tabLst>
                <a:tab pos="330200" algn="l"/>
                <a:tab pos="330835" algn="l"/>
                <a:tab pos="4373245" algn="l"/>
              </a:tabLst>
            </a:pPr>
            <a:r>
              <a:rPr lang="en-US" sz="2000" dirty="0">
                <a:solidFill>
                  <a:schemeClr val="tx1">
                    <a:lumMod val="85000"/>
                    <a:lumOff val="15000"/>
                  </a:schemeClr>
                </a:solidFill>
                <a:latin typeface="Arial" panose="020B0604020202020204" pitchFamily="34" charset="0"/>
                <a:cs typeface="Arial" panose="020B0604020202020204" pitchFamily="34" charset="0"/>
              </a:rPr>
              <a:t>No</a:t>
            </a:r>
            <a:r>
              <a:rPr lang="en-US" sz="2000" spc="-45" dirty="0">
                <a:solidFill>
                  <a:schemeClr val="tx1">
                    <a:lumMod val="85000"/>
                    <a:lumOff val="15000"/>
                  </a:schemeClr>
                </a:solidFill>
                <a:latin typeface="Arial" panose="020B0604020202020204" pitchFamily="34" charset="0"/>
                <a:cs typeface="Arial" panose="020B0604020202020204" pitchFamily="34" charset="0"/>
              </a:rPr>
              <a:t> </a:t>
            </a:r>
            <a:r>
              <a:rPr lang="en-US" sz="2000" spc="-10" dirty="0">
                <a:solidFill>
                  <a:schemeClr val="tx1">
                    <a:lumMod val="85000"/>
                    <a:lumOff val="15000"/>
                  </a:schemeClr>
                </a:solidFill>
                <a:latin typeface="Arial" panose="020B0604020202020204" pitchFamily="34" charset="0"/>
                <a:cs typeface="Arial" panose="020B0604020202020204" pitchFamily="34" charset="0"/>
              </a:rPr>
              <a:t>exemptions</a:t>
            </a:r>
            <a:r>
              <a:rPr lang="en-US" sz="2000" spc="-40" dirty="0">
                <a:solidFill>
                  <a:schemeClr val="tx1">
                    <a:lumMod val="85000"/>
                    <a:lumOff val="15000"/>
                  </a:schemeClr>
                </a:solidFill>
                <a:latin typeface="Arial" panose="020B0604020202020204" pitchFamily="34" charset="0"/>
                <a:cs typeface="Arial" panose="020B0604020202020204" pitchFamily="34" charset="0"/>
              </a:rPr>
              <a:t> </a:t>
            </a:r>
            <a:r>
              <a:rPr lang="en-US" sz="2000" dirty="0">
                <a:solidFill>
                  <a:schemeClr val="tx1">
                    <a:lumMod val="85000"/>
                    <a:lumOff val="15000"/>
                  </a:schemeClr>
                </a:solidFill>
                <a:latin typeface="Arial" panose="020B0604020202020204" pitchFamily="34" charset="0"/>
                <a:cs typeface="Arial" panose="020B0604020202020204" pitchFamily="34" charset="0"/>
              </a:rPr>
              <a:t>for</a:t>
            </a:r>
            <a:r>
              <a:rPr lang="en-US" sz="2000" spc="-35" dirty="0">
                <a:solidFill>
                  <a:schemeClr val="tx1">
                    <a:lumMod val="85000"/>
                    <a:lumOff val="15000"/>
                  </a:schemeClr>
                </a:solidFill>
                <a:latin typeface="Arial" panose="020B0604020202020204" pitchFamily="34" charset="0"/>
                <a:cs typeface="Arial" panose="020B0604020202020204" pitchFamily="34" charset="0"/>
              </a:rPr>
              <a:t> </a:t>
            </a:r>
            <a:r>
              <a:rPr lang="en-US" sz="2000" dirty="0">
                <a:solidFill>
                  <a:schemeClr val="tx1">
                    <a:lumMod val="85000"/>
                    <a:lumOff val="15000"/>
                  </a:schemeClr>
                </a:solidFill>
                <a:latin typeface="Arial" panose="020B0604020202020204" pitchFamily="34" charset="0"/>
                <a:cs typeface="Arial" panose="020B0604020202020204" pitchFamily="34" charset="0"/>
              </a:rPr>
              <a:t>source</a:t>
            </a:r>
            <a:r>
              <a:rPr lang="en-US" sz="2000" spc="-45" dirty="0">
                <a:solidFill>
                  <a:schemeClr val="tx1">
                    <a:lumMod val="85000"/>
                    <a:lumOff val="15000"/>
                  </a:schemeClr>
                </a:solidFill>
                <a:latin typeface="Arial" panose="020B0604020202020204" pitchFamily="34" charset="0"/>
                <a:cs typeface="Arial" panose="020B0604020202020204" pitchFamily="34" charset="0"/>
              </a:rPr>
              <a:t> </a:t>
            </a:r>
            <a:r>
              <a:rPr lang="en-US" sz="2000" dirty="0">
                <a:solidFill>
                  <a:schemeClr val="tx1">
                    <a:lumMod val="85000"/>
                    <a:lumOff val="15000"/>
                  </a:schemeClr>
                </a:solidFill>
                <a:latin typeface="Arial" panose="020B0604020202020204" pitchFamily="34" charset="0"/>
                <a:cs typeface="Arial" panose="020B0604020202020204" pitchFamily="34" charset="0"/>
              </a:rPr>
              <a:t>of</a:t>
            </a:r>
            <a:r>
              <a:rPr lang="en-US" sz="2000" spc="-40" dirty="0">
                <a:solidFill>
                  <a:schemeClr val="tx1">
                    <a:lumMod val="85000"/>
                    <a:lumOff val="15000"/>
                  </a:schemeClr>
                </a:solidFill>
                <a:latin typeface="Arial" panose="020B0604020202020204" pitchFamily="34" charset="0"/>
                <a:cs typeface="Arial" panose="020B0604020202020204" pitchFamily="34" charset="0"/>
              </a:rPr>
              <a:t> </a:t>
            </a:r>
            <a:r>
              <a:rPr lang="en-US" sz="2000" spc="-10" dirty="0">
                <a:solidFill>
                  <a:schemeClr val="tx1">
                    <a:lumMod val="85000"/>
                    <a:lumOff val="15000"/>
                  </a:schemeClr>
                </a:solidFill>
                <a:latin typeface="Arial" panose="020B0604020202020204" pitchFamily="34" charset="0"/>
                <a:cs typeface="Arial" panose="020B0604020202020204" pitchFamily="34" charset="0"/>
              </a:rPr>
              <a:t>income.</a:t>
            </a:r>
            <a:endParaRPr sz="2000" dirty="0">
              <a:solidFill>
                <a:schemeClr val="tx1">
                  <a:lumMod val="85000"/>
                  <a:lumOff val="15000"/>
                </a:schemeClr>
              </a:solidFill>
              <a:latin typeface="Arial" panose="020B0604020202020204" pitchFamily="34" charset="0"/>
              <a:cs typeface="Arial" panose="020B0604020202020204" pitchFamily="34" charset="0"/>
            </a:endParaRPr>
          </a:p>
          <a:p>
            <a:pPr>
              <a:lnSpc>
                <a:spcPct val="100000"/>
              </a:lnSpc>
              <a:spcBef>
                <a:spcPts val="5"/>
              </a:spcBef>
              <a:buFont typeface="MS PGothic"/>
              <a:buChar char="■"/>
            </a:pPr>
            <a:endParaRPr sz="2950" dirty="0">
              <a:solidFill>
                <a:schemeClr val="tx1">
                  <a:lumMod val="85000"/>
                  <a:lumOff val="15000"/>
                </a:schemeClr>
              </a:solidFill>
              <a:latin typeface="Arial" panose="020B0604020202020204" pitchFamily="34" charset="0"/>
              <a:cs typeface="Arial" panose="020B0604020202020204" pitchFamily="34" charset="0"/>
            </a:endParaRPr>
          </a:p>
          <a:p>
            <a:pPr marL="330200" indent="-318135">
              <a:lnSpc>
                <a:spcPct val="100000"/>
              </a:lnSpc>
              <a:buSzPct val="60000"/>
              <a:buFont typeface="MS PGothic"/>
              <a:buChar char="■"/>
              <a:tabLst>
                <a:tab pos="330200" algn="l"/>
                <a:tab pos="330835" algn="l"/>
                <a:tab pos="1885950" algn="l"/>
                <a:tab pos="3533775" algn="l"/>
              </a:tabLst>
            </a:pPr>
            <a:r>
              <a:rPr sz="2000" b="1" spc="-10" dirty="0">
                <a:solidFill>
                  <a:schemeClr val="tx1">
                    <a:lumMod val="85000"/>
                    <a:lumOff val="15000"/>
                  </a:schemeClr>
                </a:solidFill>
                <a:latin typeface="Arial" panose="020B0604020202020204" pitchFamily="34" charset="0"/>
                <a:cs typeface="Arial" panose="020B0604020202020204" pitchFamily="34" charset="0"/>
              </a:rPr>
              <a:t>Exemptions</a:t>
            </a:r>
            <a:r>
              <a:rPr lang="en-US" sz="2000" b="1" spc="-10" dirty="0">
                <a:solidFill>
                  <a:schemeClr val="tx1">
                    <a:lumMod val="85000"/>
                    <a:lumOff val="15000"/>
                  </a:schemeClr>
                </a:solidFill>
                <a:latin typeface="Arial" panose="020B0604020202020204" pitchFamily="34" charset="0"/>
                <a:cs typeface="Arial" panose="020B0604020202020204" pitchFamily="34" charset="0"/>
              </a:rPr>
              <a:t> </a:t>
            </a:r>
            <a:r>
              <a:rPr sz="2000" b="1" u="sng" spc="-120" dirty="0">
                <a:solidFill>
                  <a:schemeClr val="tx1">
                    <a:lumMod val="85000"/>
                    <a:lumOff val="15000"/>
                  </a:schemeClr>
                </a:solidFill>
                <a:uFill>
                  <a:solidFill>
                    <a:srgbClr val="695D46"/>
                  </a:solidFill>
                </a:uFill>
                <a:latin typeface="Arial" panose="020B0604020202020204" pitchFamily="34" charset="0"/>
                <a:cs typeface="Arial" panose="020B0604020202020204" pitchFamily="34" charset="0"/>
              </a:rPr>
              <a:t>do</a:t>
            </a:r>
            <a:r>
              <a:rPr sz="2000" b="1" u="sng" spc="-15" dirty="0">
                <a:solidFill>
                  <a:schemeClr val="tx1">
                    <a:lumMod val="85000"/>
                    <a:lumOff val="15000"/>
                  </a:schemeClr>
                </a:solidFill>
                <a:uFill>
                  <a:solidFill>
                    <a:srgbClr val="695D46"/>
                  </a:solidFill>
                </a:uFill>
                <a:latin typeface="Arial" panose="020B0604020202020204" pitchFamily="34" charset="0"/>
                <a:cs typeface="Arial" panose="020B0604020202020204" pitchFamily="34" charset="0"/>
              </a:rPr>
              <a:t> </a:t>
            </a:r>
            <a:r>
              <a:rPr sz="2000" b="1" u="sng" spc="-120" dirty="0">
                <a:solidFill>
                  <a:schemeClr val="tx1">
                    <a:lumMod val="85000"/>
                    <a:lumOff val="15000"/>
                  </a:schemeClr>
                </a:solidFill>
                <a:uFill>
                  <a:solidFill>
                    <a:srgbClr val="695D46"/>
                  </a:solidFill>
                </a:uFill>
                <a:latin typeface="Arial" panose="020B0604020202020204" pitchFamily="34" charset="0"/>
                <a:cs typeface="Arial" panose="020B0604020202020204" pitchFamily="34" charset="0"/>
              </a:rPr>
              <a:t>not</a:t>
            </a:r>
            <a:r>
              <a:rPr sz="2000" b="1" u="sng" spc="-15" dirty="0">
                <a:solidFill>
                  <a:schemeClr val="tx1">
                    <a:lumMod val="85000"/>
                    <a:lumOff val="15000"/>
                  </a:schemeClr>
                </a:solidFill>
                <a:uFill>
                  <a:solidFill>
                    <a:srgbClr val="695D46"/>
                  </a:solidFill>
                </a:uFill>
                <a:latin typeface="Arial" panose="020B0604020202020204" pitchFamily="34" charset="0"/>
                <a:cs typeface="Arial" panose="020B0604020202020204" pitchFamily="34" charset="0"/>
              </a:rPr>
              <a:t> </a:t>
            </a:r>
            <a:r>
              <a:rPr sz="2000" b="1" u="sng" spc="-10" dirty="0">
                <a:solidFill>
                  <a:schemeClr val="tx1">
                    <a:lumMod val="85000"/>
                    <a:lumOff val="15000"/>
                  </a:schemeClr>
                </a:solidFill>
                <a:uFill>
                  <a:solidFill>
                    <a:srgbClr val="695D46"/>
                  </a:solidFill>
                </a:uFill>
                <a:latin typeface="Arial" panose="020B0604020202020204" pitchFamily="34" charset="0"/>
                <a:cs typeface="Arial" panose="020B0604020202020204" pitchFamily="34" charset="0"/>
              </a:rPr>
              <a:t>apply</a:t>
            </a:r>
            <a:r>
              <a:rPr lang="en-US" sz="2000" b="1" spc="-10" dirty="0">
                <a:solidFill>
                  <a:schemeClr val="tx1">
                    <a:lumMod val="85000"/>
                    <a:lumOff val="15000"/>
                  </a:schemeClr>
                </a:solidFill>
                <a:uFill>
                  <a:solidFill>
                    <a:srgbClr val="695D46"/>
                  </a:solidFill>
                </a:uFill>
                <a:latin typeface="Arial" panose="020B0604020202020204" pitchFamily="34" charset="0"/>
                <a:cs typeface="Arial" panose="020B0604020202020204" pitchFamily="34" charset="0"/>
              </a:rPr>
              <a:t> </a:t>
            </a:r>
            <a:r>
              <a:rPr sz="2000" b="1" spc="-90" dirty="0">
                <a:solidFill>
                  <a:schemeClr val="tx1">
                    <a:lumMod val="85000"/>
                    <a:lumOff val="15000"/>
                  </a:schemeClr>
                </a:solidFill>
                <a:latin typeface="Arial" panose="020B0604020202020204" pitchFamily="34" charset="0"/>
                <a:cs typeface="Arial" panose="020B0604020202020204" pitchFamily="34" charset="0"/>
              </a:rPr>
              <a:t>to</a:t>
            </a:r>
            <a:r>
              <a:rPr sz="2000" b="1" spc="-50" dirty="0">
                <a:solidFill>
                  <a:schemeClr val="tx1">
                    <a:lumMod val="85000"/>
                    <a:lumOff val="15000"/>
                  </a:schemeClr>
                </a:solidFill>
                <a:latin typeface="Arial" panose="020B0604020202020204" pitchFamily="34" charset="0"/>
                <a:cs typeface="Arial" panose="020B0604020202020204" pitchFamily="34" charset="0"/>
              </a:rPr>
              <a:t> </a:t>
            </a:r>
            <a:r>
              <a:rPr sz="2000" b="1" spc="-45" dirty="0">
                <a:solidFill>
                  <a:schemeClr val="tx1">
                    <a:lumMod val="85000"/>
                    <a:lumOff val="15000"/>
                  </a:schemeClr>
                </a:solidFill>
                <a:latin typeface="Arial" panose="020B0604020202020204" pitchFamily="34" charset="0"/>
                <a:cs typeface="Arial" panose="020B0604020202020204" pitchFamily="34" charset="0"/>
              </a:rPr>
              <a:t>real</a:t>
            </a:r>
            <a:r>
              <a:rPr sz="2000" b="1" spc="-65" dirty="0">
                <a:solidFill>
                  <a:schemeClr val="tx1">
                    <a:lumMod val="85000"/>
                    <a:lumOff val="15000"/>
                  </a:schemeClr>
                </a:solidFill>
                <a:latin typeface="Arial" panose="020B0604020202020204" pitchFamily="34" charset="0"/>
                <a:cs typeface="Arial" panose="020B0604020202020204" pitchFamily="34" charset="0"/>
              </a:rPr>
              <a:t> </a:t>
            </a:r>
            <a:r>
              <a:rPr sz="2000" b="1" spc="-55" dirty="0">
                <a:solidFill>
                  <a:schemeClr val="tx1">
                    <a:lumMod val="85000"/>
                    <a:lumOff val="15000"/>
                  </a:schemeClr>
                </a:solidFill>
                <a:latin typeface="Arial" panose="020B0604020202020204" pitchFamily="34" charset="0"/>
                <a:cs typeface="Arial" panose="020B0604020202020204" pitchFamily="34" charset="0"/>
              </a:rPr>
              <a:t>estate </a:t>
            </a:r>
            <a:r>
              <a:rPr lang="en-US" sz="2000" b="1" spc="-10" dirty="0">
                <a:solidFill>
                  <a:schemeClr val="tx1">
                    <a:lumMod val="85000"/>
                    <a:lumOff val="15000"/>
                  </a:schemeClr>
                </a:solidFill>
                <a:latin typeface="Arial" panose="020B0604020202020204" pitchFamily="34" charset="0"/>
                <a:cs typeface="Arial" panose="020B0604020202020204" pitchFamily="34" charset="0"/>
              </a:rPr>
              <a:t>professionals</a:t>
            </a:r>
            <a:r>
              <a:rPr sz="2000" b="1" spc="-10" dirty="0">
                <a:solidFill>
                  <a:schemeClr val="tx1">
                    <a:lumMod val="85000"/>
                    <a:lumOff val="15000"/>
                  </a:schemeClr>
                </a:solidFill>
                <a:latin typeface="Arial" panose="020B0604020202020204" pitchFamily="34" charset="0"/>
                <a:cs typeface="Arial" panose="020B0604020202020204" pitchFamily="34" charset="0"/>
              </a:rPr>
              <a:t>.</a:t>
            </a:r>
            <a:endParaRPr sz="2000" dirty="0">
              <a:solidFill>
                <a:schemeClr val="tx1">
                  <a:lumMod val="85000"/>
                  <a:lumOff val="15000"/>
                </a:schemeClr>
              </a:solidFill>
              <a:latin typeface="Arial" panose="020B0604020202020204" pitchFamily="34" charset="0"/>
              <a:cs typeface="Arial" panose="020B0604020202020204" pitchFamily="34" charset="0"/>
            </a:endParaRPr>
          </a:p>
          <a:p>
            <a:pPr>
              <a:lnSpc>
                <a:spcPct val="100000"/>
              </a:lnSpc>
              <a:spcBef>
                <a:spcPts val="10"/>
              </a:spcBef>
              <a:buFont typeface="MS PGothic"/>
              <a:buChar char="■"/>
            </a:pPr>
            <a:endParaRPr sz="2950" dirty="0">
              <a:solidFill>
                <a:schemeClr val="tx1">
                  <a:lumMod val="85000"/>
                  <a:lumOff val="15000"/>
                </a:schemeClr>
              </a:solidFill>
              <a:latin typeface="Arial" panose="020B0604020202020204" pitchFamily="34" charset="0"/>
              <a:cs typeface="Arial" panose="020B0604020202020204" pitchFamily="34" charset="0"/>
            </a:endParaRPr>
          </a:p>
          <a:p>
            <a:pPr marL="12065">
              <a:lnSpc>
                <a:spcPct val="100000"/>
              </a:lnSpc>
              <a:buSzPct val="60000"/>
              <a:tabLst>
                <a:tab pos="330200" algn="l"/>
                <a:tab pos="330835" algn="l"/>
              </a:tabLst>
            </a:pPr>
            <a:r>
              <a:rPr sz="2000" dirty="0">
                <a:solidFill>
                  <a:schemeClr val="tx1">
                    <a:lumMod val="85000"/>
                    <a:lumOff val="15000"/>
                  </a:schemeClr>
                </a:solidFill>
                <a:latin typeface="Arial" panose="020B0604020202020204" pitchFamily="34" charset="0"/>
                <a:cs typeface="Arial" panose="020B0604020202020204" pitchFamily="34" charset="0"/>
              </a:rPr>
              <a:t>It</a:t>
            </a:r>
            <a:r>
              <a:rPr sz="2000" spc="200" dirty="0">
                <a:solidFill>
                  <a:schemeClr val="tx1">
                    <a:lumMod val="85000"/>
                    <a:lumOff val="15000"/>
                  </a:schemeClr>
                </a:solidFill>
                <a:latin typeface="Arial" panose="020B0604020202020204" pitchFamily="34" charset="0"/>
                <a:cs typeface="Arial" panose="020B0604020202020204" pitchFamily="34" charset="0"/>
              </a:rPr>
              <a:t> </a:t>
            </a:r>
            <a:r>
              <a:rPr sz="2000" dirty="0">
                <a:solidFill>
                  <a:schemeClr val="tx1">
                    <a:lumMod val="85000"/>
                    <a:lumOff val="15000"/>
                  </a:schemeClr>
                </a:solidFill>
                <a:latin typeface="Arial" panose="020B0604020202020204" pitchFamily="34" charset="0"/>
                <a:cs typeface="Arial" panose="020B0604020202020204" pitchFamily="34" charset="0"/>
              </a:rPr>
              <a:t>is</a:t>
            </a:r>
            <a:r>
              <a:rPr sz="2000" spc="210" dirty="0">
                <a:solidFill>
                  <a:schemeClr val="tx1">
                    <a:lumMod val="85000"/>
                    <a:lumOff val="15000"/>
                  </a:schemeClr>
                </a:solidFill>
                <a:latin typeface="Arial" panose="020B0604020202020204" pitchFamily="34" charset="0"/>
                <a:cs typeface="Arial" panose="020B0604020202020204" pitchFamily="34" charset="0"/>
              </a:rPr>
              <a:t> </a:t>
            </a:r>
            <a:r>
              <a:rPr lang="en-US" sz="2000" spc="-10" dirty="0">
                <a:solidFill>
                  <a:schemeClr val="tx1">
                    <a:lumMod val="85000"/>
                    <a:lumOff val="15000"/>
                  </a:schemeClr>
                </a:solidFill>
                <a:latin typeface="Arial" panose="020B0604020202020204" pitchFamily="34" charset="0"/>
                <a:cs typeface="Arial" panose="020B0604020202020204" pitchFamily="34" charset="0"/>
              </a:rPr>
              <a:t>ALWAYS </a:t>
            </a:r>
            <a:r>
              <a:rPr sz="2000" spc="-55" dirty="0">
                <a:solidFill>
                  <a:schemeClr val="tx1">
                    <a:lumMod val="85000"/>
                    <a:lumOff val="15000"/>
                  </a:schemeClr>
                </a:solidFill>
                <a:latin typeface="Arial" panose="020B0604020202020204" pitchFamily="34" charset="0"/>
                <a:cs typeface="Arial" panose="020B0604020202020204" pitchFamily="34" charset="0"/>
              </a:rPr>
              <a:t>ille</a:t>
            </a:r>
            <a:r>
              <a:rPr sz="2000" spc="90" dirty="0">
                <a:solidFill>
                  <a:schemeClr val="tx1">
                    <a:lumMod val="85000"/>
                    <a:lumOff val="15000"/>
                  </a:schemeClr>
                </a:solidFill>
                <a:latin typeface="Arial" panose="020B0604020202020204" pitchFamily="34" charset="0"/>
                <a:cs typeface="Arial" panose="020B0604020202020204" pitchFamily="34" charset="0"/>
              </a:rPr>
              <a:t>gal</a:t>
            </a:r>
            <a:r>
              <a:rPr sz="2000" spc="-25" dirty="0">
                <a:solidFill>
                  <a:schemeClr val="tx1">
                    <a:lumMod val="85000"/>
                    <a:lumOff val="15000"/>
                  </a:schemeClr>
                </a:solidFill>
                <a:latin typeface="Arial" panose="020B0604020202020204" pitchFamily="34" charset="0"/>
                <a:cs typeface="Arial" panose="020B0604020202020204" pitchFamily="34" charset="0"/>
              </a:rPr>
              <a:t> </a:t>
            </a:r>
            <a:r>
              <a:rPr sz="2000" spc="65" dirty="0">
                <a:solidFill>
                  <a:schemeClr val="tx1">
                    <a:lumMod val="85000"/>
                    <a:lumOff val="15000"/>
                  </a:schemeClr>
                </a:solidFill>
                <a:latin typeface="Arial" panose="020B0604020202020204" pitchFamily="34" charset="0"/>
                <a:cs typeface="Arial" panose="020B0604020202020204" pitchFamily="34" charset="0"/>
              </a:rPr>
              <a:t>to</a:t>
            </a:r>
            <a:r>
              <a:rPr sz="2000" spc="235" dirty="0">
                <a:solidFill>
                  <a:schemeClr val="tx1">
                    <a:lumMod val="85000"/>
                    <a:lumOff val="15000"/>
                  </a:schemeClr>
                </a:solidFill>
                <a:latin typeface="Arial" panose="020B0604020202020204" pitchFamily="34" charset="0"/>
                <a:cs typeface="Arial" panose="020B0604020202020204" pitchFamily="34" charset="0"/>
              </a:rPr>
              <a:t> </a:t>
            </a:r>
            <a:r>
              <a:rPr sz="2000" spc="140" dirty="0">
                <a:solidFill>
                  <a:schemeClr val="tx1">
                    <a:lumMod val="85000"/>
                    <a:lumOff val="15000"/>
                  </a:schemeClr>
                </a:solidFill>
                <a:latin typeface="Arial" panose="020B0604020202020204" pitchFamily="34" charset="0"/>
                <a:cs typeface="Arial" panose="020B0604020202020204" pitchFamily="34" charset="0"/>
              </a:rPr>
              <a:t>express</a:t>
            </a:r>
            <a:r>
              <a:rPr sz="2000" spc="220" dirty="0">
                <a:solidFill>
                  <a:schemeClr val="tx1">
                    <a:lumMod val="85000"/>
                    <a:lumOff val="15000"/>
                  </a:schemeClr>
                </a:solidFill>
                <a:latin typeface="Arial" panose="020B0604020202020204" pitchFamily="34" charset="0"/>
                <a:cs typeface="Arial" panose="020B0604020202020204" pitchFamily="34" charset="0"/>
              </a:rPr>
              <a:t> </a:t>
            </a:r>
            <a:r>
              <a:rPr sz="2000" spc="-10" dirty="0">
                <a:solidFill>
                  <a:schemeClr val="tx1">
                    <a:lumMod val="85000"/>
                    <a:lumOff val="15000"/>
                  </a:schemeClr>
                </a:solidFill>
                <a:latin typeface="Arial" panose="020B0604020202020204" pitchFamily="34" charset="0"/>
                <a:cs typeface="Arial" panose="020B0604020202020204" pitchFamily="34" charset="0"/>
              </a:rPr>
              <a:t>d</a:t>
            </a:r>
            <a:r>
              <a:rPr sz="2000" spc="-270" dirty="0">
                <a:solidFill>
                  <a:schemeClr val="tx1">
                    <a:lumMod val="85000"/>
                    <a:lumOff val="15000"/>
                  </a:schemeClr>
                </a:solidFill>
                <a:latin typeface="Arial" panose="020B0604020202020204" pitchFamily="34" charset="0"/>
                <a:cs typeface="Arial" panose="020B0604020202020204" pitchFamily="34" charset="0"/>
              </a:rPr>
              <a:t> </a:t>
            </a:r>
            <a:r>
              <a:rPr sz="2000" dirty="0">
                <a:solidFill>
                  <a:schemeClr val="tx1">
                    <a:lumMod val="85000"/>
                    <a:lumOff val="15000"/>
                  </a:schemeClr>
                </a:solidFill>
                <a:latin typeface="Arial" panose="020B0604020202020204" pitchFamily="34" charset="0"/>
                <a:cs typeface="Arial" panose="020B0604020202020204" pitchFamily="34" charset="0"/>
              </a:rPr>
              <a:t>iscrim</a:t>
            </a:r>
            <a:r>
              <a:rPr sz="2000" spc="-200" dirty="0">
                <a:solidFill>
                  <a:schemeClr val="tx1">
                    <a:lumMod val="85000"/>
                    <a:lumOff val="15000"/>
                  </a:schemeClr>
                </a:solidFill>
                <a:latin typeface="Arial" panose="020B0604020202020204" pitchFamily="34" charset="0"/>
                <a:cs typeface="Arial" panose="020B0604020202020204" pitchFamily="34" charset="0"/>
              </a:rPr>
              <a:t> </a:t>
            </a:r>
            <a:r>
              <a:rPr sz="2000" spc="-45" dirty="0">
                <a:solidFill>
                  <a:schemeClr val="tx1">
                    <a:lumMod val="85000"/>
                    <a:lumOff val="15000"/>
                  </a:schemeClr>
                </a:solidFill>
                <a:latin typeface="Arial" panose="020B0604020202020204" pitchFamily="34" charset="0"/>
                <a:cs typeface="Arial" panose="020B0604020202020204" pitchFamily="34" charset="0"/>
              </a:rPr>
              <a:t>in</a:t>
            </a:r>
            <a:r>
              <a:rPr sz="2000" spc="-270" dirty="0">
                <a:solidFill>
                  <a:schemeClr val="tx1">
                    <a:lumMod val="85000"/>
                    <a:lumOff val="15000"/>
                  </a:schemeClr>
                </a:solidFill>
                <a:latin typeface="Arial" panose="020B0604020202020204" pitchFamily="34" charset="0"/>
                <a:cs typeface="Arial" panose="020B0604020202020204" pitchFamily="34" charset="0"/>
              </a:rPr>
              <a:t> </a:t>
            </a:r>
            <a:r>
              <a:rPr sz="2000" spc="135" dirty="0">
                <a:solidFill>
                  <a:schemeClr val="tx1">
                    <a:lumMod val="85000"/>
                    <a:lumOff val="15000"/>
                  </a:schemeClr>
                </a:solidFill>
                <a:latin typeface="Arial" panose="020B0604020202020204" pitchFamily="34" charset="0"/>
                <a:cs typeface="Arial" panose="020B0604020202020204" pitchFamily="34" charset="0"/>
              </a:rPr>
              <a:t>atory</a:t>
            </a:r>
            <a:r>
              <a:rPr sz="2000" spc="25" dirty="0">
                <a:solidFill>
                  <a:schemeClr val="tx1">
                    <a:lumMod val="85000"/>
                    <a:lumOff val="15000"/>
                  </a:schemeClr>
                </a:solidFill>
                <a:latin typeface="Arial" panose="020B0604020202020204" pitchFamily="34" charset="0"/>
                <a:cs typeface="Arial" panose="020B0604020202020204" pitchFamily="34" charset="0"/>
              </a:rPr>
              <a:t> </a:t>
            </a:r>
            <a:r>
              <a:rPr sz="2000" spc="150" dirty="0">
                <a:solidFill>
                  <a:schemeClr val="tx1">
                    <a:lumMod val="85000"/>
                    <a:lumOff val="15000"/>
                  </a:schemeClr>
                </a:solidFill>
                <a:latin typeface="Arial" panose="020B0604020202020204" pitchFamily="34" charset="0"/>
                <a:cs typeface="Arial" panose="020B0604020202020204" pitchFamily="34" charset="0"/>
              </a:rPr>
              <a:t>preferences</a:t>
            </a:r>
            <a:r>
              <a:rPr sz="2000" spc="225" dirty="0">
                <a:solidFill>
                  <a:schemeClr val="tx1">
                    <a:lumMod val="85000"/>
                    <a:lumOff val="15000"/>
                  </a:schemeClr>
                </a:solidFill>
                <a:latin typeface="Arial" panose="020B0604020202020204" pitchFamily="34" charset="0"/>
                <a:cs typeface="Arial" panose="020B0604020202020204" pitchFamily="34" charset="0"/>
              </a:rPr>
              <a:t> </a:t>
            </a:r>
            <a:r>
              <a:rPr sz="2000" spc="-25" dirty="0">
                <a:solidFill>
                  <a:schemeClr val="tx1">
                    <a:lumMod val="85000"/>
                    <a:lumOff val="15000"/>
                  </a:schemeClr>
                </a:solidFill>
                <a:latin typeface="Arial" panose="020B0604020202020204" pitchFamily="34" charset="0"/>
                <a:cs typeface="Arial" panose="020B0604020202020204" pitchFamily="34" charset="0"/>
              </a:rPr>
              <a:t>in</a:t>
            </a:r>
            <a:endParaRPr sz="2000" dirty="0">
              <a:solidFill>
                <a:schemeClr val="tx1">
                  <a:lumMod val="85000"/>
                  <a:lumOff val="15000"/>
                </a:schemeClr>
              </a:solidFill>
              <a:latin typeface="Arial" panose="020B0604020202020204" pitchFamily="34" charset="0"/>
              <a:cs typeface="Arial" panose="020B0604020202020204" pitchFamily="34" charset="0"/>
            </a:endParaRPr>
          </a:p>
          <a:p>
            <a:pPr marL="330200">
              <a:lnSpc>
                <a:spcPct val="100000"/>
              </a:lnSpc>
            </a:pPr>
            <a:r>
              <a:rPr sz="2000" spc="120" dirty="0">
                <a:solidFill>
                  <a:schemeClr val="tx1">
                    <a:lumMod val="85000"/>
                    <a:lumOff val="15000"/>
                  </a:schemeClr>
                </a:solidFill>
                <a:latin typeface="Arial" panose="020B0604020202020204" pitchFamily="34" charset="0"/>
                <a:cs typeface="Arial" panose="020B0604020202020204" pitchFamily="34" charset="0"/>
              </a:rPr>
              <a:t>advertisem</a:t>
            </a:r>
            <a:r>
              <a:rPr sz="2000" spc="-204" dirty="0">
                <a:solidFill>
                  <a:schemeClr val="tx1">
                    <a:lumMod val="85000"/>
                    <a:lumOff val="15000"/>
                  </a:schemeClr>
                </a:solidFill>
                <a:latin typeface="Arial" panose="020B0604020202020204" pitchFamily="34" charset="0"/>
                <a:cs typeface="Arial" panose="020B0604020202020204" pitchFamily="34" charset="0"/>
              </a:rPr>
              <a:t> </a:t>
            </a:r>
            <a:r>
              <a:rPr sz="2000" spc="145" dirty="0">
                <a:solidFill>
                  <a:schemeClr val="tx1">
                    <a:lumMod val="85000"/>
                    <a:lumOff val="15000"/>
                  </a:schemeClr>
                </a:solidFill>
                <a:latin typeface="Arial" panose="020B0604020202020204" pitchFamily="34" charset="0"/>
                <a:cs typeface="Arial" panose="020B0604020202020204" pitchFamily="34" charset="0"/>
              </a:rPr>
              <a:t>ents</a:t>
            </a:r>
            <a:r>
              <a:rPr sz="2000" spc="215" dirty="0">
                <a:solidFill>
                  <a:schemeClr val="tx1">
                    <a:lumMod val="85000"/>
                    <a:lumOff val="15000"/>
                  </a:schemeClr>
                </a:solidFill>
                <a:latin typeface="Arial" panose="020B0604020202020204" pitchFamily="34" charset="0"/>
                <a:cs typeface="Arial" panose="020B0604020202020204" pitchFamily="34" charset="0"/>
              </a:rPr>
              <a:t> </a:t>
            </a:r>
            <a:r>
              <a:rPr sz="2000" spc="-55" dirty="0">
                <a:solidFill>
                  <a:schemeClr val="tx1">
                    <a:lumMod val="85000"/>
                    <a:lumOff val="15000"/>
                  </a:schemeClr>
                </a:solidFill>
                <a:latin typeface="Arial" panose="020B0604020202020204" pitchFamily="34" charset="0"/>
                <a:cs typeface="Arial" panose="020B0604020202020204" pitchFamily="34" charset="0"/>
              </a:rPr>
              <a:t>(e</a:t>
            </a:r>
            <a:r>
              <a:rPr sz="2000" spc="65" dirty="0">
                <a:solidFill>
                  <a:schemeClr val="tx1">
                    <a:lumMod val="85000"/>
                    <a:lumOff val="15000"/>
                  </a:schemeClr>
                </a:solidFill>
                <a:latin typeface="Arial" panose="020B0604020202020204" pitchFamily="34" charset="0"/>
                <a:cs typeface="Arial" panose="020B0604020202020204" pitchFamily="34" charset="0"/>
              </a:rPr>
              <a:t>ven</a:t>
            </a:r>
            <a:r>
              <a:rPr sz="2000" spc="270" dirty="0">
                <a:solidFill>
                  <a:schemeClr val="tx1">
                    <a:lumMod val="85000"/>
                    <a:lumOff val="15000"/>
                  </a:schemeClr>
                </a:solidFill>
                <a:latin typeface="Arial" panose="020B0604020202020204" pitchFamily="34" charset="0"/>
                <a:cs typeface="Arial" panose="020B0604020202020204" pitchFamily="34" charset="0"/>
              </a:rPr>
              <a:t> </a:t>
            </a:r>
            <a:r>
              <a:rPr sz="2000" spc="60" dirty="0">
                <a:solidFill>
                  <a:schemeClr val="tx1">
                    <a:lumMod val="85000"/>
                    <a:lumOff val="15000"/>
                  </a:schemeClr>
                </a:solidFill>
                <a:latin typeface="Arial" panose="020B0604020202020204" pitchFamily="34" charset="0"/>
                <a:cs typeface="Arial" panose="020B0604020202020204" pitchFamily="34" charset="0"/>
              </a:rPr>
              <a:t>for</a:t>
            </a:r>
            <a:r>
              <a:rPr lang="en-US" sz="2000" spc="190" dirty="0">
                <a:solidFill>
                  <a:schemeClr val="tx1">
                    <a:lumMod val="85000"/>
                    <a:lumOff val="15000"/>
                  </a:schemeClr>
                </a:solidFill>
                <a:latin typeface="Arial" panose="020B0604020202020204" pitchFamily="34" charset="0"/>
                <a:cs typeface="Arial" panose="020B0604020202020204" pitchFamily="34" charset="0"/>
              </a:rPr>
              <a:t> </a:t>
            </a:r>
            <a:r>
              <a:rPr sz="2000" spc="140" dirty="0">
                <a:solidFill>
                  <a:schemeClr val="tx1">
                    <a:lumMod val="85000"/>
                    <a:lumOff val="15000"/>
                  </a:schemeClr>
                </a:solidFill>
                <a:latin typeface="Arial" panose="020B0604020202020204" pitchFamily="34" charset="0"/>
                <a:cs typeface="Arial" panose="020B0604020202020204" pitchFamily="34" charset="0"/>
              </a:rPr>
              <a:t>owners</a:t>
            </a:r>
            <a:r>
              <a:rPr sz="2000" spc="215" dirty="0">
                <a:solidFill>
                  <a:schemeClr val="tx1">
                    <a:lumMod val="85000"/>
                    <a:lumOff val="15000"/>
                  </a:schemeClr>
                </a:solidFill>
                <a:latin typeface="Arial" panose="020B0604020202020204" pitchFamily="34" charset="0"/>
                <a:cs typeface="Arial" panose="020B0604020202020204" pitchFamily="34" charset="0"/>
              </a:rPr>
              <a:t> </a:t>
            </a:r>
            <a:r>
              <a:rPr sz="2000" spc="95" dirty="0">
                <a:solidFill>
                  <a:schemeClr val="tx1">
                    <a:lumMod val="85000"/>
                    <a:lumOff val="15000"/>
                  </a:schemeClr>
                </a:solidFill>
                <a:latin typeface="Arial" panose="020B0604020202020204" pitchFamily="34" charset="0"/>
                <a:cs typeface="Arial" panose="020B0604020202020204" pitchFamily="34" charset="0"/>
              </a:rPr>
              <a:t>who</a:t>
            </a:r>
            <a:r>
              <a:rPr sz="2000" spc="240" dirty="0">
                <a:solidFill>
                  <a:schemeClr val="tx1">
                    <a:lumMod val="85000"/>
                    <a:lumOff val="15000"/>
                  </a:schemeClr>
                </a:solidFill>
                <a:latin typeface="Arial" panose="020B0604020202020204" pitchFamily="34" charset="0"/>
                <a:cs typeface="Arial" panose="020B0604020202020204" pitchFamily="34" charset="0"/>
              </a:rPr>
              <a:t> </a:t>
            </a:r>
            <a:r>
              <a:rPr sz="2000" spc="85" dirty="0">
                <a:solidFill>
                  <a:schemeClr val="tx1">
                    <a:lumMod val="85000"/>
                    <a:lumOff val="15000"/>
                  </a:schemeClr>
                </a:solidFill>
                <a:latin typeface="Arial" panose="020B0604020202020204" pitchFamily="34" charset="0"/>
                <a:cs typeface="Arial" panose="020B0604020202020204" pitchFamily="34" charset="0"/>
              </a:rPr>
              <a:t>would</a:t>
            </a:r>
            <a:r>
              <a:rPr sz="2000" spc="260" dirty="0">
                <a:solidFill>
                  <a:schemeClr val="tx1">
                    <a:lumMod val="85000"/>
                    <a:lumOff val="15000"/>
                  </a:schemeClr>
                </a:solidFill>
                <a:latin typeface="Arial" panose="020B0604020202020204" pitchFamily="34" charset="0"/>
                <a:cs typeface="Arial" panose="020B0604020202020204" pitchFamily="34" charset="0"/>
              </a:rPr>
              <a:t> </a:t>
            </a:r>
            <a:r>
              <a:rPr sz="2000" spc="120" dirty="0">
                <a:solidFill>
                  <a:schemeClr val="tx1">
                    <a:lumMod val="85000"/>
                    <a:lumOff val="15000"/>
                  </a:schemeClr>
                </a:solidFill>
                <a:latin typeface="Arial" panose="020B0604020202020204" pitchFamily="34" charset="0"/>
                <a:cs typeface="Arial" panose="020B0604020202020204" pitchFamily="34" charset="0"/>
              </a:rPr>
              <a:t>otherwise</a:t>
            </a:r>
            <a:r>
              <a:rPr lang="en-US" sz="2000" spc="120" dirty="0">
                <a:solidFill>
                  <a:schemeClr val="tx1">
                    <a:lumMod val="85000"/>
                    <a:lumOff val="15000"/>
                  </a:schemeClr>
                </a:solidFill>
                <a:latin typeface="Arial" panose="020B0604020202020204" pitchFamily="34" charset="0"/>
                <a:cs typeface="Arial" panose="020B0604020202020204" pitchFamily="34" charset="0"/>
              </a:rPr>
              <a:t> </a:t>
            </a:r>
            <a:r>
              <a:rPr sz="2000" spc="100" dirty="0">
                <a:solidFill>
                  <a:schemeClr val="tx1">
                    <a:lumMod val="85000"/>
                    <a:lumOff val="15000"/>
                  </a:schemeClr>
                </a:solidFill>
                <a:latin typeface="Arial" panose="020B0604020202020204" pitchFamily="34" charset="0"/>
                <a:cs typeface="Arial" panose="020B0604020202020204" pitchFamily="34" charset="0"/>
              </a:rPr>
              <a:t>be</a:t>
            </a:r>
            <a:r>
              <a:rPr sz="2000" spc="275" dirty="0">
                <a:solidFill>
                  <a:schemeClr val="tx1">
                    <a:lumMod val="85000"/>
                    <a:lumOff val="15000"/>
                  </a:schemeClr>
                </a:solidFill>
                <a:latin typeface="Arial" panose="020B0604020202020204" pitchFamily="34" charset="0"/>
                <a:cs typeface="Arial" panose="020B0604020202020204" pitchFamily="34" charset="0"/>
              </a:rPr>
              <a:t> </a:t>
            </a:r>
            <a:r>
              <a:rPr sz="2000" spc="114" dirty="0">
                <a:solidFill>
                  <a:schemeClr val="tx1">
                    <a:lumMod val="85000"/>
                    <a:lumOff val="15000"/>
                  </a:schemeClr>
                </a:solidFill>
                <a:latin typeface="Arial" panose="020B0604020202020204" pitchFamily="34" charset="0"/>
                <a:cs typeface="Arial" panose="020B0604020202020204" pitchFamily="34" charset="0"/>
              </a:rPr>
              <a:t>exem</a:t>
            </a:r>
            <a:r>
              <a:rPr sz="2000" spc="45" dirty="0">
                <a:solidFill>
                  <a:schemeClr val="tx1">
                    <a:lumMod val="85000"/>
                    <a:lumOff val="15000"/>
                  </a:schemeClr>
                </a:solidFill>
                <a:latin typeface="Arial" panose="020B0604020202020204" pitchFamily="34" charset="0"/>
                <a:cs typeface="Arial" panose="020B0604020202020204" pitchFamily="34" charset="0"/>
              </a:rPr>
              <a:t>pt)</a:t>
            </a:r>
            <a:r>
              <a:rPr lang="en-US" sz="2000" spc="45" dirty="0">
                <a:solidFill>
                  <a:schemeClr val="tx1">
                    <a:lumMod val="85000"/>
                    <a:lumOff val="15000"/>
                  </a:schemeClr>
                </a:solidFill>
                <a:latin typeface="Arial" panose="020B0604020202020204" pitchFamily="34" charset="0"/>
                <a:cs typeface="Arial" panose="020B0604020202020204" pitchFamily="34" charset="0"/>
              </a:rPr>
              <a:t>.</a:t>
            </a:r>
            <a:endParaRPr sz="2000" dirty="0">
              <a:solidFill>
                <a:schemeClr val="tx1">
                  <a:lumMod val="85000"/>
                  <a:lumOff val="1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424" y="188983"/>
            <a:ext cx="3354070" cy="574040"/>
          </a:xfrm>
          <a:prstGeom prst="rect">
            <a:avLst/>
          </a:prstGeom>
        </p:spPr>
        <p:txBody>
          <a:bodyPr vert="horz" wrap="square" lIns="0" tIns="12700" rIns="0" bIns="0" rtlCol="0">
            <a:spAutoFit/>
          </a:bodyPr>
          <a:lstStyle/>
          <a:p>
            <a:pPr marL="12700">
              <a:lnSpc>
                <a:spcPct val="100000"/>
              </a:lnSpc>
              <a:spcBef>
                <a:spcPts val="100"/>
              </a:spcBef>
            </a:pPr>
            <a:r>
              <a:rPr spc="-70" dirty="0"/>
              <a:t>Mass.</a:t>
            </a:r>
            <a:r>
              <a:rPr spc="-175" dirty="0"/>
              <a:t> </a:t>
            </a:r>
            <a:r>
              <a:rPr spc="-65" dirty="0"/>
              <a:t>Lead</a:t>
            </a:r>
            <a:r>
              <a:rPr spc="-180" dirty="0"/>
              <a:t> </a:t>
            </a:r>
            <a:r>
              <a:rPr spc="-70" dirty="0"/>
              <a:t>Law</a:t>
            </a:r>
          </a:p>
        </p:txBody>
      </p:sp>
      <p:sp>
        <p:nvSpPr>
          <p:cNvPr id="3" name="object 3"/>
          <p:cNvSpPr txBox="1"/>
          <p:nvPr/>
        </p:nvSpPr>
        <p:spPr>
          <a:xfrm>
            <a:off x="420904" y="832876"/>
            <a:ext cx="7853045" cy="4121641"/>
          </a:xfrm>
          <a:prstGeom prst="rect">
            <a:avLst/>
          </a:prstGeom>
        </p:spPr>
        <p:txBody>
          <a:bodyPr vert="horz" wrap="square" lIns="0" tIns="12700" rIns="0" bIns="0" rtlCol="0">
            <a:spAutoFit/>
          </a:bodyPr>
          <a:lstStyle/>
          <a:p>
            <a:pPr marL="334645" marR="5080" indent="-280035">
              <a:lnSpc>
                <a:spcPct val="100000"/>
              </a:lnSpc>
              <a:spcBef>
                <a:spcPts val="100"/>
              </a:spcBef>
              <a:buSzPct val="42105"/>
              <a:buFont typeface="MS PGothic"/>
              <a:buChar char="■"/>
              <a:tabLst>
                <a:tab pos="334645" algn="l"/>
                <a:tab pos="335280" algn="l"/>
                <a:tab pos="2496185" algn="l"/>
              </a:tabLst>
            </a:pPr>
            <a:r>
              <a:rPr sz="1900" dirty="0">
                <a:solidFill>
                  <a:schemeClr val="tx1">
                    <a:lumMod val="85000"/>
                    <a:lumOff val="15000"/>
                  </a:schemeClr>
                </a:solidFill>
                <a:latin typeface="+mj-lt"/>
                <a:cs typeface="Arial"/>
              </a:rPr>
              <a:t>Dwellings</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must</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be</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made</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lead</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safe</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if</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a</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child</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under</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the</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age</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of</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6</a:t>
            </a:r>
            <a:r>
              <a:rPr sz="1900" spc="-5" dirty="0">
                <a:solidFill>
                  <a:schemeClr val="tx1">
                    <a:lumMod val="85000"/>
                    <a:lumOff val="15000"/>
                  </a:schemeClr>
                </a:solidFill>
                <a:latin typeface="+mj-lt"/>
                <a:cs typeface="Arial"/>
              </a:rPr>
              <a:t> </a:t>
            </a:r>
            <a:r>
              <a:rPr sz="1900" spc="-10" dirty="0">
                <a:solidFill>
                  <a:schemeClr val="tx1">
                    <a:lumMod val="85000"/>
                    <a:lumOff val="15000"/>
                  </a:schemeClr>
                </a:solidFill>
                <a:latin typeface="+mj-lt"/>
                <a:cs typeface="Arial"/>
              </a:rPr>
              <a:t>resides </a:t>
            </a:r>
            <a:r>
              <a:rPr sz="1900" dirty="0">
                <a:solidFill>
                  <a:schemeClr val="tx1">
                    <a:lumMod val="85000"/>
                    <a:lumOff val="15000"/>
                  </a:schemeClr>
                </a:solidFill>
                <a:latin typeface="+mj-lt"/>
                <a:cs typeface="Arial"/>
              </a:rPr>
              <a:t>or</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will</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reside</a:t>
            </a:r>
            <a:r>
              <a:rPr sz="1900" spc="-5" dirty="0">
                <a:solidFill>
                  <a:schemeClr val="tx1">
                    <a:lumMod val="85000"/>
                    <a:lumOff val="15000"/>
                  </a:schemeClr>
                </a:solidFill>
                <a:latin typeface="+mj-lt"/>
                <a:cs typeface="Arial"/>
              </a:rPr>
              <a:t> </a:t>
            </a:r>
            <a:r>
              <a:rPr sz="1900" spc="-10" dirty="0">
                <a:solidFill>
                  <a:schemeClr val="tx1">
                    <a:lumMod val="85000"/>
                    <a:lumOff val="15000"/>
                  </a:schemeClr>
                </a:solidFill>
                <a:latin typeface="+mj-lt"/>
                <a:cs typeface="Arial"/>
              </a:rPr>
              <a:t>there.</a:t>
            </a:r>
            <a:r>
              <a:rPr lang="en-US" sz="1900" spc="-10" dirty="0">
                <a:solidFill>
                  <a:schemeClr val="tx1">
                    <a:lumMod val="85000"/>
                    <a:lumOff val="15000"/>
                  </a:schemeClr>
                </a:solidFill>
                <a:latin typeface="+mj-lt"/>
                <a:cs typeface="Arial"/>
              </a:rPr>
              <a:t> </a:t>
            </a:r>
            <a:r>
              <a:rPr sz="1900" b="1" dirty="0">
                <a:solidFill>
                  <a:schemeClr val="tx1">
                    <a:lumMod val="85000"/>
                    <a:lumOff val="15000"/>
                  </a:schemeClr>
                </a:solidFill>
                <a:latin typeface="+mj-lt"/>
                <a:cs typeface="Arial"/>
              </a:rPr>
              <a:t>This</a:t>
            </a:r>
            <a:r>
              <a:rPr sz="1900" b="1" spc="-20" dirty="0">
                <a:solidFill>
                  <a:schemeClr val="tx1">
                    <a:lumMod val="85000"/>
                    <a:lumOff val="15000"/>
                  </a:schemeClr>
                </a:solidFill>
                <a:latin typeface="+mj-lt"/>
                <a:cs typeface="Arial"/>
              </a:rPr>
              <a:t> </a:t>
            </a:r>
            <a:r>
              <a:rPr sz="1900" b="1" dirty="0">
                <a:solidFill>
                  <a:schemeClr val="tx1">
                    <a:lumMod val="85000"/>
                    <a:lumOff val="15000"/>
                  </a:schemeClr>
                </a:solidFill>
                <a:latin typeface="+mj-lt"/>
                <a:cs typeface="Arial"/>
              </a:rPr>
              <a:t>is</a:t>
            </a:r>
            <a:r>
              <a:rPr sz="1900" b="1" spc="-10" dirty="0">
                <a:solidFill>
                  <a:schemeClr val="tx1">
                    <a:lumMod val="85000"/>
                    <a:lumOff val="15000"/>
                  </a:schemeClr>
                </a:solidFill>
                <a:latin typeface="+mj-lt"/>
                <a:cs typeface="Arial"/>
              </a:rPr>
              <a:t> </a:t>
            </a:r>
            <a:r>
              <a:rPr sz="1900" b="1" dirty="0">
                <a:solidFill>
                  <a:schemeClr val="tx1">
                    <a:lumMod val="85000"/>
                    <a:lumOff val="15000"/>
                  </a:schemeClr>
                </a:solidFill>
                <a:latin typeface="+mj-lt"/>
                <a:cs typeface="Arial"/>
              </a:rPr>
              <a:t>a</a:t>
            </a:r>
            <a:r>
              <a:rPr sz="1900" b="1" spc="-10" dirty="0">
                <a:solidFill>
                  <a:schemeClr val="tx1">
                    <a:lumMod val="85000"/>
                    <a:lumOff val="15000"/>
                  </a:schemeClr>
                </a:solidFill>
                <a:latin typeface="+mj-lt"/>
                <a:cs typeface="Arial"/>
              </a:rPr>
              <a:t> </a:t>
            </a:r>
            <a:r>
              <a:rPr sz="1900" b="1" dirty="0">
                <a:solidFill>
                  <a:schemeClr val="tx1">
                    <a:lumMod val="85000"/>
                    <a:lumOff val="15000"/>
                  </a:schemeClr>
                </a:solidFill>
                <a:latin typeface="+mj-lt"/>
                <a:cs typeface="Arial"/>
              </a:rPr>
              <a:t>strict</a:t>
            </a:r>
            <a:r>
              <a:rPr sz="1900" b="1" spc="-10" dirty="0">
                <a:solidFill>
                  <a:schemeClr val="tx1">
                    <a:lumMod val="85000"/>
                    <a:lumOff val="15000"/>
                  </a:schemeClr>
                </a:solidFill>
                <a:latin typeface="+mj-lt"/>
                <a:cs typeface="Arial"/>
              </a:rPr>
              <a:t> </a:t>
            </a:r>
            <a:r>
              <a:rPr sz="1900" b="1" dirty="0">
                <a:solidFill>
                  <a:schemeClr val="tx1">
                    <a:lumMod val="85000"/>
                    <a:lumOff val="15000"/>
                  </a:schemeClr>
                </a:solidFill>
                <a:latin typeface="+mj-lt"/>
                <a:cs typeface="Arial"/>
              </a:rPr>
              <a:t>liability</a:t>
            </a:r>
            <a:r>
              <a:rPr sz="1900" b="1" spc="-5" dirty="0">
                <a:solidFill>
                  <a:schemeClr val="tx1">
                    <a:lumMod val="85000"/>
                    <a:lumOff val="15000"/>
                  </a:schemeClr>
                </a:solidFill>
                <a:latin typeface="+mj-lt"/>
                <a:cs typeface="Arial"/>
              </a:rPr>
              <a:t> </a:t>
            </a:r>
            <a:r>
              <a:rPr sz="1900" b="1" spc="-20" dirty="0">
                <a:solidFill>
                  <a:schemeClr val="tx1">
                    <a:lumMod val="85000"/>
                    <a:lumOff val="15000"/>
                  </a:schemeClr>
                </a:solidFill>
                <a:latin typeface="+mj-lt"/>
                <a:cs typeface="Arial"/>
              </a:rPr>
              <a:t>law.</a:t>
            </a:r>
            <a:endParaRPr sz="1900" b="1" dirty="0">
              <a:solidFill>
                <a:schemeClr val="tx1">
                  <a:lumMod val="85000"/>
                  <a:lumOff val="15000"/>
                </a:schemeClr>
              </a:solidFill>
              <a:latin typeface="+mj-lt"/>
              <a:cs typeface="Arial"/>
            </a:endParaRPr>
          </a:p>
          <a:p>
            <a:pPr>
              <a:lnSpc>
                <a:spcPct val="100000"/>
              </a:lnSpc>
              <a:spcBef>
                <a:spcPts val="15"/>
              </a:spcBef>
              <a:buFont typeface="MS PGothic"/>
              <a:buChar char="■"/>
            </a:pPr>
            <a:endParaRPr sz="2700" dirty="0">
              <a:solidFill>
                <a:schemeClr val="tx1">
                  <a:lumMod val="85000"/>
                  <a:lumOff val="15000"/>
                </a:schemeClr>
              </a:solidFill>
              <a:latin typeface="+mj-lt"/>
              <a:cs typeface="Arial"/>
            </a:endParaRPr>
          </a:p>
          <a:p>
            <a:pPr marL="334645" marR="327660" indent="-280035">
              <a:lnSpc>
                <a:spcPct val="100000"/>
              </a:lnSpc>
              <a:buSzPct val="42105"/>
              <a:buFont typeface="MS PGothic"/>
              <a:buChar char="■"/>
              <a:tabLst>
                <a:tab pos="334645" algn="l"/>
                <a:tab pos="335280" algn="l"/>
              </a:tabLst>
            </a:pPr>
            <a:r>
              <a:rPr sz="1900" dirty="0">
                <a:solidFill>
                  <a:schemeClr val="tx1">
                    <a:lumMod val="85000"/>
                    <a:lumOff val="15000"/>
                  </a:schemeClr>
                </a:solidFill>
                <a:latin typeface="+mj-lt"/>
                <a:cs typeface="Arial"/>
              </a:rPr>
              <a:t>A</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family</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with</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a</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child</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under</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the</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age</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of</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6</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cannot</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be</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denied</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a </a:t>
            </a:r>
            <a:r>
              <a:rPr sz="1900" spc="-10" dirty="0">
                <a:solidFill>
                  <a:schemeClr val="tx1">
                    <a:lumMod val="85000"/>
                    <a:lumOff val="15000"/>
                  </a:schemeClr>
                </a:solidFill>
                <a:latin typeface="+mj-lt"/>
                <a:cs typeface="Arial"/>
              </a:rPr>
              <a:t>rental </a:t>
            </a:r>
            <a:r>
              <a:rPr sz="1900" dirty="0">
                <a:solidFill>
                  <a:schemeClr val="tx1">
                    <a:lumMod val="85000"/>
                    <a:lumOff val="15000"/>
                  </a:schemeClr>
                </a:solidFill>
                <a:latin typeface="+mj-lt"/>
                <a:cs typeface="Arial"/>
              </a:rPr>
              <a:t>property</a:t>
            </a:r>
            <a:r>
              <a:rPr sz="1900" spc="-2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because</a:t>
            </a:r>
            <a:r>
              <a:rPr sz="1900" spc="-1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of</a:t>
            </a:r>
            <a:r>
              <a:rPr sz="1900" spc="-1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the</a:t>
            </a:r>
            <a:r>
              <a:rPr sz="1900" spc="-1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presence</a:t>
            </a:r>
            <a:r>
              <a:rPr sz="1900" spc="-1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of</a:t>
            </a:r>
            <a:r>
              <a:rPr sz="1900" spc="-1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lead</a:t>
            </a:r>
            <a:r>
              <a:rPr sz="1900" spc="-1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paint</a:t>
            </a:r>
            <a:r>
              <a:rPr sz="1900" spc="-1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(violation</a:t>
            </a:r>
            <a:r>
              <a:rPr sz="1900" spc="-1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of</a:t>
            </a:r>
            <a:r>
              <a:rPr sz="1900" spc="-15" dirty="0">
                <a:solidFill>
                  <a:schemeClr val="tx1">
                    <a:lumMod val="85000"/>
                    <a:lumOff val="15000"/>
                  </a:schemeClr>
                </a:solidFill>
                <a:latin typeface="+mj-lt"/>
                <a:cs typeface="Arial"/>
              </a:rPr>
              <a:t> </a:t>
            </a:r>
            <a:r>
              <a:rPr sz="1900" spc="-10" dirty="0">
                <a:solidFill>
                  <a:schemeClr val="tx1">
                    <a:lumMod val="85000"/>
                    <a:lumOff val="15000"/>
                  </a:schemeClr>
                </a:solidFill>
                <a:latin typeface="+mj-lt"/>
                <a:cs typeface="Arial"/>
              </a:rPr>
              <a:t>multiple laws).</a:t>
            </a:r>
            <a:endParaRPr sz="1900" dirty="0">
              <a:solidFill>
                <a:schemeClr val="tx1">
                  <a:lumMod val="85000"/>
                  <a:lumOff val="15000"/>
                </a:schemeClr>
              </a:solidFill>
              <a:latin typeface="+mj-lt"/>
              <a:cs typeface="Arial"/>
            </a:endParaRPr>
          </a:p>
          <a:p>
            <a:pPr>
              <a:lnSpc>
                <a:spcPct val="100000"/>
              </a:lnSpc>
              <a:spcBef>
                <a:spcPts val="5"/>
              </a:spcBef>
              <a:buFont typeface="MS PGothic"/>
              <a:buChar char="■"/>
            </a:pPr>
            <a:endParaRPr sz="2500" dirty="0">
              <a:solidFill>
                <a:schemeClr val="tx1">
                  <a:lumMod val="85000"/>
                  <a:lumOff val="15000"/>
                </a:schemeClr>
              </a:solidFill>
              <a:latin typeface="+mj-lt"/>
              <a:cs typeface="Arial"/>
            </a:endParaRPr>
          </a:p>
          <a:p>
            <a:pPr marL="334645" marR="57150" indent="-322580" algn="just">
              <a:lnSpc>
                <a:spcPct val="100000"/>
              </a:lnSpc>
              <a:buSzPct val="47368"/>
              <a:buFont typeface="MS PGothic"/>
              <a:buChar char="■"/>
              <a:tabLst>
                <a:tab pos="335280" algn="l"/>
              </a:tabLst>
            </a:pPr>
            <a:r>
              <a:rPr sz="1900" dirty="0">
                <a:solidFill>
                  <a:schemeClr val="tx1">
                    <a:lumMod val="85000"/>
                    <a:lumOff val="15000"/>
                  </a:schemeClr>
                </a:solidFill>
                <a:latin typeface="+mj-lt"/>
                <a:cs typeface="Arial"/>
              </a:rPr>
              <a:t>A</a:t>
            </a:r>
            <a:r>
              <a:rPr sz="1900" spc="-1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lead</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law</a:t>
            </a:r>
            <a:r>
              <a:rPr sz="1900" spc="-1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notification</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is</a:t>
            </a:r>
            <a:r>
              <a:rPr sz="1900" spc="-1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not</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a</a:t>
            </a:r>
            <a:r>
              <a:rPr sz="1900" spc="-1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waiver.</a:t>
            </a:r>
            <a:r>
              <a:rPr sz="1900" spc="-1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An</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owner</a:t>
            </a:r>
            <a:r>
              <a:rPr sz="1900" spc="-1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cannot</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avoid</a:t>
            </a:r>
            <a:r>
              <a:rPr sz="1900" spc="-10" dirty="0">
                <a:solidFill>
                  <a:schemeClr val="tx1">
                    <a:lumMod val="85000"/>
                    <a:lumOff val="15000"/>
                  </a:schemeClr>
                </a:solidFill>
                <a:latin typeface="+mj-lt"/>
                <a:cs typeface="Arial"/>
              </a:rPr>
              <a:t> liability </a:t>
            </a:r>
            <a:r>
              <a:rPr sz="1900" dirty="0">
                <a:solidFill>
                  <a:schemeClr val="tx1">
                    <a:lumMod val="85000"/>
                    <a:lumOff val="15000"/>
                  </a:schemeClr>
                </a:solidFill>
                <a:latin typeface="+mj-lt"/>
                <a:cs typeface="Arial"/>
              </a:rPr>
              <a:t>by</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asking</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tenants</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to</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sign</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an</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agreement</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that</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they</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accept</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the</a:t>
            </a:r>
            <a:r>
              <a:rPr sz="1900" spc="-5" dirty="0">
                <a:solidFill>
                  <a:schemeClr val="tx1">
                    <a:lumMod val="85000"/>
                    <a:lumOff val="15000"/>
                  </a:schemeClr>
                </a:solidFill>
                <a:latin typeface="+mj-lt"/>
                <a:cs typeface="Arial"/>
              </a:rPr>
              <a:t> </a:t>
            </a:r>
            <a:r>
              <a:rPr sz="1900" spc="-10" dirty="0">
                <a:solidFill>
                  <a:schemeClr val="tx1">
                    <a:lumMod val="85000"/>
                    <a:lumOff val="15000"/>
                  </a:schemeClr>
                </a:solidFill>
                <a:latin typeface="+mj-lt"/>
                <a:cs typeface="Arial"/>
              </a:rPr>
              <a:t>presence </a:t>
            </a:r>
            <a:r>
              <a:rPr sz="1900" dirty="0">
                <a:solidFill>
                  <a:schemeClr val="tx1">
                    <a:lumMod val="85000"/>
                    <a:lumOff val="15000"/>
                  </a:schemeClr>
                </a:solidFill>
                <a:latin typeface="+mj-lt"/>
                <a:cs typeface="Arial"/>
              </a:rPr>
              <a:t>of</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lead</a:t>
            </a:r>
            <a:r>
              <a:rPr sz="1900" spc="-10" dirty="0">
                <a:solidFill>
                  <a:schemeClr val="tx1">
                    <a:lumMod val="85000"/>
                    <a:lumOff val="15000"/>
                  </a:schemeClr>
                </a:solidFill>
                <a:latin typeface="+mj-lt"/>
                <a:cs typeface="Arial"/>
              </a:rPr>
              <a:t> paint.</a:t>
            </a:r>
            <a:endParaRPr sz="1900" dirty="0">
              <a:solidFill>
                <a:schemeClr val="tx1">
                  <a:lumMod val="85000"/>
                  <a:lumOff val="15000"/>
                </a:schemeClr>
              </a:solidFill>
              <a:latin typeface="+mj-lt"/>
              <a:cs typeface="Arial"/>
            </a:endParaRPr>
          </a:p>
          <a:p>
            <a:pPr>
              <a:lnSpc>
                <a:spcPct val="100000"/>
              </a:lnSpc>
              <a:spcBef>
                <a:spcPts val="5"/>
              </a:spcBef>
              <a:buFont typeface="MS PGothic"/>
              <a:buChar char="■"/>
            </a:pPr>
            <a:endParaRPr sz="2500" dirty="0">
              <a:solidFill>
                <a:schemeClr val="tx1">
                  <a:lumMod val="85000"/>
                  <a:lumOff val="15000"/>
                </a:schemeClr>
              </a:solidFill>
              <a:latin typeface="+mj-lt"/>
              <a:cs typeface="Arial"/>
            </a:endParaRPr>
          </a:p>
          <a:p>
            <a:pPr marL="334645" indent="-322580">
              <a:lnSpc>
                <a:spcPct val="100000"/>
              </a:lnSpc>
              <a:buSzPct val="47368"/>
              <a:buFont typeface="MS PGothic"/>
              <a:buChar char="■"/>
              <a:tabLst>
                <a:tab pos="334645" algn="l"/>
                <a:tab pos="335280" algn="l"/>
              </a:tabLst>
            </a:pPr>
            <a:r>
              <a:rPr sz="1900" dirty="0">
                <a:solidFill>
                  <a:schemeClr val="tx1">
                    <a:lumMod val="85000"/>
                    <a:lumOff val="15000"/>
                  </a:schemeClr>
                </a:solidFill>
                <a:latin typeface="+mj-lt"/>
                <a:cs typeface="Arial"/>
              </a:rPr>
              <a:t>A</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tenancy</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may</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be</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delayed</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to</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make</a:t>
            </a:r>
            <a:r>
              <a:rPr sz="1900" spc="-5"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a</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property</a:t>
            </a:r>
            <a:r>
              <a:rPr sz="1900" spc="-10" dirty="0">
                <a:solidFill>
                  <a:schemeClr val="tx1">
                    <a:lumMod val="85000"/>
                    <a:lumOff val="15000"/>
                  </a:schemeClr>
                </a:solidFill>
                <a:latin typeface="+mj-lt"/>
                <a:cs typeface="Arial"/>
              </a:rPr>
              <a:t> </a:t>
            </a:r>
            <a:r>
              <a:rPr sz="1900" dirty="0">
                <a:solidFill>
                  <a:schemeClr val="tx1">
                    <a:lumMod val="85000"/>
                    <a:lumOff val="15000"/>
                  </a:schemeClr>
                </a:solidFill>
                <a:latin typeface="+mj-lt"/>
                <a:cs typeface="Arial"/>
              </a:rPr>
              <a:t>lead</a:t>
            </a:r>
            <a:r>
              <a:rPr sz="1900" spc="-5" dirty="0">
                <a:solidFill>
                  <a:schemeClr val="tx1">
                    <a:lumMod val="85000"/>
                    <a:lumOff val="15000"/>
                  </a:schemeClr>
                </a:solidFill>
                <a:latin typeface="+mj-lt"/>
                <a:cs typeface="Arial"/>
              </a:rPr>
              <a:t> </a:t>
            </a:r>
            <a:r>
              <a:rPr sz="1900" spc="-20" dirty="0">
                <a:solidFill>
                  <a:schemeClr val="tx1">
                    <a:lumMod val="85000"/>
                    <a:lumOff val="15000"/>
                  </a:schemeClr>
                </a:solidFill>
                <a:latin typeface="+mj-lt"/>
                <a:cs typeface="Arial"/>
              </a:rPr>
              <a:t>safe</a:t>
            </a:r>
            <a:r>
              <a:rPr lang="en-US" sz="1900" spc="-20" dirty="0">
                <a:solidFill>
                  <a:schemeClr val="tx1">
                    <a:lumMod val="85000"/>
                    <a:lumOff val="15000"/>
                  </a:schemeClr>
                </a:solidFill>
                <a:latin typeface="+mj-lt"/>
                <a:cs typeface="Arial"/>
              </a:rPr>
              <a:t> (no longer than 30 days).</a:t>
            </a:r>
            <a:endParaRPr sz="1900" dirty="0">
              <a:solidFill>
                <a:schemeClr val="tx1">
                  <a:lumMod val="85000"/>
                  <a:lumOff val="15000"/>
                </a:schemeClr>
              </a:solidFill>
              <a:latin typeface="+mj-lt"/>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6100" rIns="0" bIns="0" rtlCol="0">
            <a:spAutoFit/>
          </a:bodyPr>
          <a:lstStyle/>
          <a:p>
            <a:pPr marL="127000">
              <a:lnSpc>
                <a:spcPct val="100000"/>
              </a:lnSpc>
              <a:spcBef>
                <a:spcPts val="100"/>
              </a:spcBef>
            </a:pPr>
            <a:r>
              <a:rPr spc="-140" dirty="0"/>
              <a:t>Presentation</a:t>
            </a:r>
            <a:r>
              <a:rPr spc="-65" dirty="0"/>
              <a:t> </a:t>
            </a:r>
            <a:r>
              <a:rPr spc="-120" dirty="0"/>
              <a:t>Outline</a:t>
            </a:r>
          </a:p>
        </p:txBody>
      </p:sp>
      <p:sp>
        <p:nvSpPr>
          <p:cNvPr id="3" name="object 3"/>
          <p:cNvSpPr txBox="1"/>
          <p:nvPr/>
        </p:nvSpPr>
        <p:spPr>
          <a:xfrm>
            <a:off x="504724" y="1332096"/>
            <a:ext cx="6705600" cy="2782813"/>
          </a:xfrm>
          <a:prstGeom prst="rect">
            <a:avLst/>
          </a:prstGeom>
        </p:spPr>
        <p:txBody>
          <a:bodyPr vert="horz" wrap="square" lIns="0" tIns="12700" rIns="0" bIns="0" rtlCol="0">
            <a:spAutoFit/>
          </a:bodyPr>
          <a:lstStyle/>
          <a:p>
            <a:pPr marL="354965" indent="-342265">
              <a:lnSpc>
                <a:spcPct val="100000"/>
              </a:lnSpc>
              <a:spcBef>
                <a:spcPts val="100"/>
              </a:spcBef>
              <a:buAutoNum type="romanUcPeriod"/>
              <a:tabLst>
                <a:tab pos="354965" algn="l"/>
                <a:tab pos="355600" algn="l"/>
              </a:tabLst>
            </a:pPr>
            <a:r>
              <a:rPr lang="en-US" sz="2000" dirty="0">
                <a:solidFill>
                  <a:srgbClr val="695D46"/>
                </a:solidFill>
                <a:latin typeface="+mj-lt"/>
                <a:cs typeface="Arial"/>
              </a:rPr>
              <a:t>Overview of History, Laws, and Discriminatory Practices</a:t>
            </a:r>
            <a:endParaRPr sz="2000" dirty="0">
              <a:latin typeface="+mj-lt"/>
              <a:cs typeface="Arial"/>
            </a:endParaRPr>
          </a:p>
          <a:p>
            <a:pPr>
              <a:lnSpc>
                <a:spcPct val="100000"/>
              </a:lnSpc>
              <a:spcBef>
                <a:spcPts val="30"/>
              </a:spcBef>
              <a:buClr>
                <a:srgbClr val="695D46"/>
              </a:buClr>
              <a:buFont typeface="Arial"/>
              <a:buAutoNum type="romanUcPeriod"/>
            </a:pPr>
            <a:endParaRPr sz="2000" dirty="0">
              <a:latin typeface="+mj-lt"/>
              <a:cs typeface="Arial"/>
            </a:endParaRPr>
          </a:p>
          <a:p>
            <a:pPr marL="354965" indent="-342265">
              <a:lnSpc>
                <a:spcPct val="100000"/>
              </a:lnSpc>
              <a:buAutoNum type="romanUcPeriod"/>
              <a:tabLst>
                <a:tab pos="354965" algn="l"/>
                <a:tab pos="355600" algn="l"/>
              </a:tabLst>
            </a:pPr>
            <a:r>
              <a:rPr sz="2000" dirty="0">
                <a:solidFill>
                  <a:srgbClr val="695D46"/>
                </a:solidFill>
                <a:latin typeface="+mj-lt"/>
                <a:cs typeface="Arial"/>
              </a:rPr>
              <a:t>Fair</a:t>
            </a:r>
            <a:r>
              <a:rPr sz="2000" spc="-20" dirty="0">
                <a:solidFill>
                  <a:srgbClr val="695D46"/>
                </a:solidFill>
                <a:latin typeface="+mj-lt"/>
                <a:cs typeface="Arial"/>
              </a:rPr>
              <a:t> </a:t>
            </a:r>
            <a:r>
              <a:rPr sz="2000" dirty="0">
                <a:solidFill>
                  <a:srgbClr val="695D46"/>
                </a:solidFill>
                <a:latin typeface="+mj-lt"/>
                <a:cs typeface="Arial"/>
              </a:rPr>
              <a:t>Housing</a:t>
            </a:r>
            <a:r>
              <a:rPr sz="2000" spc="-15" dirty="0">
                <a:solidFill>
                  <a:srgbClr val="695D46"/>
                </a:solidFill>
                <a:latin typeface="+mj-lt"/>
                <a:cs typeface="Arial"/>
              </a:rPr>
              <a:t> </a:t>
            </a:r>
            <a:r>
              <a:rPr sz="2000" spc="-25" dirty="0">
                <a:solidFill>
                  <a:srgbClr val="695D46"/>
                </a:solidFill>
                <a:latin typeface="+mj-lt"/>
                <a:cs typeface="Arial"/>
              </a:rPr>
              <a:t>101</a:t>
            </a:r>
            <a:endParaRPr sz="2000" dirty="0">
              <a:latin typeface="+mj-lt"/>
              <a:cs typeface="Arial"/>
            </a:endParaRPr>
          </a:p>
          <a:p>
            <a:pPr>
              <a:lnSpc>
                <a:spcPct val="100000"/>
              </a:lnSpc>
              <a:spcBef>
                <a:spcPts val="35"/>
              </a:spcBef>
              <a:buClr>
                <a:srgbClr val="695D46"/>
              </a:buClr>
              <a:buFont typeface="Arial"/>
              <a:buAutoNum type="romanUcPeriod"/>
            </a:pPr>
            <a:endParaRPr sz="2000" dirty="0">
              <a:latin typeface="+mj-lt"/>
              <a:cs typeface="Arial"/>
            </a:endParaRPr>
          </a:p>
          <a:p>
            <a:pPr marL="355600" indent="-342900">
              <a:lnSpc>
                <a:spcPct val="100000"/>
              </a:lnSpc>
              <a:buAutoNum type="romanUcPeriod"/>
              <a:tabLst>
                <a:tab pos="355600" algn="l"/>
              </a:tabLst>
            </a:pPr>
            <a:r>
              <a:rPr lang="en-US" sz="2000" dirty="0">
                <a:solidFill>
                  <a:srgbClr val="695D46"/>
                </a:solidFill>
                <a:latin typeface="+mj-lt"/>
                <a:cs typeface="Arial"/>
              </a:rPr>
              <a:t>2020 Housing Discrimination Study</a:t>
            </a:r>
            <a:endParaRPr sz="2000" dirty="0">
              <a:latin typeface="+mj-lt"/>
              <a:cs typeface="Arial"/>
            </a:endParaRPr>
          </a:p>
          <a:p>
            <a:pPr>
              <a:lnSpc>
                <a:spcPct val="100000"/>
              </a:lnSpc>
              <a:spcBef>
                <a:spcPts val="30"/>
              </a:spcBef>
              <a:buClr>
                <a:srgbClr val="695D46"/>
              </a:buClr>
              <a:buFont typeface="Arial"/>
              <a:buAutoNum type="romanUcPeriod"/>
            </a:pPr>
            <a:endParaRPr sz="2000" dirty="0">
              <a:latin typeface="+mj-lt"/>
              <a:cs typeface="Arial"/>
            </a:endParaRPr>
          </a:p>
          <a:p>
            <a:pPr marL="355600" indent="-342900">
              <a:lnSpc>
                <a:spcPct val="100000"/>
              </a:lnSpc>
              <a:buAutoNum type="romanUcPeriod"/>
              <a:tabLst>
                <a:tab pos="355600" algn="l"/>
              </a:tabLst>
            </a:pPr>
            <a:r>
              <a:rPr lang="en-US" sz="2000" dirty="0">
                <a:solidFill>
                  <a:srgbClr val="695D46"/>
                </a:solidFill>
                <a:latin typeface="+mj-lt"/>
                <a:cs typeface="Arial"/>
              </a:rPr>
              <a:t>Best practices for real estate professionals</a:t>
            </a:r>
            <a:endParaRPr sz="2000" dirty="0">
              <a:latin typeface="+mj-lt"/>
              <a:cs typeface="Arial"/>
            </a:endParaRPr>
          </a:p>
          <a:p>
            <a:pPr>
              <a:lnSpc>
                <a:spcPct val="100000"/>
              </a:lnSpc>
              <a:spcBef>
                <a:spcPts val="35"/>
              </a:spcBef>
              <a:buClr>
                <a:srgbClr val="695D46"/>
              </a:buClr>
              <a:buFont typeface="Arial"/>
              <a:buAutoNum type="romanUcPeriod"/>
            </a:pPr>
            <a:endParaRPr sz="2000" dirty="0">
              <a:latin typeface="+mj-lt"/>
              <a:cs typeface="Arial"/>
            </a:endParaRPr>
          </a:p>
          <a:p>
            <a:pPr marL="355600" indent="-342900">
              <a:lnSpc>
                <a:spcPct val="100000"/>
              </a:lnSpc>
              <a:buAutoNum type="romanUcPeriod"/>
              <a:tabLst>
                <a:tab pos="355600" algn="l"/>
              </a:tabLst>
            </a:pPr>
            <a:r>
              <a:rPr sz="2000" spc="-25" dirty="0">
                <a:solidFill>
                  <a:srgbClr val="695D46"/>
                </a:solidFill>
                <a:latin typeface="+mj-lt"/>
                <a:cs typeface="Arial"/>
              </a:rPr>
              <a:t>Q&amp;A</a:t>
            </a:r>
            <a:endParaRPr sz="2000" dirty="0">
              <a:latin typeface="+mj-lt"/>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41917"/>
            <a:ext cx="9062619" cy="381515"/>
          </a:xfrm>
          <a:prstGeom prst="rect">
            <a:avLst/>
          </a:prstGeom>
        </p:spPr>
        <p:txBody>
          <a:bodyPr vert="horz" wrap="square" lIns="0" tIns="12065" rIns="0" bIns="0" rtlCol="0">
            <a:spAutoFit/>
          </a:bodyPr>
          <a:lstStyle/>
          <a:p>
            <a:pPr marL="12700">
              <a:lnSpc>
                <a:spcPct val="100000"/>
              </a:lnSpc>
              <a:spcBef>
                <a:spcPts val="95"/>
              </a:spcBef>
            </a:pPr>
            <a:r>
              <a:rPr sz="2400" spc="-130" dirty="0"/>
              <a:t>Disabilit</a:t>
            </a:r>
            <a:r>
              <a:rPr sz="2400" spc="-1555" dirty="0"/>
              <a:t>y</a:t>
            </a:r>
            <a:r>
              <a:rPr lang="en-US" sz="2400" spc="-120" dirty="0"/>
              <a:t>  : </a:t>
            </a:r>
            <a:r>
              <a:rPr sz="2400" spc="-75" dirty="0"/>
              <a:t>Reasonable</a:t>
            </a:r>
            <a:r>
              <a:rPr sz="2400" spc="-65" dirty="0"/>
              <a:t> </a:t>
            </a:r>
            <a:r>
              <a:rPr sz="2400" spc="-160" dirty="0"/>
              <a:t>Accommodations</a:t>
            </a:r>
            <a:r>
              <a:rPr sz="2400" spc="-35" dirty="0"/>
              <a:t> </a:t>
            </a:r>
            <a:r>
              <a:rPr sz="2400" dirty="0"/>
              <a:t>&amp;</a:t>
            </a:r>
            <a:r>
              <a:rPr sz="2400" spc="-35" dirty="0"/>
              <a:t> </a:t>
            </a:r>
            <a:r>
              <a:rPr sz="2400" spc="-110" dirty="0"/>
              <a:t>Modification</a:t>
            </a:r>
            <a:endParaRPr sz="2400" dirty="0"/>
          </a:p>
        </p:txBody>
      </p:sp>
      <p:sp>
        <p:nvSpPr>
          <p:cNvPr id="3" name="object 3"/>
          <p:cNvSpPr txBox="1"/>
          <p:nvPr/>
        </p:nvSpPr>
        <p:spPr>
          <a:xfrm>
            <a:off x="306970" y="694812"/>
            <a:ext cx="7894955" cy="3947940"/>
          </a:xfrm>
          <a:prstGeom prst="rect">
            <a:avLst/>
          </a:prstGeom>
        </p:spPr>
        <p:txBody>
          <a:bodyPr vert="horz" wrap="square" lIns="0" tIns="12700" rIns="0" bIns="0" rtlCol="0">
            <a:spAutoFit/>
          </a:bodyPr>
          <a:lstStyle/>
          <a:p>
            <a:pPr marL="368300" marR="1021080">
              <a:lnSpc>
                <a:spcPct val="114999"/>
              </a:lnSpc>
              <a:spcBef>
                <a:spcPts val="100"/>
              </a:spcBef>
              <a:tabLst>
                <a:tab pos="1721485" algn="l"/>
                <a:tab pos="2353310" algn="l"/>
                <a:tab pos="5906770" algn="l"/>
              </a:tabLst>
            </a:pPr>
            <a:r>
              <a:rPr lang="en-US" sz="2000" u="sng" dirty="0">
                <a:solidFill>
                  <a:schemeClr val="tx1">
                    <a:lumMod val="85000"/>
                    <a:lumOff val="15000"/>
                  </a:schemeClr>
                </a:solidFill>
                <a:uFill>
                  <a:solidFill>
                    <a:srgbClr val="695D46"/>
                  </a:solidFill>
                </a:uFill>
                <a:latin typeface="Arial" panose="020B0604020202020204" pitchFamily="34" charset="0"/>
                <a:cs typeface="Arial" panose="020B0604020202020204" pitchFamily="34" charset="0"/>
              </a:rPr>
              <a:t>Accommodation</a:t>
            </a:r>
            <a:r>
              <a:rPr lang="en-US" sz="2000" dirty="0">
                <a:solidFill>
                  <a:schemeClr val="tx1">
                    <a:lumMod val="85000"/>
                    <a:lumOff val="15000"/>
                  </a:schemeClr>
                </a:solidFill>
                <a:latin typeface="Arial" panose="020B0604020202020204" pitchFamily="34" charset="0"/>
                <a:cs typeface="Arial" panose="020B0604020202020204" pitchFamily="34" charset="0"/>
              </a:rPr>
              <a:t>: A change or waiver to policies,  practice, procedure, or service that is needed due to a disability</a:t>
            </a:r>
          </a:p>
          <a:p>
            <a:pPr marL="368300" marR="178435" indent="-635">
              <a:lnSpc>
                <a:spcPct val="114999"/>
              </a:lnSpc>
              <a:spcBef>
                <a:spcPts val="1600"/>
              </a:spcBef>
              <a:tabLst>
                <a:tab pos="1411605" algn="l"/>
                <a:tab pos="4711700" algn="l"/>
              </a:tabLst>
            </a:pPr>
            <a:r>
              <a:rPr lang="en-US" sz="2000" u="sng" dirty="0">
                <a:solidFill>
                  <a:schemeClr val="tx1">
                    <a:lumMod val="85000"/>
                    <a:lumOff val="15000"/>
                  </a:schemeClr>
                </a:solidFill>
                <a:uFill>
                  <a:solidFill>
                    <a:srgbClr val="695D46"/>
                  </a:solidFill>
                </a:uFill>
                <a:latin typeface="Arial" panose="020B0604020202020204" pitchFamily="34" charset="0"/>
                <a:cs typeface="Arial" panose="020B0604020202020204" pitchFamily="34" charset="0"/>
              </a:rPr>
              <a:t>Modification</a:t>
            </a:r>
            <a:r>
              <a:rPr lang="en-US" sz="2000" dirty="0">
                <a:solidFill>
                  <a:schemeClr val="tx1">
                    <a:lumMod val="85000"/>
                    <a:lumOff val="15000"/>
                  </a:schemeClr>
                </a:solidFill>
                <a:latin typeface="Arial" panose="020B0604020202020204" pitchFamily="34" charset="0"/>
                <a:cs typeface="Arial" panose="020B0604020202020204" pitchFamily="34" charset="0"/>
              </a:rPr>
              <a:t>: A physical alteration to provide greater accessibility and use of the premises for a person with a disability</a:t>
            </a:r>
          </a:p>
          <a:p>
            <a:pPr marL="368300" marR="39370" indent="-356235" algn="just">
              <a:lnSpc>
                <a:spcPct val="114999"/>
              </a:lnSpc>
              <a:spcBef>
                <a:spcPts val="1600"/>
              </a:spcBef>
              <a:buChar char="●"/>
              <a:tabLst>
                <a:tab pos="368935" algn="l"/>
              </a:tabLst>
            </a:pPr>
            <a:r>
              <a:rPr lang="en-US" sz="2000" dirty="0">
                <a:solidFill>
                  <a:schemeClr val="tx1">
                    <a:lumMod val="85000"/>
                    <a:lumOff val="15000"/>
                  </a:schemeClr>
                </a:solidFill>
                <a:latin typeface="Arial" panose="020B0604020202020204" pitchFamily="34" charset="0"/>
                <a:cs typeface="Arial" panose="020B0604020202020204" pitchFamily="34" charset="0"/>
              </a:rPr>
              <a:t>A verbal request is accepted- no “magic words” are required and ALL requests must be considered</a:t>
            </a:r>
          </a:p>
          <a:p>
            <a:pPr>
              <a:lnSpc>
                <a:spcPct val="100000"/>
              </a:lnSpc>
              <a:buClr>
                <a:srgbClr val="695D46"/>
              </a:buClr>
              <a:buFont typeface="Times New Roman"/>
              <a:buChar char="●"/>
            </a:pP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pPr marL="368300" marR="5080" indent="-356235" algn="just">
              <a:lnSpc>
                <a:spcPct val="114999"/>
              </a:lnSpc>
              <a:buChar char="●"/>
              <a:tabLst>
                <a:tab pos="368935" algn="l"/>
              </a:tabLst>
            </a:pPr>
            <a:r>
              <a:rPr lang="en-US" sz="2000" dirty="0">
                <a:solidFill>
                  <a:schemeClr val="tx1">
                    <a:lumMod val="85000"/>
                    <a:lumOff val="15000"/>
                  </a:schemeClr>
                </a:solidFill>
                <a:latin typeface="Arial" panose="020B0604020202020204" pitchFamily="34" charset="0"/>
                <a:cs typeface="Arial" panose="020B0604020202020204" pitchFamily="34" charset="0"/>
              </a:rPr>
              <a:t>A provider can request information in order to evaluate if R.A. is necessary due to a disability - but not if the person’s disability is </a:t>
            </a:r>
            <a:r>
              <a:rPr lang="en-US" sz="2000" b="1" dirty="0">
                <a:solidFill>
                  <a:schemeClr val="tx1">
                    <a:lumMod val="85000"/>
                    <a:lumOff val="15000"/>
                  </a:schemeClr>
                </a:solidFill>
                <a:latin typeface="Arial" panose="020B0604020202020204" pitchFamily="34" charset="0"/>
                <a:cs typeface="Arial" panose="020B0604020202020204" pitchFamily="34" charset="0"/>
              </a:rPr>
              <a:t>obvious</a:t>
            </a:r>
            <a:r>
              <a:rPr lang="en-US" sz="2000" dirty="0">
                <a:solidFill>
                  <a:schemeClr val="tx1">
                    <a:lumMod val="85000"/>
                    <a:lumOff val="15000"/>
                  </a:schemeClr>
                </a:solidFill>
                <a:latin typeface="Arial" panose="020B0604020202020204" pitchFamily="34" charset="0"/>
                <a:cs typeface="Arial" panose="020B0604020202020204" pitchFamily="34" charset="0"/>
              </a:rPr>
              <a:t>, </a:t>
            </a:r>
            <a:r>
              <a:rPr lang="en-US" sz="2000" b="1" dirty="0">
                <a:solidFill>
                  <a:schemeClr val="tx1">
                    <a:lumMod val="85000"/>
                    <a:lumOff val="15000"/>
                  </a:schemeClr>
                </a:solidFill>
                <a:latin typeface="Arial" panose="020B0604020202020204" pitchFamily="34" charset="0"/>
                <a:cs typeface="Arial" panose="020B0604020202020204" pitchFamily="34" charset="0"/>
              </a:rPr>
              <a:t>readily apparent</a:t>
            </a:r>
            <a:r>
              <a:rPr lang="en-US" sz="2000" dirty="0">
                <a:solidFill>
                  <a:schemeClr val="tx1">
                    <a:lumMod val="85000"/>
                    <a:lumOff val="15000"/>
                  </a:schemeClr>
                </a:solidFill>
                <a:latin typeface="Arial" panose="020B0604020202020204" pitchFamily="34" charset="0"/>
                <a:cs typeface="Arial" panose="020B0604020202020204" pitchFamily="34" charset="0"/>
              </a:rPr>
              <a:t>, or </a:t>
            </a:r>
            <a:r>
              <a:rPr lang="en-US" sz="2000" b="1" dirty="0">
                <a:solidFill>
                  <a:schemeClr val="tx1">
                    <a:lumMod val="85000"/>
                    <a:lumOff val="15000"/>
                  </a:schemeClr>
                </a:solidFill>
                <a:latin typeface="Arial" panose="020B0604020202020204" pitchFamily="34" charset="0"/>
                <a:cs typeface="Arial" panose="020B0604020202020204" pitchFamily="34" charset="0"/>
              </a:rPr>
              <a:t>already known </a:t>
            </a:r>
            <a:r>
              <a:rPr lang="en-US" sz="2000" dirty="0">
                <a:solidFill>
                  <a:schemeClr val="tx1">
                    <a:lumMod val="85000"/>
                    <a:lumOff val="15000"/>
                  </a:schemeClr>
                </a:solidFill>
                <a:latin typeface="Arial" panose="020B0604020202020204" pitchFamily="34" charset="0"/>
                <a:cs typeface="Arial" panose="020B0604020202020204" pitchFamily="34" charset="0"/>
              </a:rPr>
              <a:t>to the provider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6124" y="150883"/>
            <a:ext cx="3760470" cy="574040"/>
          </a:xfrm>
          <a:prstGeom prst="rect">
            <a:avLst/>
          </a:prstGeom>
        </p:spPr>
        <p:txBody>
          <a:bodyPr vert="horz" wrap="square" lIns="0" tIns="12700" rIns="0" bIns="0" rtlCol="0">
            <a:spAutoFit/>
          </a:bodyPr>
          <a:lstStyle/>
          <a:p>
            <a:pPr marL="12700">
              <a:lnSpc>
                <a:spcPct val="100000"/>
              </a:lnSpc>
              <a:spcBef>
                <a:spcPts val="100"/>
              </a:spcBef>
            </a:pPr>
            <a:r>
              <a:rPr spc="-185" dirty="0"/>
              <a:t>Housing</a:t>
            </a:r>
            <a:r>
              <a:rPr spc="-40" dirty="0"/>
              <a:t> </a:t>
            </a:r>
            <a:r>
              <a:rPr spc="-135" dirty="0"/>
              <a:t>Vouchers</a:t>
            </a:r>
          </a:p>
        </p:txBody>
      </p:sp>
      <p:sp>
        <p:nvSpPr>
          <p:cNvPr id="3" name="object 3"/>
          <p:cNvSpPr txBox="1"/>
          <p:nvPr/>
        </p:nvSpPr>
        <p:spPr>
          <a:xfrm>
            <a:off x="428524" y="824726"/>
            <a:ext cx="7684134" cy="3967112"/>
          </a:xfrm>
          <a:prstGeom prst="rect">
            <a:avLst/>
          </a:prstGeom>
        </p:spPr>
        <p:txBody>
          <a:bodyPr vert="horz" wrap="square" lIns="0" tIns="12065" rIns="0" bIns="0" rtlCol="0">
            <a:spAutoFit/>
          </a:bodyPr>
          <a:lstStyle/>
          <a:p>
            <a:pPr marL="317500" marR="5080" indent="-304800">
              <a:lnSpc>
                <a:spcPct val="100000"/>
              </a:lnSpc>
              <a:spcBef>
                <a:spcPts val="95"/>
              </a:spcBef>
              <a:buSzPct val="57692"/>
              <a:buFont typeface="MS PGothic"/>
              <a:buChar char="■"/>
              <a:tabLst>
                <a:tab pos="317500" algn="l"/>
              </a:tabLst>
            </a:pPr>
            <a:r>
              <a:rPr sz="2600" dirty="0">
                <a:solidFill>
                  <a:schemeClr val="tx1">
                    <a:lumMod val="85000"/>
                    <a:lumOff val="15000"/>
                  </a:schemeClr>
                </a:solidFill>
                <a:latin typeface="Arial" panose="020B0604020202020204" pitchFamily="34" charset="0"/>
                <a:cs typeface="Arial" panose="020B0604020202020204" pitchFamily="34" charset="0"/>
              </a:rPr>
              <a:t>In Massachusetts, source of income (state or federal housing vouchers</a:t>
            </a:r>
            <a:r>
              <a:rPr lang="en-US" sz="2600" dirty="0">
                <a:solidFill>
                  <a:schemeClr val="tx1">
                    <a:lumMod val="85000"/>
                    <a:lumOff val="15000"/>
                  </a:schemeClr>
                </a:solidFill>
                <a:latin typeface="Arial" panose="020B0604020202020204" pitchFamily="34" charset="0"/>
                <a:cs typeface="Arial" panose="020B0604020202020204" pitchFamily="34" charset="0"/>
              </a:rPr>
              <a:t> like Section 8</a:t>
            </a:r>
            <a:r>
              <a:rPr sz="2600" dirty="0">
                <a:solidFill>
                  <a:schemeClr val="tx1">
                    <a:lumMod val="85000"/>
                    <a:lumOff val="15000"/>
                  </a:schemeClr>
                </a:solidFill>
                <a:latin typeface="Arial" panose="020B0604020202020204" pitchFamily="34" charset="0"/>
                <a:cs typeface="Arial" panose="020B0604020202020204" pitchFamily="34" charset="0"/>
              </a:rPr>
              <a:t>, </a:t>
            </a:r>
            <a:r>
              <a:rPr lang="en-US" sz="2600" dirty="0">
                <a:solidFill>
                  <a:schemeClr val="tx1">
                    <a:lumMod val="85000"/>
                    <a:lumOff val="15000"/>
                  </a:schemeClr>
                </a:solidFill>
                <a:latin typeface="Arial" panose="020B0604020202020204" pitchFamily="34" charset="0"/>
                <a:cs typeface="Arial" panose="020B0604020202020204" pitchFamily="34" charset="0"/>
              </a:rPr>
              <a:t>SSI/</a:t>
            </a:r>
            <a:r>
              <a:rPr sz="2600" dirty="0">
                <a:solidFill>
                  <a:schemeClr val="tx1">
                    <a:lumMod val="85000"/>
                    <a:lumOff val="15000"/>
                  </a:schemeClr>
                </a:solidFill>
                <a:latin typeface="Arial" panose="020B0604020202020204" pitchFamily="34" charset="0"/>
                <a:cs typeface="Arial" panose="020B0604020202020204" pitchFamily="34" charset="0"/>
              </a:rPr>
              <a:t>SSDI etc) is a protected class.</a:t>
            </a:r>
          </a:p>
          <a:p>
            <a:pPr>
              <a:lnSpc>
                <a:spcPct val="100000"/>
              </a:lnSpc>
              <a:spcBef>
                <a:spcPts val="10"/>
              </a:spcBef>
              <a:buFont typeface="MS PGothic"/>
              <a:buChar char="■"/>
            </a:pPr>
            <a:endParaRPr sz="3750" dirty="0">
              <a:solidFill>
                <a:schemeClr val="tx1">
                  <a:lumMod val="85000"/>
                  <a:lumOff val="15000"/>
                </a:schemeClr>
              </a:solidFill>
              <a:latin typeface="Arial" panose="020B0604020202020204" pitchFamily="34" charset="0"/>
              <a:cs typeface="Arial" panose="020B0604020202020204" pitchFamily="34" charset="0"/>
            </a:endParaRPr>
          </a:p>
          <a:p>
            <a:pPr marL="317500" marR="298450" indent="-304800">
              <a:lnSpc>
                <a:spcPct val="100000"/>
              </a:lnSpc>
              <a:buSzPct val="57692"/>
              <a:buFont typeface="MS PGothic"/>
              <a:buChar char="■"/>
              <a:tabLst>
                <a:tab pos="317500" algn="l"/>
                <a:tab pos="7267575" algn="l"/>
              </a:tabLst>
            </a:pPr>
            <a:r>
              <a:rPr sz="2600" b="1" dirty="0">
                <a:solidFill>
                  <a:schemeClr val="tx1">
                    <a:lumMod val="85000"/>
                    <a:lumOff val="15000"/>
                  </a:schemeClr>
                </a:solidFill>
                <a:latin typeface="Arial" panose="020B0604020202020204" pitchFamily="34" charset="0"/>
                <a:cs typeface="Arial" panose="020B0604020202020204" pitchFamily="34" charset="0"/>
              </a:rPr>
              <a:t>No exemptions whatsoever, even if owner- occupied.</a:t>
            </a:r>
            <a:endParaRPr sz="2600" dirty="0">
              <a:solidFill>
                <a:schemeClr val="tx1">
                  <a:lumMod val="85000"/>
                  <a:lumOff val="15000"/>
                </a:schemeClr>
              </a:solidFill>
              <a:latin typeface="Arial" panose="020B0604020202020204" pitchFamily="34" charset="0"/>
              <a:cs typeface="Arial" panose="020B0604020202020204" pitchFamily="34" charset="0"/>
            </a:endParaRPr>
          </a:p>
          <a:p>
            <a:pPr>
              <a:lnSpc>
                <a:spcPct val="100000"/>
              </a:lnSpc>
              <a:spcBef>
                <a:spcPts val="5"/>
              </a:spcBef>
              <a:buFont typeface="MS PGothic"/>
              <a:buChar char="■"/>
            </a:pPr>
            <a:endParaRPr sz="3750" dirty="0">
              <a:solidFill>
                <a:schemeClr val="tx1">
                  <a:lumMod val="85000"/>
                  <a:lumOff val="15000"/>
                </a:schemeClr>
              </a:solidFill>
              <a:latin typeface="Arial" panose="020B0604020202020204" pitchFamily="34" charset="0"/>
              <a:cs typeface="Arial" panose="020B0604020202020204" pitchFamily="34" charset="0"/>
            </a:endParaRPr>
          </a:p>
          <a:p>
            <a:pPr marL="316865" marR="256540" indent="-304800">
              <a:lnSpc>
                <a:spcPct val="100000"/>
              </a:lnSpc>
              <a:buSzPct val="57692"/>
              <a:buChar char="■"/>
              <a:tabLst>
                <a:tab pos="316865" algn="l"/>
                <a:tab pos="317500" algn="l"/>
              </a:tabLst>
            </a:pPr>
            <a:r>
              <a:rPr sz="2600" dirty="0">
                <a:solidFill>
                  <a:schemeClr val="tx1">
                    <a:lumMod val="85000"/>
                    <a:lumOff val="15000"/>
                  </a:schemeClr>
                </a:solidFill>
                <a:latin typeface="Arial" panose="020B0604020202020204" pitchFamily="34" charset="0"/>
                <a:cs typeface="Arial" panose="020B0604020202020204" pitchFamily="34" charset="0"/>
              </a:rPr>
              <a:t>Discriminatory advertising is an </a:t>
            </a:r>
            <a:r>
              <a:rPr sz="2600" u="sng" dirty="0">
                <a:solidFill>
                  <a:schemeClr val="tx1">
                    <a:lumMod val="85000"/>
                    <a:lumOff val="15000"/>
                  </a:schemeClr>
                </a:solidFill>
                <a:uFill>
                  <a:solidFill>
                    <a:srgbClr val="695D46"/>
                  </a:solidFill>
                </a:uFill>
                <a:latin typeface="Arial" panose="020B0604020202020204" pitchFamily="34" charset="0"/>
                <a:cs typeface="Arial" panose="020B0604020202020204" pitchFamily="34" charset="0"/>
              </a:rPr>
              <a:t>additional and</a:t>
            </a:r>
            <a:r>
              <a:rPr sz="2600" dirty="0">
                <a:solidFill>
                  <a:schemeClr val="tx1">
                    <a:lumMod val="85000"/>
                    <a:lumOff val="15000"/>
                  </a:schemeClr>
                </a:solidFill>
                <a:latin typeface="Arial" panose="020B0604020202020204" pitchFamily="34" charset="0"/>
                <a:cs typeface="Arial" panose="020B0604020202020204" pitchFamily="34" charset="0"/>
              </a:rPr>
              <a:t> </a:t>
            </a:r>
            <a:r>
              <a:rPr sz="2600" u="sng" dirty="0">
                <a:solidFill>
                  <a:schemeClr val="tx1">
                    <a:lumMod val="85000"/>
                    <a:lumOff val="15000"/>
                  </a:schemeClr>
                </a:solidFill>
                <a:uFill>
                  <a:solidFill>
                    <a:srgbClr val="695D46"/>
                  </a:solidFill>
                </a:uFill>
                <a:latin typeface="Arial" panose="020B0604020202020204" pitchFamily="34" charset="0"/>
                <a:cs typeface="Arial" panose="020B0604020202020204" pitchFamily="34" charset="0"/>
              </a:rPr>
              <a:t>separate</a:t>
            </a:r>
            <a:r>
              <a:rPr lang="en-US" sz="2600" dirty="0">
                <a:solidFill>
                  <a:schemeClr val="tx1">
                    <a:lumMod val="85000"/>
                    <a:lumOff val="15000"/>
                  </a:schemeClr>
                </a:solidFill>
                <a:uFill>
                  <a:solidFill>
                    <a:srgbClr val="695D46"/>
                  </a:solidFill>
                </a:uFill>
                <a:latin typeface="Arial" panose="020B0604020202020204" pitchFamily="34" charset="0"/>
                <a:cs typeface="Arial" panose="020B0604020202020204" pitchFamily="34" charset="0"/>
              </a:rPr>
              <a:t> </a:t>
            </a:r>
            <a:r>
              <a:rPr sz="2600" dirty="0">
                <a:solidFill>
                  <a:schemeClr val="tx1">
                    <a:lumMod val="85000"/>
                    <a:lumOff val="15000"/>
                  </a:schemeClr>
                </a:solidFill>
                <a:latin typeface="Arial" panose="020B0604020202020204" pitchFamily="34" charset="0"/>
                <a:cs typeface="Arial" panose="020B0604020202020204" pitchFamily="34" charset="0"/>
              </a:rPr>
              <a:t>violation of fair housing laws.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0008" rIns="0" bIns="0" rtlCol="0">
            <a:spAutoFit/>
          </a:bodyPr>
          <a:lstStyle/>
          <a:p>
            <a:pPr marL="3268345">
              <a:lnSpc>
                <a:spcPct val="100000"/>
              </a:lnSpc>
              <a:spcBef>
                <a:spcPts val="100"/>
              </a:spcBef>
            </a:pPr>
            <a:r>
              <a:rPr spc="-145" dirty="0"/>
              <a:t>Enforcement</a:t>
            </a:r>
          </a:p>
        </p:txBody>
      </p:sp>
      <p:sp>
        <p:nvSpPr>
          <p:cNvPr id="3" name="object 3"/>
          <p:cNvSpPr txBox="1"/>
          <p:nvPr/>
        </p:nvSpPr>
        <p:spPr>
          <a:xfrm>
            <a:off x="555895" y="961402"/>
            <a:ext cx="7295150" cy="3916457"/>
          </a:xfrm>
          <a:prstGeom prst="rect">
            <a:avLst/>
          </a:prstGeom>
        </p:spPr>
        <p:txBody>
          <a:bodyPr vert="horz" wrap="square" lIns="0" tIns="0" rIns="0" bIns="0" rtlCol="0">
            <a:spAutoFit/>
          </a:bodyPr>
          <a:lstStyle/>
          <a:p>
            <a:pPr marL="337820" indent="-325755">
              <a:lnSpc>
                <a:spcPts val="2675"/>
              </a:lnSpc>
              <a:buClr>
                <a:srgbClr val="A0E8D9"/>
              </a:buClr>
              <a:buSzPct val="163636"/>
              <a:buFont typeface="Times New Roman"/>
              <a:buChar char="●"/>
              <a:tabLst>
                <a:tab pos="338455" algn="l"/>
              </a:tabLst>
            </a:pPr>
            <a:r>
              <a:rPr sz="2200" dirty="0">
                <a:solidFill>
                  <a:schemeClr val="tx1">
                    <a:lumMod val="85000"/>
                    <a:lumOff val="15000"/>
                  </a:schemeClr>
                </a:solidFill>
                <a:latin typeface="Arial"/>
                <a:cs typeface="Arial"/>
              </a:rPr>
              <a:t>Administrative </a:t>
            </a:r>
            <a:r>
              <a:rPr sz="2200" spc="-10" dirty="0">
                <a:solidFill>
                  <a:schemeClr val="tx1">
                    <a:lumMod val="85000"/>
                    <a:lumOff val="15000"/>
                  </a:schemeClr>
                </a:solidFill>
                <a:latin typeface="Arial"/>
                <a:cs typeface="Arial"/>
              </a:rPr>
              <a:t>Agencies</a:t>
            </a:r>
            <a:endParaRPr sz="2200" dirty="0">
              <a:solidFill>
                <a:schemeClr val="tx1">
                  <a:lumMod val="85000"/>
                  <a:lumOff val="15000"/>
                </a:schemeClr>
              </a:solidFill>
              <a:latin typeface="Arial"/>
              <a:cs typeface="Arial"/>
            </a:endParaRPr>
          </a:p>
          <a:p>
            <a:pPr marL="737870" lvl="1" indent="-296545">
              <a:lnSpc>
                <a:spcPts val="3115"/>
              </a:lnSpc>
              <a:buClr>
                <a:srgbClr val="A0E8D9"/>
              </a:buClr>
              <a:buSzPct val="177777"/>
              <a:buFont typeface="Times New Roman"/>
              <a:buChar char="○"/>
              <a:tabLst>
                <a:tab pos="738505" algn="l"/>
              </a:tabLst>
            </a:pPr>
            <a:r>
              <a:rPr lang="en-US" spc="-25" dirty="0">
                <a:solidFill>
                  <a:schemeClr val="tx1">
                    <a:lumMod val="85000"/>
                    <a:lumOff val="15000"/>
                  </a:schemeClr>
                </a:solidFill>
                <a:latin typeface="Arial"/>
                <a:cs typeface="Arial"/>
              </a:rPr>
              <a:t>Department of Housing and Urban Development </a:t>
            </a:r>
            <a:r>
              <a:rPr sz="1800" spc="-25" dirty="0">
                <a:solidFill>
                  <a:schemeClr val="tx1">
                    <a:lumMod val="85000"/>
                    <a:lumOff val="15000"/>
                  </a:schemeClr>
                </a:solidFill>
                <a:latin typeface="Arial"/>
                <a:cs typeface="Arial"/>
              </a:rPr>
              <a:t>HUD</a:t>
            </a:r>
            <a:r>
              <a:rPr lang="en-US" sz="1800" spc="-25" dirty="0">
                <a:solidFill>
                  <a:schemeClr val="tx1">
                    <a:lumMod val="85000"/>
                    <a:lumOff val="15000"/>
                  </a:schemeClr>
                </a:solidFill>
                <a:latin typeface="Arial"/>
                <a:cs typeface="Arial"/>
              </a:rPr>
              <a:t> [federal]</a:t>
            </a:r>
            <a:br>
              <a:rPr lang="en-US" sz="1800" spc="-25" dirty="0">
                <a:solidFill>
                  <a:schemeClr val="tx1">
                    <a:lumMod val="85000"/>
                    <a:lumOff val="15000"/>
                  </a:schemeClr>
                </a:solidFill>
                <a:latin typeface="Arial"/>
                <a:cs typeface="Arial"/>
              </a:rPr>
            </a:br>
            <a:endParaRPr sz="1800" dirty="0">
              <a:solidFill>
                <a:schemeClr val="tx1">
                  <a:lumMod val="85000"/>
                  <a:lumOff val="15000"/>
                </a:schemeClr>
              </a:solidFill>
              <a:latin typeface="Arial"/>
              <a:cs typeface="Arial"/>
            </a:endParaRPr>
          </a:p>
          <a:p>
            <a:pPr marL="737870" lvl="1" indent="-296545">
              <a:lnSpc>
                <a:spcPts val="3085"/>
              </a:lnSpc>
              <a:buClr>
                <a:srgbClr val="A0E8D9"/>
              </a:buClr>
              <a:buSzPct val="177777"/>
              <a:buFont typeface="Times New Roman"/>
              <a:buChar char="○"/>
              <a:tabLst>
                <a:tab pos="738505" algn="l"/>
              </a:tabLst>
            </a:pPr>
            <a:r>
              <a:rPr lang="en-US" sz="1800" spc="-20" dirty="0">
                <a:solidFill>
                  <a:schemeClr val="tx1">
                    <a:lumMod val="85000"/>
                    <a:lumOff val="15000"/>
                  </a:schemeClr>
                </a:solidFill>
                <a:latin typeface="Arial"/>
                <a:cs typeface="Arial"/>
              </a:rPr>
              <a:t>Massachusetts Commission Against Discrimination </a:t>
            </a:r>
            <a:r>
              <a:rPr sz="1800" spc="-20" dirty="0">
                <a:solidFill>
                  <a:schemeClr val="tx1">
                    <a:lumMod val="85000"/>
                    <a:lumOff val="15000"/>
                  </a:schemeClr>
                </a:solidFill>
                <a:latin typeface="Arial"/>
                <a:cs typeface="Arial"/>
              </a:rPr>
              <a:t>MCAD</a:t>
            </a:r>
            <a:r>
              <a:rPr lang="en-US" sz="1800" spc="-20" dirty="0">
                <a:solidFill>
                  <a:schemeClr val="tx1">
                    <a:lumMod val="85000"/>
                    <a:lumOff val="15000"/>
                  </a:schemeClr>
                </a:solidFill>
                <a:latin typeface="Arial"/>
                <a:cs typeface="Arial"/>
              </a:rPr>
              <a:t> [state]</a:t>
            </a:r>
            <a:br>
              <a:rPr lang="en-US" sz="1800" spc="-20" dirty="0">
                <a:solidFill>
                  <a:schemeClr val="tx1">
                    <a:lumMod val="85000"/>
                    <a:lumOff val="15000"/>
                  </a:schemeClr>
                </a:solidFill>
                <a:latin typeface="Arial"/>
                <a:cs typeface="Arial"/>
              </a:rPr>
            </a:br>
            <a:endParaRPr sz="1800" dirty="0">
              <a:solidFill>
                <a:schemeClr val="tx1">
                  <a:lumMod val="85000"/>
                  <a:lumOff val="15000"/>
                </a:schemeClr>
              </a:solidFill>
              <a:latin typeface="Arial"/>
              <a:cs typeface="Arial"/>
            </a:endParaRPr>
          </a:p>
          <a:p>
            <a:pPr marL="737870" lvl="1" indent="-296545">
              <a:lnSpc>
                <a:spcPts val="3460"/>
              </a:lnSpc>
              <a:buClr>
                <a:srgbClr val="A0E8D9"/>
              </a:buClr>
              <a:buSzPct val="177777"/>
              <a:buFont typeface="Times New Roman"/>
              <a:buChar char="○"/>
              <a:tabLst>
                <a:tab pos="738505" algn="l"/>
              </a:tabLst>
            </a:pPr>
            <a:r>
              <a:rPr sz="1800" dirty="0">
                <a:solidFill>
                  <a:schemeClr val="tx1">
                    <a:lumMod val="85000"/>
                    <a:lumOff val="15000"/>
                  </a:schemeClr>
                </a:solidFill>
                <a:latin typeface="Arial"/>
                <a:cs typeface="Arial"/>
              </a:rPr>
              <a:t>Local</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(e.g.,</a:t>
            </a:r>
            <a:r>
              <a:rPr sz="1800" spc="-10" dirty="0">
                <a:solidFill>
                  <a:schemeClr val="tx1">
                    <a:lumMod val="85000"/>
                    <a:lumOff val="15000"/>
                  </a:schemeClr>
                </a:solidFill>
                <a:latin typeface="Arial"/>
                <a:cs typeface="Arial"/>
              </a:rPr>
              <a:t> </a:t>
            </a:r>
            <a:r>
              <a:rPr lang="en-US" sz="1800" spc="-10" dirty="0">
                <a:solidFill>
                  <a:schemeClr val="tx1">
                    <a:lumMod val="85000"/>
                    <a:lumOff val="15000"/>
                  </a:schemeClr>
                </a:solidFill>
                <a:latin typeface="Arial"/>
                <a:cs typeface="Arial"/>
              </a:rPr>
              <a:t>Newton Human Rights Commission, </a:t>
            </a:r>
            <a:r>
              <a:rPr sz="1800" dirty="0">
                <a:solidFill>
                  <a:schemeClr val="tx1">
                    <a:lumMod val="85000"/>
                    <a:lumOff val="15000"/>
                  </a:schemeClr>
                </a:solidFill>
                <a:latin typeface="Arial"/>
                <a:cs typeface="Arial"/>
              </a:rPr>
              <a:t>Boston</a:t>
            </a:r>
            <a:r>
              <a:rPr sz="1800" spc="-10"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Fair</a:t>
            </a:r>
            <a:r>
              <a:rPr sz="1800" spc="-15" dirty="0">
                <a:solidFill>
                  <a:schemeClr val="tx1">
                    <a:lumMod val="85000"/>
                    <a:lumOff val="15000"/>
                  </a:schemeClr>
                </a:solidFill>
                <a:latin typeface="Arial"/>
                <a:cs typeface="Arial"/>
              </a:rPr>
              <a:t> </a:t>
            </a:r>
            <a:r>
              <a:rPr sz="1800" dirty="0">
                <a:solidFill>
                  <a:schemeClr val="tx1">
                    <a:lumMod val="85000"/>
                    <a:lumOff val="15000"/>
                  </a:schemeClr>
                </a:solidFill>
                <a:latin typeface="Arial"/>
                <a:cs typeface="Arial"/>
              </a:rPr>
              <a:t>Housing</a:t>
            </a:r>
            <a:r>
              <a:rPr sz="1800" spc="-10" dirty="0">
                <a:solidFill>
                  <a:schemeClr val="tx1">
                    <a:lumMod val="85000"/>
                    <a:lumOff val="15000"/>
                  </a:schemeClr>
                </a:solidFill>
                <a:latin typeface="Arial"/>
                <a:cs typeface="Arial"/>
              </a:rPr>
              <a:t> Commission</a:t>
            </a:r>
            <a:r>
              <a:rPr lang="en-US" sz="1800" spc="-10" dirty="0">
                <a:solidFill>
                  <a:schemeClr val="tx1">
                    <a:lumMod val="85000"/>
                    <a:lumOff val="15000"/>
                  </a:schemeClr>
                </a:solidFill>
                <a:latin typeface="Arial"/>
                <a:cs typeface="Arial"/>
              </a:rPr>
              <a:t>, Cambridge Human Rights Commission, etc.</a:t>
            </a:r>
            <a:r>
              <a:rPr sz="1800" spc="-10" dirty="0">
                <a:solidFill>
                  <a:schemeClr val="tx1">
                    <a:lumMod val="85000"/>
                    <a:lumOff val="15000"/>
                  </a:schemeClr>
                </a:solidFill>
                <a:latin typeface="Arial"/>
                <a:cs typeface="Arial"/>
              </a:rPr>
              <a:t>)</a:t>
            </a:r>
            <a:endParaRPr sz="1800" dirty="0">
              <a:solidFill>
                <a:schemeClr val="tx1">
                  <a:lumMod val="85000"/>
                  <a:lumOff val="15000"/>
                </a:schemeClr>
              </a:solidFill>
              <a:latin typeface="Arial"/>
              <a:cs typeface="Arial"/>
            </a:endParaRPr>
          </a:p>
          <a:p>
            <a:pPr marL="337820" indent="-325755">
              <a:lnSpc>
                <a:spcPct val="100000"/>
              </a:lnSpc>
              <a:spcBef>
                <a:spcPts val="2340"/>
              </a:spcBef>
              <a:buClr>
                <a:srgbClr val="A0E8D9"/>
              </a:buClr>
              <a:buSzPct val="163636"/>
              <a:buFont typeface="Times New Roman"/>
              <a:buChar char="●"/>
              <a:tabLst>
                <a:tab pos="338455" algn="l"/>
              </a:tabLst>
            </a:pPr>
            <a:r>
              <a:rPr sz="2200" dirty="0">
                <a:solidFill>
                  <a:schemeClr val="tx1">
                    <a:lumMod val="85000"/>
                    <a:lumOff val="15000"/>
                  </a:schemeClr>
                </a:solidFill>
                <a:latin typeface="Arial"/>
                <a:cs typeface="Arial"/>
              </a:rPr>
              <a:t>State</a:t>
            </a:r>
            <a:r>
              <a:rPr sz="2200" spc="-10" dirty="0">
                <a:solidFill>
                  <a:schemeClr val="tx1">
                    <a:lumMod val="85000"/>
                    <a:lumOff val="15000"/>
                  </a:schemeClr>
                </a:solidFill>
                <a:latin typeface="Arial"/>
                <a:cs typeface="Arial"/>
              </a:rPr>
              <a:t> </a:t>
            </a:r>
            <a:r>
              <a:rPr sz="2200" dirty="0">
                <a:solidFill>
                  <a:schemeClr val="tx1">
                    <a:lumMod val="85000"/>
                    <a:lumOff val="15000"/>
                  </a:schemeClr>
                </a:solidFill>
                <a:latin typeface="Arial"/>
                <a:cs typeface="Arial"/>
              </a:rPr>
              <a:t>and/or</a:t>
            </a:r>
            <a:r>
              <a:rPr sz="2200" spc="-10" dirty="0">
                <a:solidFill>
                  <a:schemeClr val="tx1">
                    <a:lumMod val="85000"/>
                    <a:lumOff val="15000"/>
                  </a:schemeClr>
                </a:solidFill>
                <a:latin typeface="Arial"/>
                <a:cs typeface="Arial"/>
              </a:rPr>
              <a:t> </a:t>
            </a:r>
            <a:r>
              <a:rPr sz="2200" dirty="0">
                <a:solidFill>
                  <a:schemeClr val="tx1">
                    <a:lumMod val="85000"/>
                    <a:lumOff val="15000"/>
                  </a:schemeClr>
                </a:solidFill>
                <a:latin typeface="Arial"/>
                <a:cs typeface="Arial"/>
              </a:rPr>
              <a:t>Federal</a:t>
            </a:r>
            <a:r>
              <a:rPr sz="2200" spc="-5" dirty="0">
                <a:solidFill>
                  <a:schemeClr val="tx1">
                    <a:lumMod val="85000"/>
                    <a:lumOff val="15000"/>
                  </a:schemeClr>
                </a:solidFill>
                <a:latin typeface="Arial"/>
                <a:cs typeface="Arial"/>
              </a:rPr>
              <a:t> </a:t>
            </a:r>
            <a:r>
              <a:rPr sz="2200" spc="-10" dirty="0">
                <a:solidFill>
                  <a:schemeClr val="tx1">
                    <a:lumMod val="85000"/>
                    <a:lumOff val="15000"/>
                  </a:schemeClr>
                </a:solidFill>
                <a:latin typeface="Arial"/>
                <a:cs typeface="Arial"/>
              </a:rPr>
              <a:t>Courts</a:t>
            </a:r>
            <a:endParaRPr sz="2200" dirty="0">
              <a:solidFill>
                <a:schemeClr val="tx1">
                  <a:lumMod val="85000"/>
                  <a:lumOff val="15000"/>
                </a:schemeClr>
              </a:solidFill>
              <a:latin typeface="Arial"/>
              <a:cs typeface="Arial"/>
            </a:endParaRPr>
          </a:p>
        </p:txBody>
      </p:sp>
      <p:sp>
        <p:nvSpPr>
          <p:cNvPr id="4" name="object 4"/>
          <p:cNvSpPr txBox="1"/>
          <p:nvPr/>
        </p:nvSpPr>
        <p:spPr>
          <a:xfrm>
            <a:off x="8436340" y="4807692"/>
            <a:ext cx="167005" cy="178435"/>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695D46"/>
                </a:solidFill>
                <a:latin typeface="Arial"/>
                <a:cs typeface="Arial"/>
              </a:rPr>
              <a:t>18</a:t>
            </a:r>
            <a:endParaRPr sz="10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0564-47E7-4BD5-A97C-82F180769A91}"/>
              </a:ext>
            </a:extLst>
          </p:cNvPr>
          <p:cNvSpPr>
            <a:spLocks noGrp="1"/>
          </p:cNvSpPr>
          <p:nvPr>
            <p:ph type="title"/>
          </p:nvPr>
        </p:nvSpPr>
        <p:spPr>
          <a:xfrm>
            <a:off x="67450" y="1733550"/>
            <a:ext cx="9009099" cy="1107996"/>
          </a:xfrm>
        </p:spPr>
        <p:txBody>
          <a:bodyPr/>
          <a:lstStyle/>
          <a:p>
            <a:pPr algn="ctr"/>
            <a:r>
              <a:rPr lang="en-US" dirty="0"/>
              <a:t>Remember: Fair Housing is good for business!</a:t>
            </a:r>
          </a:p>
        </p:txBody>
      </p:sp>
    </p:spTree>
    <p:extLst>
      <p:ext uri="{BB962C8B-B14F-4D97-AF65-F5344CB8AC3E}">
        <p14:creationId xmlns:p14="http://schemas.microsoft.com/office/powerpoint/2010/main" val="2027742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399" y="209550"/>
            <a:ext cx="7903845" cy="566822"/>
          </a:xfrm>
          <a:prstGeom prst="rect">
            <a:avLst/>
          </a:prstGeom>
        </p:spPr>
        <p:txBody>
          <a:bodyPr vert="horz" wrap="square" lIns="0" tIns="12700" rIns="0" bIns="0" rtlCol="0">
            <a:spAutoFit/>
          </a:bodyPr>
          <a:lstStyle/>
          <a:p>
            <a:pPr marL="12700">
              <a:lnSpc>
                <a:spcPct val="100000"/>
              </a:lnSpc>
              <a:spcBef>
                <a:spcPts val="100"/>
              </a:spcBef>
            </a:pPr>
            <a:r>
              <a:rPr lang="en-US" spc="-145" dirty="0"/>
              <a:t>Best Practices</a:t>
            </a:r>
            <a:r>
              <a:rPr spc="-55" dirty="0"/>
              <a:t> </a:t>
            </a:r>
            <a:r>
              <a:rPr spc="-195" dirty="0"/>
              <a:t>for</a:t>
            </a:r>
            <a:r>
              <a:rPr spc="-50" dirty="0"/>
              <a:t> </a:t>
            </a:r>
            <a:r>
              <a:rPr spc="-185" dirty="0"/>
              <a:t>Housing</a:t>
            </a:r>
            <a:r>
              <a:rPr spc="-60" dirty="0"/>
              <a:t> </a:t>
            </a:r>
            <a:r>
              <a:rPr spc="-130" dirty="0"/>
              <a:t>Providers</a:t>
            </a:r>
          </a:p>
        </p:txBody>
      </p:sp>
      <p:sp>
        <p:nvSpPr>
          <p:cNvPr id="3" name="object 3"/>
          <p:cNvSpPr txBox="1"/>
          <p:nvPr/>
        </p:nvSpPr>
        <p:spPr>
          <a:xfrm>
            <a:off x="533400" y="1047750"/>
            <a:ext cx="7903845" cy="3149580"/>
          </a:xfrm>
          <a:prstGeom prst="rect">
            <a:avLst/>
          </a:prstGeom>
        </p:spPr>
        <p:txBody>
          <a:bodyPr vert="horz" wrap="square" lIns="0" tIns="12700" rIns="0" bIns="0" rtlCol="0">
            <a:spAutoFit/>
          </a:bodyPr>
          <a:lstStyle/>
          <a:p>
            <a:pPr marL="12700">
              <a:lnSpc>
                <a:spcPct val="100000"/>
              </a:lnSpc>
              <a:spcBef>
                <a:spcPts val="100"/>
              </a:spcBef>
              <a:tabLst>
                <a:tab pos="355600" algn="l"/>
              </a:tabLst>
            </a:pPr>
            <a:r>
              <a:rPr lang="en-US" dirty="0">
                <a:solidFill>
                  <a:schemeClr val="tx1">
                    <a:lumMod val="85000"/>
                    <a:lumOff val="15000"/>
                  </a:schemeClr>
                </a:solidFill>
                <a:latin typeface="Arial" panose="020B0604020202020204" pitchFamily="34" charset="0"/>
                <a:cs typeface="Arial" panose="020B0604020202020204" pitchFamily="34" charset="0"/>
              </a:rPr>
              <a:t>Establish a checklist and team plan.</a:t>
            </a:r>
          </a:p>
          <a:p>
            <a:pPr marL="12700">
              <a:lnSpc>
                <a:spcPct val="100000"/>
              </a:lnSpc>
              <a:spcBef>
                <a:spcPts val="100"/>
              </a:spcBef>
              <a:tabLst>
                <a:tab pos="355600" algn="l"/>
              </a:tabLst>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12700" lvl="2">
              <a:spcBef>
                <a:spcPts val="100"/>
              </a:spcBef>
              <a:tabLst>
                <a:tab pos="355600" algn="l"/>
              </a:tabLst>
            </a:pPr>
            <a:r>
              <a:rPr lang="en-US" dirty="0">
                <a:solidFill>
                  <a:schemeClr val="tx1">
                    <a:lumMod val="85000"/>
                    <a:lumOff val="15000"/>
                  </a:schemeClr>
                </a:solidFill>
                <a:latin typeface="Arial" panose="020B0604020202020204" pitchFamily="34" charset="0"/>
                <a:cs typeface="Arial" panose="020B0604020202020204" pitchFamily="34" charset="0"/>
              </a:rPr>
              <a:t>Checklists help you remain CONSISTENT.</a:t>
            </a:r>
          </a:p>
          <a:p>
            <a:pPr marL="12700" lvl="2">
              <a:spcBef>
                <a:spcPts val="100"/>
              </a:spcBef>
              <a:tabLst>
                <a:tab pos="355600" algn="l"/>
              </a:tabLst>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12700" lvl="2">
              <a:spcBef>
                <a:spcPts val="100"/>
              </a:spcBef>
              <a:tabLst>
                <a:tab pos="355600" algn="l"/>
              </a:tabLst>
            </a:pPr>
            <a:r>
              <a:rPr lang="en-US" dirty="0">
                <a:solidFill>
                  <a:schemeClr val="tx1">
                    <a:lumMod val="85000"/>
                    <a:lumOff val="15000"/>
                  </a:schemeClr>
                </a:solidFill>
                <a:latin typeface="Arial" panose="020B0604020202020204" pitchFamily="34" charset="0"/>
                <a:cs typeface="Arial" panose="020B0604020202020204" pitchFamily="34" charset="0"/>
              </a:rPr>
              <a:t>Make sure all employees are on the same page, so prospective tenants or home purchasers aren’t receiving different service based on which agent they speak to.</a:t>
            </a:r>
          </a:p>
          <a:p>
            <a:pPr marL="12700" lvl="2">
              <a:spcBef>
                <a:spcPts val="100"/>
              </a:spcBef>
              <a:tabLst>
                <a:tab pos="355600" algn="l"/>
              </a:tabLst>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12700" lvl="2">
              <a:spcBef>
                <a:spcPts val="100"/>
              </a:spcBef>
              <a:tabLst>
                <a:tab pos="355600" algn="l"/>
              </a:tabLst>
            </a:pPr>
            <a:r>
              <a:rPr lang="en-US" dirty="0">
                <a:solidFill>
                  <a:schemeClr val="tx1">
                    <a:lumMod val="85000"/>
                    <a:lumOff val="15000"/>
                  </a:schemeClr>
                </a:solidFill>
                <a:latin typeface="Arial" panose="020B0604020202020204" pitchFamily="34" charset="0"/>
                <a:cs typeface="Arial" panose="020B0604020202020204" pitchFamily="34" charset="0"/>
              </a:rPr>
              <a:t>Remember, </a:t>
            </a:r>
            <a:r>
              <a:rPr lang="en-US" dirty="0">
                <a:solidFill>
                  <a:schemeClr val="accent6"/>
                </a:solidFill>
                <a:latin typeface="Arial" panose="020B0604020202020204" pitchFamily="34" charset="0"/>
                <a:cs typeface="Arial" panose="020B0604020202020204" pitchFamily="34" charset="0"/>
              </a:rPr>
              <a:t>an agency can be held liable for the actions of an individual agent</a:t>
            </a:r>
            <a:r>
              <a:rPr lang="en-US" dirty="0">
                <a:solidFill>
                  <a:schemeClr val="tx1">
                    <a:lumMod val="85000"/>
                    <a:lumOff val="15000"/>
                  </a:schemeClr>
                </a:solidFill>
                <a:latin typeface="Arial" panose="020B0604020202020204" pitchFamily="34" charset="0"/>
                <a:cs typeface="Arial" panose="020B0604020202020204" pitchFamily="34" charset="0"/>
              </a:rPr>
              <a:t>, and often will be.</a:t>
            </a:r>
          </a:p>
          <a:p>
            <a:pPr marL="12700" lvl="2">
              <a:spcBef>
                <a:spcPts val="100"/>
              </a:spcBef>
              <a:tabLst>
                <a:tab pos="355600" algn="l"/>
              </a:tabLst>
            </a:pPr>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C825-D6C3-46E3-BE9B-16CD73E8C26A}"/>
              </a:ext>
            </a:extLst>
          </p:cNvPr>
          <p:cNvSpPr>
            <a:spLocks noGrp="1"/>
          </p:cNvSpPr>
          <p:nvPr>
            <p:ph type="title"/>
          </p:nvPr>
        </p:nvSpPr>
        <p:spPr>
          <a:xfrm>
            <a:off x="228600" y="209550"/>
            <a:ext cx="9009099" cy="553998"/>
          </a:xfrm>
        </p:spPr>
        <p:txBody>
          <a:bodyPr/>
          <a:lstStyle/>
          <a:p>
            <a:r>
              <a:rPr lang="en-US" spc="-145" dirty="0"/>
              <a:t>Best Practices</a:t>
            </a:r>
            <a:r>
              <a:rPr lang="en-US" spc="-55" dirty="0"/>
              <a:t> </a:t>
            </a:r>
            <a:r>
              <a:rPr lang="en-US" spc="-195" dirty="0"/>
              <a:t>cont.</a:t>
            </a:r>
            <a:endParaRPr lang="en-US" dirty="0"/>
          </a:p>
        </p:txBody>
      </p:sp>
      <p:sp>
        <p:nvSpPr>
          <p:cNvPr id="3" name="Text Placeholder 2">
            <a:extLst>
              <a:ext uri="{FF2B5EF4-FFF2-40B4-BE49-F238E27FC236}">
                <a16:creationId xmlns:a16="http://schemas.microsoft.com/office/drawing/2014/main" id="{D3D7C273-20C4-4DFD-B34D-1C17EE224187}"/>
              </a:ext>
            </a:extLst>
          </p:cNvPr>
          <p:cNvSpPr>
            <a:spLocks noGrp="1"/>
          </p:cNvSpPr>
          <p:nvPr>
            <p:ph type="body" idx="1"/>
          </p:nvPr>
        </p:nvSpPr>
        <p:spPr>
          <a:xfrm>
            <a:off x="609601" y="1123950"/>
            <a:ext cx="7541538" cy="3733800"/>
          </a:xfrm>
        </p:spPr>
        <p:txBody>
          <a:bodyPr/>
          <a:lstStyle/>
          <a:p>
            <a:pPr marL="12700">
              <a:lnSpc>
                <a:spcPct val="100000"/>
              </a:lnSpc>
              <a:spcBef>
                <a:spcPts val="100"/>
              </a:spcBef>
              <a:tabLst>
                <a:tab pos="355600" algn="l"/>
              </a:tabLst>
            </a:pPr>
            <a:r>
              <a:rPr lang="en-US" dirty="0">
                <a:solidFill>
                  <a:schemeClr val="tx1">
                    <a:lumMod val="85000"/>
                    <a:lumOff val="15000"/>
                  </a:schemeClr>
                </a:solidFill>
                <a:latin typeface="Arial" panose="020B0604020202020204" pitchFamily="34" charset="0"/>
                <a:cs typeface="Arial" panose="020B0604020202020204" pitchFamily="34" charset="0"/>
              </a:rPr>
              <a:t>Background and credit checks OK – as long as EVERY APPLICANT is asked for the same information.</a:t>
            </a:r>
          </a:p>
          <a:p>
            <a:pPr marL="12700">
              <a:lnSpc>
                <a:spcPct val="100000"/>
              </a:lnSpc>
              <a:spcBef>
                <a:spcPts val="100"/>
              </a:spcBef>
              <a:tabLst>
                <a:tab pos="355600" algn="l"/>
              </a:tabLst>
            </a:pPr>
            <a:r>
              <a:rPr lang="en-US" dirty="0">
                <a:solidFill>
                  <a:schemeClr val="tx1">
                    <a:lumMod val="85000"/>
                    <a:lumOff val="15000"/>
                  </a:schemeClr>
                </a:solidFill>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Examples of what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to ask about: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1. If applicant has a disability or the nature or severity of disability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2. If the applicant has children or the age and genders of the children</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3. The nature of the relationship between adult applicants, i.e., marital status</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4. One’s sexual orientation</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5. Age</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6. Religion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47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277DA-497A-4B66-B2B7-5C06F4A5FD2B}"/>
              </a:ext>
            </a:extLst>
          </p:cNvPr>
          <p:cNvSpPr>
            <a:spLocks noGrp="1"/>
          </p:cNvSpPr>
          <p:nvPr>
            <p:ph type="title"/>
          </p:nvPr>
        </p:nvSpPr>
        <p:spPr>
          <a:xfrm>
            <a:off x="304800" y="209550"/>
            <a:ext cx="9009099" cy="553998"/>
          </a:xfrm>
        </p:spPr>
        <p:txBody>
          <a:bodyPr/>
          <a:lstStyle/>
          <a:p>
            <a:r>
              <a:rPr lang="en-US" dirty="0"/>
              <a:t>Best Practices cont.</a:t>
            </a:r>
          </a:p>
        </p:txBody>
      </p:sp>
      <p:sp>
        <p:nvSpPr>
          <p:cNvPr id="3" name="Text Placeholder 2">
            <a:extLst>
              <a:ext uri="{FF2B5EF4-FFF2-40B4-BE49-F238E27FC236}">
                <a16:creationId xmlns:a16="http://schemas.microsoft.com/office/drawing/2014/main" id="{038D431C-E4E6-4A94-9A11-E6CA35A101A3}"/>
              </a:ext>
            </a:extLst>
          </p:cNvPr>
          <p:cNvSpPr>
            <a:spLocks noGrp="1"/>
          </p:cNvSpPr>
          <p:nvPr>
            <p:ph type="body" idx="1"/>
          </p:nvPr>
        </p:nvSpPr>
        <p:spPr>
          <a:xfrm>
            <a:off x="533400" y="971550"/>
            <a:ext cx="8305799" cy="4398640"/>
          </a:xfrm>
        </p:spPr>
        <p:txBody>
          <a:bodyPr/>
          <a:lstStyle/>
          <a:p>
            <a:pPr marL="12700">
              <a:lnSpc>
                <a:spcPct val="100000"/>
              </a:lnSpc>
              <a:spcBef>
                <a:spcPts val="100"/>
              </a:spcBef>
              <a:tabLst>
                <a:tab pos="355600" algn="l"/>
              </a:tabLst>
            </a:pPr>
            <a:r>
              <a:rPr lang="en-US" sz="2000" dirty="0">
                <a:solidFill>
                  <a:schemeClr val="tx1">
                    <a:lumMod val="85000"/>
                    <a:lumOff val="15000"/>
                  </a:schemeClr>
                </a:solidFill>
                <a:latin typeface="Arial" panose="020B0604020202020204" pitchFamily="34" charset="0"/>
                <a:cs typeface="Arial" panose="020B0604020202020204" pitchFamily="34" charset="0"/>
              </a:rPr>
              <a:t>Use template emails or other correspondence (like text messages)</a:t>
            </a:r>
            <a:br>
              <a:rPr lang="en-US" sz="2000" dirty="0">
                <a:solidFill>
                  <a:schemeClr val="tx1">
                    <a:lumMod val="85000"/>
                    <a:lumOff val="15000"/>
                  </a:schemeClr>
                </a:solidFill>
                <a:latin typeface="Arial" panose="020B0604020202020204" pitchFamily="34" charset="0"/>
                <a:cs typeface="Arial" panose="020B0604020202020204" pitchFamily="34" charset="0"/>
              </a:rPr>
            </a:b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12700">
              <a:lnSpc>
                <a:spcPct val="100000"/>
              </a:lnSpc>
              <a:spcBef>
                <a:spcPts val="100"/>
              </a:spcBef>
              <a:tabLst>
                <a:tab pos="355600" algn="l"/>
              </a:tabLst>
            </a:pPr>
            <a:r>
              <a:rPr lang="en-US" sz="2000" dirty="0">
                <a:solidFill>
                  <a:schemeClr val="tx1">
                    <a:lumMod val="85000"/>
                    <a:lumOff val="15000"/>
                  </a:schemeClr>
                </a:solidFill>
                <a:latin typeface="Arial" panose="020B0604020202020204" pitchFamily="34" charset="0"/>
                <a:cs typeface="Arial" panose="020B0604020202020204" pitchFamily="34" charset="0"/>
              </a:rPr>
              <a:t>	One form of discrimination we often observe is where members of a protected class are not told about special deals, receive less information about available units, or are told about fewer units.</a:t>
            </a:r>
            <a:br>
              <a:rPr lang="en-US" sz="2000" dirty="0">
                <a:solidFill>
                  <a:schemeClr val="tx1">
                    <a:lumMod val="85000"/>
                    <a:lumOff val="15000"/>
                  </a:schemeClr>
                </a:solidFill>
                <a:latin typeface="Arial" panose="020B0604020202020204" pitchFamily="34" charset="0"/>
                <a:cs typeface="Arial" panose="020B0604020202020204" pitchFamily="34" charset="0"/>
              </a:rPr>
            </a:b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12700">
              <a:lnSpc>
                <a:spcPct val="100000"/>
              </a:lnSpc>
              <a:spcBef>
                <a:spcPts val="100"/>
              </a:spcBef>
              <a:tabLst>
                <a:tab pos="355600" algn="l"/>
              </a:tabLst>
            </a:pPr>
            <a:r>
              <a:rPr lang="en-US" sz="2000" dirty="0">
                <a:solidFill>
                  <a:schemeClr val="tx1">
                    <a:lumMod val="85000"/>
                    <a:lumOff val="15000"/>
                  </a:schemeClr>
                </a:solidFill>
                <a:latin typeface="Arial" panose="020B0604020202020204" pitchFamily="34" charset="0"/>
                <a:cs typeface="Arial" panose="020B0604020202020204" pitchFamily="34" charset="0"/>
              </a:rPr>
              <a:t>	Templates ensure that everyone is getting the same information.</a:t>
            </a:r>
          </a:p>
          <a:p>
            <a:pPr marL="12700">
              <a:lnSpc>
                <a:spcPct val="100000"/>
              </a:lnSpc>
              <a:spcBef>
                <a:spcPts val="100"/>
              </a:spcBef>
              <a:tabLst>
                <a:tab pos="355600" algn="l"/>
              </a:tabLst>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12700">
              <a:lnSpc>
                <a:spcPct val="100000"/>
              </a:lnSpc>
              <a:spcBef>
                <a:spcPts val="100"/>
              </a:spcBef>
              <a:tabLst>
                <a:tab pos="355600" algn="l"/>
              </a:tabLst>
            </a:pPr>
            <a:r>
              <a:rPr lang="en-US" sz="2000" dirty="0">
                <a:solidFill>
                  <a:schemeClr val="tx1">
                    <a:lumMod val="85000"/>
                    <a:lumOff val="15000"/>
                  </a:schemeClr>
                </a:solidFill>
                <a:latin typeface="Arial" panose="020B0604020202020204" pitchFamily="34" charset="0"/>
                <a:cs typeface="Arial" panose="020B0604020202020204" pitchFamily="34" charset="0"/>
              </a:rPr>
              <a:t>	Using a template also helps avoid mistakes, forgotten info, etc.</a:t>
            </a:r>
          </a:p>
          <a:p>
            <a:pPr marL="12700">
              <a:lnSpc>
                <a:spcPct val="100000"/>
              </a:lnSpc>
              <a:spcBef>
                <a:spcPts val="100"/>
              </a:spcBef>
              <a:tabLst>
                <a:tab pos="355600" algn="l"/>
              </a:tabLst>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pPr marL="12700">
              <a:lnSpc>
                <a:spcPct val="100000"/>
              </a:lnSpc>
              <a:spcBef>
                <a:spcPts val="100"/>
              </a:spcBef>
              <a:tabLst>
                <a:tab pos="355600" algn="l"/>
              </a:tabLst>
            </a:pPr>
            <a:r>
              <a:rPr lang="en-US" sz="2000" dirty="0">
                <a:solidFill>
                  <a:schemeClr val="tx1">
                    <a:lumMod val="85000"/>
                    <a:lumOff val="15000"/>
                  </a:schemeClr>
                </a:solidFill>
                <a:latin typeface="Arial" panose="020B0604020202020204" pitchFamily="34" charset="0"/>
                <a:cs typeface="Arial" panose="020B0604020202020204" pitchFamily="34" charset="0"/>
              </a:rPr>
              <a:t>Be aware that discrimination can occur at all steps of the process (touring, application, appraisals, etc.)</a:t>
            </a:r>
          </a:p>
          <a:p>
            <a:pPr marL="12700">
              <a:lnSpc>
                <a:spcPct val="100000"/>
              </a:lnSpc>
              <a:spcBef>
                <a:spcPts val="100"/>
              </a:spcBef>
              <a:tabLst>
                <a:tab pos="355600" algn="l"/>
              </a:tabLst>
            </a:pPr>
            <a:endParaRPr lang="en-US" sz="2000" dirty="0">
              <a:solidFill>
                <a:schemeClr val="tx1">
                  <a:lumMod val="85000"/>
                  <a:lumOff val="15000"/>
                </a:schemeClr>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27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E8EF0-D82D-4708-9363-00E1BAD03B63}"/>
              </a:ext>
            </a:extLst>
          </p:cNvPr>
          <p:cNvSpPr>
            <a:spLocks noGrp="1"/>
          </p:cNvSpPr>
          <p:nvPr>
            <p:ph type="title"/>
          </p:nvPr>
        </p:nvSpPr>
        <p:spPr>
          <a:xfrm>
            <a:off x="304800" y="438150"/>
            <a:ext cx="9009099" cy="553998"/>
          </a:xfrm>
        </p:spPr>
        <p:txBody>
          <a:bodyPr/>
          <a:lstStyle/>
          <a:p>
            <a:r>
              <a:rPr lang="en-US" spc="-145" dirty="0"/>
              <a:t>Best Practices</a:t>
            </a:r>
            <a:r>
              <a:rPr lang="en-US" spc="-55" dirty="0"/>
              <a:t> </a:t>
            </a:r>
            <a:r>
              <a:rPr lang="en-US" spc="-195" dirty="0"/>
              <a:t>cont.</a:t>
            </a:r>
            <a:endParaRPr lang="en-US" dirty="0"/>
          </a:p>
        </p:txBody>
      </p:sp>
      <p:sp>
        <p:nvSpPr>
          <p:cNvPr id="3" name="Text Placeholder 2">
            <a:extLst>
              <a:ext uri="{FF2B5EF4-FFF2-40B4-BE49-F238E27FC236}">
                <a16:creationId xmlns:a16="http://schemas.microsoft.com/office/drawing/2014/main" id="{42B81970-E6BB-4432-84B4-FD4518B34A35}"/>
              </a:ext>
            </a:extLst>
          </p:cNvPr>
          <p:cNvSpPr>
            <a:spLocks noGrp="1"/>
          </p:cNvSpPr>
          <p:nvPr>
            <p:ph type="body" idx="1"/>
          </p:nvPr>
        </p:nvSpPr>
        <p:spPr>
          <a:xfrm>
            <a:off x="609600" y="1148283"/>
            <a:ext cx="7541538" cy="3123932"/>
          </a:xfrm>
        </p:spPr>
        <p:txBody>
          <a:bodyPr/>
          <a:lstStyle/>
          <a:p>
            <a:pPr marL="12700">
              <a:lnSpc>
                <a:spcPct val="100000"/>
              </a:lnSpc>
              <a:spcBef>
                <a:spcPts val="100"/>
              </a:spcBef>
              <a:tabLst>
                <a:tab pos="355600" algn="l"/>
              </a:tabLst>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298450" indent="-285750">
              <a:lnSpc>
                <a:spcPct val="100000"/>
              </a:lnSpc>
              <a:spcBef>
                <a:spcPts val="100"/>
              </a:spcBef>
              <a:buFont typeface="Arial" panose="020B0604020202020204" pitchFamily="34" charset="0"/>
              <a:buChar char="•"/>
              <a:tabLst>
                <a:tab pos="355600" algn="l"/>
              </a:tabLst>
            </a:pPr>
            <a:r>
              <a:rPr lang="en-US" dirty="0">
                <a:solidFill>
                  <a:schemeClr val="tx1">
                    <a:lumMod val="85000"/>
                    <a:lumOff val="15000"/>
                  </a:schemeClr>
                </a:solidFill>
                <a:latin typeface="Arial" panose="020B0604020202020204" pitchFamily="34" charset="0"/>
                <a:cs typeface="Arial" panose="020B0604020202020204" pitchFamily="34" charset="0"/>
              </a:rPr>
              <a:t>Maintain a call log for people you communicate with.</a:t>
            </a:r>
          </a:p>
          <a:p>
            <a:pPr marL="298450" indent="-285750">
              <a:lnSpc>
                <a:spcPct val="100000"/>
              </a:lnSpc>
              <a:spcBef>
                <a:spcPts val="100"/>
              </a:spcBef>
              <a:buFont typeface="Arial" panose="020B0604020202020204" pitchFamily="34" charset="0"/>
              <a:buChar char="•"/>
              <a:tabLst>
                <a:tab pos="355600" algn="l"/>
              </a:tabLst>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298450" indent="-285750">
              <a:lnSpc>
                <a:spcPct val="100000"/>
              </a:lnSpc>
              <a:spcBef>
                <a:spcPts val="100"/>
              </a:spcBef>
              <a:buFont typeface="Arial" panose="020B0604020202020204" pitchFamily="34" charset="0"/>
              <a:buChar char="•"/>
              <a:tabLst>
                <a:tab pos="355600" algn="l"/>
              </a:tabLst>
            </a:pPr>
            <a:r>
              <a:rPr lang="en-US" dirty="0">
                <a:solidFill>
                  <a:schemeClr val="tx1">
                    <a:lumMod val="85000"/>
                    <a:lumOff val="15000"/>
                  </a:schemeClr>
                </a:solidFill>
                <a:latin typeface="Arial" panose="020B0604020202020204" pitchFamily="34" charset="0"/>
                <a:cs typeface="Arial" panose="020B0604020202020204" pitchFamily="34" charset="0"/>
              </a:rPr>
              <a:t>Be prepared to communicate about re levant laws (be knowledgeable about your obligations as a realtor)</a:t>
            </a:r>
          </a:p>
          <a:p>
            <a:pPr marL="298450" indent="-285750">
              <a:lnSpc>
                <a:spcPct val="100000"/>
              </a:lnSpc>
              <a:spcBef>
                <a:spcPts val="100"/>
              </a:spcBef>
              <a:buFont typeface="Arial" panose="020B0604020202020204" pitchFamily="34" charset="0"/>
              <a:buChar char="•"/>
              <a:tabLst>
                <a:tab pos="355600" algn="l"/>
              </a:tabLst>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298450" indent="-285750">
              <a:lnSpc>
                <a:spcPct val="100000"/>
              </a:lnSpc>
              <a:spcBef>
                <a:spcPts val="100"/>
              </a:spcBef>
              <a:buFont typeface="Arial" panose="020B0604020202020204" pitchFamily="34" charset="0"/>
              <a:buChar char="•"/>
              <a:tabLst>
                <a:tab pos="355600" algn="l"/>
              </a:tabLst>
            </a:pPr>
            <a:r>
              <a:rPr lang="en-US" dirty="0">
                <a:solidFill>
                  <a:schemeClr val="tx1">
                    <a:lumMod val="85000"/>
                    <a:lumOff val="15000"/>
                  </a:schemeClr>
                </a:solidFill>
                <a:latin typeface="Arial" panose="020B0604020202020204" pitchFamily="34" charset="0"/>
                <a:cs typeface="Arial" panose="020B0604020202020204" pitchFamily="34" charset="0"/>
              </a:rPr>
              <a:t>Slow down. Engage in self-reflection.</a:t>
            </a:r>
            <a:br>
              <a:rPr lang="en-US" dirty="0">
                <a:solidFill>
                  <a:schemeClr val="tx1">
                    <a:lumMod val="85000"/>
                    <a:lumOff val="15000"/>
                  </a:schemeClr>
                </a:solidFill>
                <a:latin typeface="Arial" panose="020B0604020202020204" pitchFamily="34" charset="0"/>
                <a:cs typeface="Arial" panose="020B0604020202020204" pitchFamily="34" charset="0"/>
              </a:rPr>
            </a:b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298450" indent="-285750">
              <a:lnSpc>
                <a:spcPct val="100000"/>
              </a:lnSpc>
              <a:spcBef>
                <a:spcPts val="100"/>
              </a:spcBef>
              <a:buFont typeface="Arial" panose="020B0604020202020204" pitchFamily="34" charset="0"/>
              <a:buChar char="•"/>
              <a:tabLst>
                <a:tab pos="355600" algn="l"/>
              </a:tabLst>
            </a:pPr>
            <a:r>
              <a:rPr lang="en-US" dirty="0">
                <a:solidFill>
                  <a:schemeClr val="tx1">
                    <a:lumMod val="85000"/>
                    <a:lumOff val="15000"/>
                  </a:schemeClr>
                </a:solidFill>
                <a:latin typeface="Arial" panose="020B0604020202020204" pitchFamily="34" charset="0"/>
                <a:cs typeface="Arial" panose="020B0604020202020204" pitchFamily="34" charset="0"/>
              </a:rPr>
              <a:t>Self-assessment - Project Implicit, take implicit association tests at (https://implicit.harvard.edu/implicit/)</a:t>
            </a:r>
          </a:p>
          <a:p>
            <a:endParaRPr lang="en-US"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157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E8EF0-D82D-4708-9363-00E1BAD03B63}"/>
              </a:ext>
            </a:extLst>
          </p:cNvPr>
          <p:cNvSpPr>
            <a:spLocks noGrp="1"/>
          </p:cNvSpPr>
          <p:nvPr>
            <p:ph type="title"/>
          </p:nvPr>
        </p:nvSpPr>
        <p:spPr>
          <a:xfrm>
            <a:off x="304800" y="438150"/>
            <a:ext cx="9009099" cy="553998"/>
          </a:xfrm>
        </p:spPr>
        <p:txBody>
          <a:bodyPr/>
          <a:lstStyle/>
          <a:p>
            <a:r>
              <a:rPr lang="en-US" spc="-145" dirty="0"/>
              <a:t>Best Practices</a:t>
            </a:r>
            <a:r>
              <a:rPr lang="en-US" spc="-55" dirty="0"/>
              <a:t> </a:t>
            </a:r>
            <a:r>
              <a:rPr lang="en-US" spc="-195" dirty="0"/>
              <a:t>cont.</a:t>
            </a:r>
            <a:endParaRPr lang="en-US" dirty="0"/>
          </a:p>
        </p:txBody>
      </p:sp>
      <p:sp>
        <p:nvSpPr>
          <p:cNvPr id="3" name="Text Placeholder 2">
            <a:extLst>
              <a:ext uri="{FF2B5EF4-FFF2-40B4-BE49-F238E27FC236}">
                <a16:creationId xmlns:a16="http://schemas.microsoft.com/office/drawing/2014/main" id="{42B81970-E6BB-4432-84B4-FD4518B34A35}"/>
              </a:ext>
            </a:extLst>
          </p:cNvPr>
          <p:cNvSpPr>
            <a:spLocks noGrp="1"/>
          </p:cNvSpPr>
          <p:nvPr>
            <p:ph type="body" idx="1"/>
          </p:nvPr>
        </p:nvSpPr>
        <p:spPr>
          <a:xfrm>
            <a:off x="609600" y="1428750"/>
            <a:ext cx="7696199" cy="3136756"/>
          </a:xfrm>
        </p:spPr>
        <p:txBody>
          <a:bodyPr/>
          <a:lstStyle/>
          <a:p>
            <a:pPr marL="12700">
              <a:lnSpc>
                <a:spcPct val="100000"/>
              </a:lnSpc>
              <a:spcBef>
                <a:spcPts val="100"/>
              </a:spcBef>
              <a:tabLst>
                <a:tab pos="355600" algn="l"/>
              </a:tabLst>
            </a:pPr>
            <a:r>
              <a:rPr lang="en-US" dirty="0">
                <a:solidFill>
                  <a:schemeClr val="tx1">
                    <a:lumMod val="85000"/>
                    <a:lumOff val="15000"/>
                  </a:schemeClr>
                </a:solidFill>
                <a:latin typeface="Arial" panose="020B0604020202020204" pitchFamily="34" charset="0"/>
                <a:cs typeface="Arial" panose="020B0604020202020204" pitchFamily="34" charset="0"/>
              </a:rPr>
              <a:t>Provide and attend regular fair housing trainings to keep aware of your legal obligations.</a:t>
            </a:r>
          </a:p>
          <a:p>
            <a:pPr marL="12700">
              <a:lnSpc>
                <a:spcPct val="100000"/>
              </a:lnSpc>
              <a:spcBef>
                <a:spcPts val="100"/>
              </a:spcBef>
              <a:tabLst>
                <a:tab pos="355600" algn="l"/>
              </a:tabLst>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12700">
              <a:lnSpc>
                <a:spcPct val="100000"/>
              </a:lnSpc>
              <a:spcBef>
                <a:spcPts val="100"/>
              </a:spcBef>
              <a:tabLst>
                <a:tab pos="355600" algn="l"/>
              </a:tabLst>
            </a:pPr>
            <a:r>
              <a:rPr lang="en-US" dirty="0">
                <a:solidFill>
                  <a:schemeClr val="tx1">
                    <a:lumMod val="85000"/>
                    <a:lumOff val="15000"/>
                  </a:schemeClr>
                </a:solidFill>
                <a:latin typeface="Arial" panose="020B0604020202020204" pitchFamily="34" charset="0"/>
                <a:cs typeface="Arial" panose="020B0604020202020204" pitchFamily="34" charset="0"/>
              </a:rPr>
              <a:t>Establish a monitoring plan which ensures all prospective home purchasers and tenants are treated similarly and fairly</a:t>
            </a:r>
          </a:p>
          <a:p>
            <a:pPr marL="12700">
              <a:lnSpc>
                <a:spcPct val="100000"/>
              </a:lnSpc>
              <a:spcBef>
                <a:spcPts val="100"/>
              </a:spcBef>
              <a:tabLst>
                <a:tab pos="355600" algn="l"/>
              </a:tabLst>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12700">
              <a:lnSpc>
                <a:spcPct val="100000"/>
              </a:lnSpc>
              <a:spcBef>
                <a:spcPts val="100"/>
              </a:spcBef>
              <a:tabLst>
                <a:tab pos="355600" algn="l"/>
              </a:tabLst>
            </a:pPr>
            <a:r>
              <a:rPr lang="en-US" dirty="0">
                <a:solidFill>
                  <a:schemeClr val="tx1">
                    <a:lumMod val="85000"/>
                    <a:lumOff val="15000"/>
                  </a:schemeClr>
                </a:solidFill>
                <a:latin typeface="Arial" panose="020B0604020202020204" pitchFamily="34" charset="0"/>
                <a:cs typeface="Arial" panose="020B0604020202020204" pitchFamily="34" charset="0"/>
              </a:rPr>
              <a:t>Advocate for change! </a:t>
            </a:r>
          </a:p>
          <a:p>
            <a:pPr marL="12700">
              <a:lnSpc>
                <a:spcPct val="100000"/>
              </a:lnSpc>
              <a:spcBef>
                <a:spcPts val="100"/>
              </a:spcBef>
              <a:tabLst>
                <a:tab pos="355600" algn="l"/>
              </a:tabLst>
            </a:pPr>
            <a:r>
              <a:rPr lang="en-US" dirty="0">
                <a:solidFill>
                  <a:schemeClr val="tx1">
                    <a:lumMod val="85000"/>
                    <a:lumOff val="15000"/>
                  </a:schemeClr>
                </a:solidFill>
                <a:latin typeface="Arial" panose="020B0604020202020204" pitchFamily="34" charset="0"/>
                <a:cs typeface="Arial" panose="020B0604020202020204" pitchFamily="34" charset="0"/>
              </a:rPr>
              <a:t>	Join with real state professionals to fight for fair housing, and for changes which would benefit both buyers and sellers </a:t>
            </a:r>
          </a:p>
          <a:p>
            <a:pPr marL="12700">
              <a:lnSpc>
                <a:spcPct val="100000"/>
              </a:lnSpc>
              <a:spcBef>
                <a:spcPts val="100"/>
              </a:spcBef>
              <a:tabLst>
                <a:tab pos="355600" algn="l"/>
              </a:tabLst>
            </a:pPr>
            <a:endParaRPr lang="en-US" dirty="0">
              <a:solidFill>
                <a:schemeClr val="tx1">
                  <a:lumMod val="85000"/>
                  <a:lumOff val="15000"/>
                </a:schemeClr>
              </a:solidFill>
              <a:latin typeface="Arial" panose="020B0604020202020204" pitchFamily="34" charset="0"/>
              <a:cs typeface="Arial" panose="020B0604020202020204" pitchFamily="34" charset="0"/>
            </a:endParaRPr>
          </a:p>
          <a:p>
            <a:pPr marL="12700" algn="ctr">
              <a:lnSpc>
                <a:spcPct val="100000"/>
              </a:lnSpc>
              <a:spcBef>
                <a:spcPts val="100"/>
              </a:spcBef>
              <a:tabLst>
                <a:tab pos="355600" algn="l"/>
              </a:tabLst>
            </a:pPr>
            <a:r>
              <a:rPr lang="en-US" dirty="0">
                <a:solidFill>
                  <a:schemeClr val="accent6">
                    <a:lumMod val="75000"/>
                  </a:schemeClr>
                </a:solidFill>
                <a:latin typeface="Arial" panose="020B0604020202020204" pitchFamily="34" charset="0"/>
                <a:cs typeface="Arial" panose="020B0604020202020204" pitchFamily="34" charset="0"/>
              </a:rPr>
              <a:t>Fair housing is good business, it benefits EVERYONE!</a:t>
            </a:r>
          </a:p>
        </p:txBody>
      </p:sp>
    </p:spTree>
    <p:extLst>
      <p:ext uri="{BB962C8B-B14F-4D97-AF65-F5344CB8AC3E}">
        <p14:creationId xmlns:p14="http://schemas.microsoft.com/office/powerpoint/2010/main" val="2314938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6124" y="-35557"/>
            <a:ext cx="9009099" cy="837826"/>
          </a:xfrm>
          <a:prstGeom prst="rect">
            <a:avLst/>
          </a:prstGeom>
        </p:spPr>
        <p:txBody>
          <a:bodyPr vert="horz" wrap="square" lIns="0" tIns="281083" rIns="0" bIns="0" rtlCol="0">
            <a:spAutoFit/>
          </a:bodyPr>
          <a:lstStyle/>
          <a:p>
            <a:pPr marL="48895">
              <a:lnSpc>
                <a:spcPct val="100000"/>
              </a:lnSpc>
              <a:spcBef>
                <a:spcPts val="95"/>
              </a:spcBef>
            </a:pPr>
            <a:r>
              <a:rPr lang="en-US" spc="-65" dirty="0"/>
              <a:t>Studies on Housing Discrimination</a:t>
            </a:r>
            <a:endParaRPr sz="3800" dirty="0">
              <a:latin typeface="Arial"/>
              <a:cs typeface="Arial"/>
            </a:endParaRPr>
          </a:p>
        </p:txBody>
      </p:sp>
      <p:sp>
        <p:nvSpPr>
          <p:cNvPr id="3" name="object 3"/>
          <p:cNvSpPr txBox="1"/>
          <p:nvPr/>
        </p:nvSpPr>
        <p:spPr>
          <a:xfrm>
            <a:off x="312649" y="1472883"/>
            <a:ext cx="7903845" cy="2538730"/>
          </a:xfrm>
          <a:prstGeom prst="rect">
            <a:avLst/>
          </a:prstGeom>
        </p:spPr>
        <p:txBody>
          <a:bodyPr vert="horz" wrap="square" lIns="0" tIns="12700" rIns="0" bIns="0" rtlCol="0">
            <a:spAutoFit/>
          </a:bodyPr>
          <a:lstStyle/>
          <a:p>
            <a:pPr marL="12700" marR="1059815">
              <a:lnSpc>
                <a:spcPct val="114999"/>
              </a:lnSpc>
              <a:spcBef>
                <a:spcPts val="100"/>
              </a:spcBef>
            </a:pPr>
            <a:r>
              <a:rPr sz="1800" dirty="0">
                <a:latin typeface="Arial"/>
                <a:cs typeface="Arial"/>
              </a:rPr>
              <a:t>The</a:t>
            </a:r>
            <a:r>
              <a:rPr sz="1800" spc="-10" dirty="0">
                <a:latin typeface="Arial"/>
                <a:cs typeface="Arial"/>
              </a:rPr>
              <a:t> </a:t>
            </a:r>
            <a:r>
              <a:rPr sz="1800" dirty="0">
                <a:latin typeface="Arial"/>
                <a:cs typeface="Arial"/>
              </a:rPr>
              <a:t>full</a:t>
            </a:r>
            <a:r>
              <a:rPr sz="1800" spc="-5" dirty="0">
                <a:latin typeface="Arial"/>
                <a:cs typeface="Arial"/>
              </a:rPr>
              <a:t> </a:t>
            </a:r>
            <a:r>
              <a:rPr sz="1800" dirty="0">
                <a:latin typeface="Arial"/>
                <a:cs typeface="Arial"/>
              </a:rPr>
              <a:t>report,</a:t>
            </a:r>
            <a:r>
              <a:rPr sz="1800" spc="-5" dirty="0">
                <a:latin typeface="Arial"/>
                <a:cs typeface="Arial"/>
              </a:rPr>
              <a:t> </a:t>
            </a:r>
            <a:r>
              <a:rPr sz="1800" dirty="0">
                <a:latin typeface="Arial"/>
                <a:cs typeface="Arial"/>
              </a:rPr>
              <a:t>“Qualified</a:t>
            </a:r>
            <a:r>
              <a:rPr sz="1800" spc="-5" dirty="0">
                <a:latin typeface="Arial"/>
                <a:cs typeface="Arial"/>
              </a:rPr>
              <a:t> </a:t>
            </a:r>
            <a:r>
              <a:rPr sz="1800" dirty="0">
                <a:latin typeface="Arial"/>
                <a:cs typeface="Arial"/>
              </a:rPr>
              <a:t>Renters</a:t>
            </a:r>
            <a:r>
              <a:rPr sz="1800" spc="-10" dirty="0">
                <a:latin typeface="Arial"/>
                <a:cs typeface="Arial"/>
              </a:rPr>
              <a:t> </a:t>
            </a:r>
            <a:r>
              <a:rPr sz="1800" dirty="0">
                <a:latin typeface="Arial"/>
                <a:cs typeface="Arial"/>
              </a:rPr>
              <a:t>Need</a:t>
            </a:r>
            <a:r>
              <a:rPr sz="1800" spc="-15" dirty="0">
                <a:latin typeface="Arial"/>
                <a:cs typeface="Arial"/>
              </a:rPr>
              <a:t> </a:t>
            </a:r>
            <a:r>
              <a:rPr sz="1800" dirty="0">
                <a:latin typeface="Arial"/>
                <a:cs typeface="Arial"/>
              </a:rPr>
              <a:t>Not</a:t>
            </a:r>
            <a:r>
              <a:rPr sz="1800" spc="-10" dirty="0">
                <a:latin typeface="Arial"/>
                <a:cs typeface="Arial"/>
              </a:rPr>
              <a:t> </a:t>
            </a:r>
            <a:r>
              <a:rPr sz="1800" dirty="0">
                <a:latin typeface="Arial"/>
                <a:cs typeface="Arial"/>
              </a:rPr>
              <a:t>Apply”</a:t>
            </a:r>
            <a:r>
              <a:rPr sz="1800" spc="-5" dirty="0">
                <a:latin typeface="Arial"/>
                <a:cs typeface="Arial"/>
              </a:rPr>
              <a:t> </a:t>
            </a:r>
            <a:r>
              <a:rPr sz="1800" dirty="0">
                <a:latin typeface="Arial"/>
                <a:cs typeface="Arial"/>
              </a:rPr>
              <a:t>is</a:t>
            </a:r>
            <a:r>
              <a:rPr sz="1800" spc="-10" dirty="0">
                <a:latin typeface="Arial"/>
                <a:cs typeface="Arial"/>
              </a:rPr>
              <a:t> </a:t>
            </a:r>
            <a:r>
              <a:rPr sz="1800" dirty="0">
                <a:latin typeface="Arial"/>
                <a:cs typeface="Arial"/>
              </a:rPr>
              <a:t>on</a:t>
            </a:r>
            <a:r>
              <a:rPr sz="1800" spc="-10" dirty="0">
                <a:latin typeface="Arial"/>
                <a:cs typeface="Arial"/>
              </a:rPr>
              <a:t> </a:t>
            </a:r>
            <a:r>
              <a:rPr sz="1800" dirty="0">
                <a:latin typeface="Arial"/>
                <a:cs typeface="Arial"/>
              </a:rPr>
              <a:t>the</a:t>
            </a:r>
            <a:r>
              <a:rPr sz="1800" spc="-5" dirty="0">
                <a:latin typeface="Arial"/>
                <a:cs typeface="Arial"/>
              </a:rPr>
              <a:t> </a:t>
            </a:r>
            <a:r>
              <a:rPr sz="1800" spc="-10" dirty="0">
                <a:latin typeface="Arial"/>
                <a:cs typeface="Arial"/>
              </a:rPr>
              <a:t>Boston </a:t>
            </a:r>
            <a:r>
              <a:rPr sz="1800" dirty="0">
                <a:latin typeface="Arial"/>
                <a:cs typeface="Arial"/>
              </a:rPr>
              <a:t>Foundation’s </a:t>
            </a:r>
            <a:r>
              <a:rPr sz="1800" spc="-10" dirty="0">
                <a:latin typeface="Arial"/>
                <a:cs typeface="Arial"/>
              </a:rPr>
              <a:t>website</a:t>
            </a:r>
            <a:endParaRPr sz="1800">
              <a:latin typeface="Arial"/>
              <a:cs typeface="Arial"/>
            </a:endParaRPr>
          </a:p>
          <a:p>
            <a:pPr marL="12700" marR="5080">
              <a:lnSpc>
                <a:spcPct val="114999"/>
              </a:lnSpc>
              <a:spcBef>
                <a:spcPts val="1200"/>
              </a:spcBef>
            </a:pPr>
            <a:r>
              <a:rPr sz="1800" dirty="0">
                <a:latin typeface="Arial"/>
                <a:cs typeface="Arial"/>
              </a:rPr>
              <a:t>Additionally,</a:t>
            </a:r>
            <a:r>
              <a:rPr sz="1800" spc="-15" dirty="0">
                <a:latin typeface="Arial"/>
                <a:cs typeface="Arial"/>
              </a:rPr>
              <a:t> </a:t>
            </a:r>
            <a:r>
              <a:rPr sz="1800" dirty="0">
                <a:latin typeface="Arial"/>
                <a:cs typeface="Arial"/>
              </a:rPr>
              <a:t>researchers</a:t>
            </a:r>
            <a:r>
              <a:rPr sz="1800" spc="-15" dirty="0">
                <a:latin typeface="Arial"/>
                <a:cs typeface="Arial"/>
              </a:rPr>
              <a:t> </a:t>
            </a:r>
            <a:r>
              <a:rPr sz="1800" dirty="0">
                <a:latin typeface="Arial"/>
                <a:cs typeface="Arial"/>
              </a:rPr>
              <a:t>and</a:t>
            </a:r>
            <a:r>
              <a:rPr sz="1800" spc="-20" dirty="0">
                <a:latin typeface="Arial"/>
                <a:cs typeface="Arial"/>
              </a:rPr>
              <a:t> </a:t>
            </a:r>
            <a:r>
              <a:rPr sz="1800" dirty="0">
                <a:latin typeface="Arial"/>
                <a:cs typeface="Arial"/>
              </a:rPr>
              <a:t>policy</a:t>
            </a:r>
            <a:r>
              <a:rPr sz="1800" spc="-20" dirty="0">
                <a:latin typeface="Arial"/>
                <a:cs typeface="Arial"/>
              </a:rPr>
              <a:t> </a:t>
            </a:r>
            <a:r>
              <a:rPr sz="1800" dirty="0">
                <a:latin typeface="Arial"/>
                <a:cs typeface="Arial"/>
              </a:rPr>
              <a:t>advocates</a:t>
            </a:r>
            <a:r>
              <a:rPr sz="1800" spc="-15" dirty="0">
                <a:latin typeface="Arial"/>
                <a:cs typeface="Arial"/>
              </a:rPr>
              <a:t> </a:t>
            </a:r>
            <a:r>
              <a:rPr sz="1800" dirty="0">
                <a:latin typeface="Arial"/>
                <a:cs typeface="Arial"/>
              </a:rPr>
              <a:t>convened</a:t>
            </a:r>
            <a:r>
              <a:rPr sz="1800" spc="-15" dirty="0">
                <a:latin typeface="Arial"/>
                <a:cs typeface="Arial"/>
              </a:rPr>
              <a:t> </a:t>
            </a:r>
            <a:r>
              <a:rPr sz="1800" dirty="0">
                <a:latin typeface="Arial"/>
                <a:cs typeface="Arial"/>
              </a:rPr>
              <a:t>a</a:t>
            </a:r>
            <a:r>
              <a:rPr sz="1800" spc="-20" dirty="0">
                <a:latin typeface="Arial"/>
                <a:cs typeface="Arial"/>
              </a:rPr>
              <a:t> </a:t>
            </a:r>
            <a:r>
              <a:rPr sz="1800" dirty="0">
                <a:latin typeface="Arial"/>
                <a:cs typeface="Arial"/>
              </a:rPr>
              <a:t>discussion</a:t>
            </a:r>
            <a:r>
              <a:rPr sz="1800" spc="-20" dirty="0">
                <a:latin typeface="Arial"/>
                <a:cs typeface="Arial"/>
              </a:rPr>
              <a:t> </a:t>
            </a:r>
            <a:r>
              <a:rPr sz="1800" dirty="0">
                <a:latin typeface="Arial"/>
                <a:cs typeface="Arial"/>
              </a:rPr>
              <a:t>of</a:t>
            </a:r>
            <a:r>
              <a:rPr sz="1800" spc="-15" dirty="0">
                <a:latin typeface="Arial"/>
                <a:cs typeface="Arial"/>
              </a:rPr>
              <a:t> </a:t>
            </a:r>
            <a:r>
              <a:rPr sz="1800" spc="-25" dirty="0">
                <a:latin typeface="Arial"/>
                <a:cs typeface="Arial"/>
              </a:rPr>
              <a:t>the </a:t>
            </a:r>
            <a:r>
              <a:rPr sz="1800" dirty="0">
                <a:latin typeface="Arial"/>
                <a:cs typeface="Arial"/>
              </a:rPr>
              <a:t>study</a:t>
            </a:r>
            <a:r>
              <a:rPr sz="1800" spc="-20" dirty="0">
                <a:latin typeface="Arial"/>
                <a:cs typeface="Arial"/>
              </a:rPr>
              <a:t> </a:t>
            </a:r>
            <a:r>
              <a:rPr sz="1800" dirty="0">
                <a:latin typeface="Arial"/>
                <a:cs typeface="Arial"/>
              </a:rPr>
              <a:t>results</a:t>
            </a:r>
            <a:r>
              <a:rPr sz="1800" spc="-5" dirty="0">
                <a:latin typeface="Arial"/>
                <a:cs typeface="Arial"/>
              </a:rPr>
              <a:t> </a:t>
            </a:r>
            <a:r>
              <a:rPr sz="1800" dirty="0">
                <a:latin typeface="Arial"/>
                <a:cs typeface="Arial"/>
              </a:rPr>
              <a:t>which</a:t>
            </a:r>
            <a:r>
              <a:rPr sz="1800" spc="-15" dirty="0">
                <a:latin typeface="Arial"/>
                <a:cs typeface="Arial"/>
              </a:rPr>
              <a:t> </a:t>
            </a:r>
            <a:r>
              <a:rPr sz="1800" dirty="0">
                <a:latin typeface="Arial"/>
                <a:cs typeface="Arial"/>
              </a:rPr>
              <a:t>can</a:t>
            </a:r>
            <a:r>
              <a:rPr sz="1800" spc="-5" dirty="0">
                <a:latin typeface="Arial"/>
                <a:cs typeface="Arial"/>
              </a:rPr>
              <a:t> </a:t>
            </a:r>
            <a:r>
              <a:rPr sz="1800" dirty="0">
                <a:latin typeface="Arial"/>
                <a:cs typeface="Arial"/>
              </a:rPr>
              <a:t>also</a:t>
            </a:r>
            <a:r>
              <a:rPr sz="1800" spc="-15" dirty="0">
                <a:latin typeface="Arial"/>
                <a:cs typeface="Arial"/>
              </a:rPr>
              <a:t> </a:t>
            </a:r>
            <a:r>
              <a:rPr sz="1800" dirty="0">
                <a:latin typeface="Arial"/>
                <a:cs typeface="Arial"/>
              </a:rPr>
              <a:t>be</a:t>
            </a:r>
            <a:r>
              <a:rPr sz="1800" spc="-10" dirty="0">
                <a:latin typeface="Arial"/>
                <a:cs typeface="Arial"/>
              </a:rPr>
              <a:t> </a:t>
            </a:r>
            <a:r>
              <a:rPr sz="1800" dirty="0">
                <a:latin typeface="Arial"/>
                <a:cs typeface="Arial"/>
              </a:rPr>
              <a:t>accessed</a:t>
            </a:r>
            <a:r>
              <a:rPr sz="1800" spc="-15" dirty="0">
                <a:latin typeface="Arial"/>
                <a:cs typeface="Arial"/>
              </a:rPr>
              <a:t> </a:t>
            </a:r>
            <a:r>
              <a:rPr sz="1800" dirty="0">
                <a:latin typeface="Arial"/>
                <a:cs typeface="Arial"/>
              </a:rPr>
              <a:t>on</a:t>
            </a:r>
            <a:r>
              <a:rPr sz="1800" spc="-10" dirty="0">
                <a:latin typeface="Arial"/>
                <a:cs typeface="Arial"/>
              </a:rPr>
              <a:t> </a:t>
            </a:r>
            <a:r>
              <a:rPr sz="1800" dirty="0">
                <a:latin typeface="Arial"/>
                <a:cs typeface="Arial"/>
              </a:rPr>
              <a:t>the</a:t>
            </a:r>
            <a:r>
              <a:rPr sz="1800" spc="-10" dirty="0">
                <a:latin typeface="Arial"/>
                <a:cs typeface="Arial"/>
              </a:rPr>
              <a:t> </a:t>
            </a:r>
            <a:r>
              <a:rPr sz="1800" dirty="0">
                <a:latin typeface="Arial"/>
                <a:cs typeface="Arial"/>
              </a:rPr>
              <a:t>Boston</a:t>
            </a:r>
            <a:r>
              <a:rPr sz="1800" spc="-5" dirty="0">
                <a:latin typeface="Arial"/>
                <a:cs typeface="Arial"/>
              </a:rPr>
              <a:t> </a:t>
            </a:r>
            <a:r>
              <a:rPr sz="1800" dirty="0">
                <a:latin typeface="Arial"/>
                <a:cs typeface="Arial"/>
              </a:rPr>
              <a:t>Foundation’s</a:t>
            </a:r>
            <a:r>
              <a:rPr sz="1800" spc="-5" dirty="0">
                <a:latin typeface="Arial"/>
                <a:cs typeface="Arial"/>
              </a:rPr>
              <a:t> </a:t>
            </a:r>
            <a:r>
              <a:rPr sz="1800" spc="-10" dirty="0">
                <a:latin typeface="Arial"/>
                <a:cs typeface="Arial"/>
              </a:rPr>
              <a:t>website </a:t>
            </a:r>
            <a:r>
              <a:rPr sz="1800" dirty="0">
                <a:latin typeface="Arial"/>
                <a:cs typeface="Arial"/>
              </a:rPr>
              <a:t>(length:</a:t>
            </a:r>
            <a:r>
              <a:rPr sz="1800" spc="-5" dirty="0">
                <a:latin typeface="Arial"/>
                <a:cs typeface="Arial"/>
              </a:rPr>
              <a:t> </a:t>
            </a:r>
            <a:r>
              <a:rPr sz="1800" dirty="0">
                <a:latin typeface="Arial"/>
                <a:cs typeface="Arial"/>
              </a:rPr>
              <a:t>60</a:t>
            </a:r>
            <a:r>
              <a:rPr sz="1800" spc="-5" dirty="0">
                <a:latin typeface="Arial"/>
                <a:cs typeface="Arial"/>
              </a:rPr>
              <a:t> </a:t>
            </a:r>
            <a:r>
              <a:rPr sz="1800" spc="-10" dirty="0">
                <a:latin typeface="Arial"/>
                <a:cs typeface="Arial"/>
              </a:rPr>
              <a:t>min.)</a:t>
            </a:r>
            <a:endParaRPr sz="1800">
              <a:latin typeface="Arial"/>
              <a:cs typeface="Arial"/>
            </a:endParaRPr>
          </a:p>
          <a:p>
            <a:pPr marL="12700">
              <a:lnSpc>
                <a:spcPct val="100000"/>
              </a:lnSpc>
              <a:spcBef>
                <a:spcPts val="1425"/>
              </a:spcBef>
            </a:pPr>
            <a:r>
              <a:rPr sz="1800" dirty="0">
                <a:latin typeface="Arial"/>
                <a:cs typeface="Arial"/>
              </a:rPr>
              <a:t>Newsday’s</a:t>
            </a:r>
            <a:r>
              <a:rPr sz="1800" spc="-5" dirty="0">
                <a:latin typeface="Arial"/>
                <a:cs typeface="Arial"/>
              </a:rPr>
              <a:t> </a:t>
            </a:r>
            <a:r>
              <a:rPr sz="1800" dirty="0">
                <a:latin typeface="Arial"/>
                <a:cs typeface="Arial"/>
              </a:rPr>
              <a:t>study</a:t>
            </a:r>
            <a:r>
              <a:rPr sz="1800" spc="305" dirty="0">
                <a:latin typeface="Arial"/>
                <a:cs typeface="Arial"/>
              </a:rPr>
              <a:t> </a:t>
            </a:r>
            <a:r>
              <a:rPr sz="1900" i="1" spc="-60" dirty="0">
                <a:latin typeface="Arial"/>
                <a:cs typeface="Arial"/>
              </a:rPr>
              <a:t>Long</a:t>
            </a:r>
            <a:r>
              <a:rPr sz="1900" i="1" spc="-25" dirty="0">
                <a:latin typeface="Arial"/>
                <a:cs typeface="Arial"/>
              </a:rPr>
              <a:t> </a:t>
            </a:r>
            <a:r>
              <a:rPr sz="1900" i="1" spc="-50" dirty="0">
                <a:latin typeface="Arial"/>
                <a:cs typeface="Arial"/>
              </a:rPr>
              <a:t>Island</a:t>
            </a:r>
            <a:r>
              <a:rPr sz="1900" i="1" spc="-30" dirty="0">
                <a:latin typeface="Arial"/>
                <a:cs typeface="Arial"/>
              </a:rPr>
              <a:t> </a:t>
            </a:r>
            <a:r>
              <a:rPr sz="1900" i="1" spc="-95" dirty="0">
                <a:latin typeface="Arial"/>
                <a:cs typeface="Arial"/>
              </a:rPr>
              <a:t>Divided</a:t>
            </a:r>
            <a:r>
              <a:rPr sz="1800" spc="-95" dirty="0">
                <a:latin typeface="Times New Roman"/>
                <a:cs typeface="Times New Roman"/>
              </a:rPr>
              <a:t>,</a:t>
            </a:r>
            <a:r>
              <a:rPr sz="1800" spc="15" dirty="0">
                <a:latin typeface="Times New Roman"/>
                <a:cs typeface="Times New Roman"/>
              </a:rPr>
              <a:t> </a:t>
            </a:r>
            <a:r>
              <a:rPr sz="1800" spc="65" dirty="0">
                <a:latin typeface="Times New Roman"/>
                <a:cs typeface="Times New Roman"/>
              </a:rPr>
              <a:t>ava</a:t>
            </a:r>
            <a:r>
              <a:rPr sz="1800" spc="-250" dirty="0">
                <a:latin typeface="Times New Roman"/>
                <a:cs typeface="Times New Roman"/>
              </a:rPr>
              <a:t> </a:t>
            </a:r>
            <a:r>
              <a:rPr sz="1800" dirty="0">
                <a:latin typeface="Times New Roman"/>
                <a:cs typeface="Times New Roman"/>
              </a:rPr>
              <a:t>ilab</a:t>
            </a:r>
            <a:r>
              <a:rPr sz="1800" spc="-254" dirty="0">
                <a:latin typeface="Times New Roman"/>
                <a:cs typeface="Times New Roman"/>
              </a:rPr>
              <a:t> </a:t>
            </a:r>
            <a:r>
              <a:rPr sz="1800" dirty="0">
                <a:latin typeface="Times New Roman"/>
                <a:cs typeface="Times New Roman"/>
              </a:rPr>
              <a:t>le</a:t>
            </a:r>
            <a:r>
              <a:rPr sz="1800" spc="210" dirty="0">
                <a:latin typeface="Times New Roman"/>
                <a:cs typeface="Times New Roman"/>
              </a:rPr>
              <a:t> </a:t>
            </a:r>
            <a:r>
              <a:rPr sz="1800" spc="75" dirty="0">
                <a:latin typeface="Times New Roman"/>
                <a:cs typeface="Times New Roman"/>
              </a:rPr>
              <a:t>at </a:t>
            </a:r>
            <a:endParaRPr sz="1800">
              <a:latin typeface="Times New Roman"/>
              <a:cs typeface="Times New Roman"/>
            </a:endParaRPr>
          </a:p>
          <a:p>
            <a:pPr marL="12700">
              <a:lnSpc>
                <a:spcPct val="100000"/>
              </a:lnSpc>
              <a:spcBef>
                <a:spcPts val="300"/>
              </a:spcBef>
            </a:pPr>
            <a:r>
              <a:rPr sz="1800" u="sng" spc="130" dirty="0">
                <a:solidFill>
                  <a:srgbClr val="CE92D7"/>
                </a:solidFill>
                <a:uFill>
                  <a:solidFill>
                    <a:srgbClr val="CE92D7"/>
                  </a:solidFill>
                </a:uFill>
                <a:latin typeface="Times New Roman"/>
                <a:cs typeface="Times New Roman"/>
                <a:hlinkClick r:id="rId2"/>
              </a:rPr>
              <a:t>https://projects.newsda</a:t>
            </a:r>
            <a:r>
              <a:rPr sz="1800" u="sng" spc="-210" dirty="0">
                <a:solidFill>
                  <a:srgbClr val="CE92D7"/>
                </a:solidFill>
                <a:uFill>
                  <a:solidFill>
                    <a:srgbClr val="CE92D7"/>
                  </a:solidFill>
                </a:uFill>
                <a:latin typeface="Times New Roman"/>
                <a:cs typeface="Times New Roman"/>
                <a:hlinkClick r:id="rId2"/>
              </a:rPr>
              <a:t> </a:t>
            </a:r>
            <a:r>
              <a:rPr sz="1800" u="sng" spc="50" dirty="0">
                <a:solidFill>
                  <a:srgbClr val="CE92D7"/>
                </a:solidFill>
                <a:uFill>
                  <a:solidFill>
                    <a:srgbClr val="CE92D7"/>
                  </a:solidFill>
                </a:uFill>
                <a:latin typeface="Times New Roman"/>
                <a:cs typeface="Times New Roman"/>
                <a:hlinkClick r:id="rId2"/>
              </a:rPr>
              <a:t>y.com</a:t>
            </a:r>
            <a:r>
              <a:rPr sz="1800" u="sng" spc="-135" dirty="0">
                <a:solidFill>
                  <a:srgbClr val="CE92D7"/>
                </a:solidFill>
                <a:uFill>
                  <a:solidFill>
                    <a:srgbClr val="CE92D7"/>
                  </a:solidFill>
                </a:uFill>
                <a:latin typeface="Times New Roman"/>
                <a:cs typeface="Times New Roman"/>
                <a:hlinkClick r:id="rId2"/>
              </a:rPr>
              <a:t> </a:t>
            </a:r>
            <a:r>
              <a:rPr sz="1800" u="sng" spc="90" dirty="0">
                <a:solidFill>
                  <a:srgbClr val="CE92D7"/>
                </a:solidFill>
                <a:uFill>
                  <a:solidFill>
                    <a:srgbClr val="CE92D7"/>
                  </a:solidFill>
                </a:uFill>
                <a:latin typeface="Times New Roman"/>
                <a:cs typeface="Times New Roman"/>
                <a:hlinkClick r:id="rId2"/>
              </a:rPr>
              <a:t>/long-</a:t>
            </a:r>
            <a:r>
              <a:rPr sz="1800" u="sng" spc="114" dirty="0">
                <a:solidFill>
                  <a:srgbClr val="CE92D7"/>
                </a:solidFill>
                <a:uFill>
                  <a:solidFill>
                    <a:srgbClr val="CE92D7"/>
                  </a:solidFill>
                </a:uFill>
                <a:latin typeface="Times New Roman"/>
                <a:cs typeface="Times New Roman"/>
                <a:hlinkClick r:id="rId2"/>
              </a:rPr>
              <a:t>island/rea</a:t>
            </a:r>
            <a:r>
              <a:rPr sz="1800" u="sng" spc="-204" dirty="0">
                <a:solidFill>
                  <a:srgbClr val="CE92D7"/>
                </a:solidFill>
                <a:uFill>
                  <a:solidFill>
                    <a:srgbClr val="CE92D7"/>
                  </a:solidFill>
                </a:uFill>
                <a:latin typeface="Times New Roman"/>
                <a:cs typeface="Times New Roman"/>
                <a:hlinkClick r:id="rId2"/>
              </a:rPr>
              <a:t> </a:t>
            </a:r>
            <a:r>
              <a:rPr sz="1800" u="sng" spc="-45" dirty="0">
                <a:solidFill>
                  <a:srgbClr val="CE92D7"/>
                </a:solidFill>
                <a:uFill>
                  <a:solidFill>
                    <a:srgbClr val="CE92D7"/>
                  </a:solidFill>
                </a:uFill>
                <a:latin typeface="Times New Roman"/>
                <a:cs typeface="Times New Roman"/>
                <a:hlinkClick r:id="rId2"/>
              </a:rPr>
              <a:t>l-</a:t>
            </a:r>
            <a:r>
              <a:rPr sz="1800" u="sng" spc="145" dirty="0">
                <a:solidFill>
                  <a:srgbClr val="CE92D7"/>
                </a:solidFill>
                <a:uFill>
                  <a:solidFill>
                    <a:srgbClr val="CE92D7"/>
                  </a:solidFill>
                </a:uFill>
                <a:latin typeface="Times New Roman"/>
                <a:cs typeface="Times New Roman"/>
                <a:hlinkClick r:id="rId2"/>
              </a:rPr>
              <a:t>estate-</a:t>
            </a:r>
            <a:r>
              <a:rPr sz="1800" u="sng" spc="90" dirty="0">
                <a:solidFill>
                  <a:srgbClr val="CE92D7"/>
                </a:solidFill>
                <a:uFill>
                  <a:solidFill>
                    <a:srgbClr val="CE92D7"/>
                  </a:solidFill>
                </a:uFill>
                <a:latin typeface="Times New Roman"/>
                <a:cs typeface="Times New Roman"/>
                <a:hlinkClick r:id="rId2"/>
              </a:rPr>
              <a:t>investigation-</a:t>
            </a:r>
            <a:r>
              <a:rPr sz="1800" u="sng" spc="85" dirty="0">
                <a:solidFill>
                  <a:srgbClr val="CE92D7"/>
                </a:solidFill>
                <a:uFill>
                  <a:solidFill>
                    <a:srgbClr val="CE92D7"/>
                  </a:solidFill>
                </a:uFill>
                <a:latin typeface="Times New Roman"/>
                <a:cs typeface="Times New Roman"/>
                <a:hlinkClick r:id="rId2"/>
              </a:rPr>
              <a:t>videos/</a:t>
            </a:r>
            <a:endParaRPr sz="18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6100" rIns="0" bIns="0" rtlCol="0">
            <a:spAutoFit/>
          </a:bodyPr>
          <a:lstStyle/>
          <a:p>
            <a:pPr marL="127000">
              <a:lnSpc>
                <a:spcPct val="100000"/>
              </a:lnSpc>
              <a:spcBef>
                <a:spcPts val="100"/>
              </a:spcBef>
            </a:pPr>
            <a:r>
              <a:rPr lang="en-US" spc="-180" dirty="0"/>
              <a:t>Evolution of housing</a:t>
            </a:r>
            <a:endParaRPr spc="-190" dirty="0"/>
          </a:p>
        </p:txBody>
      </p:sp>
      <p:grpSp>
        <p:nvGrpSpPr>
          <p:cNvPr id="3" name="object 3"/>
          <p:cNvGrpSpPr/>
          <p:nvPr/>
        </p:nvGrpSpPr>
        <p:grpSpPr>
          <a:xfrm>
            <a:off x="867917" y="2807207"/>
            <a:ext cx="8276590" cy="691515"/>
            <a:chOff x="867917" y="2807207"/>
            <a:chExt cx="8276590" cy="691515"/>
          </a:xfrm>
        </p:grpSpPr>
        <p:sp>
          <p:nvSpPr>
            <p:cNvPr id="4" name="object 4"/>
            <p:cNvSpPr/>
            <p:nvPr/>
          </p:nvSpPr>
          <p:spPr>
            <a:xfrm>
              <a:off x="4836414" y="3086861"/>
              <a:ext cx="1958339" cy="133350"/>
            </a:xfrm>
            <a:custGeom>
              <a:avLst/>
              <a:gdLst/>
              <a:ahLst/>
              <a:cxnLst/>
              <a:rect l="l" t="t" r="r" b="b"/>
              <a:pathLst>
                <a:path w="1958340" h="133350">
                  <a:moveTo>
                    <a:pt x="1958339" y="0"/>
                  </a:moveTo>
                  <a:lnTo>
                    <a:pt x="0" y="0"/>
                  </a:lnTo>
                  <a:lnTo>
                    <a:pt x="0" y="133350"/>
                  </a:lnTo>
                  <a:lnTo>
                    <a:pt x="1958339" y="133350"/>
                  </a:lnTo>
                  <a:lnTo>
                    <a:pt x="1958339" y="0"/>
                  </a:lnTo>
                  <a:close/>
                </a:path>
              </a:pathLst>
            </a:custGeom>
            <a:solidFill>
              <a:srgbClr val="0E9352"/>
            </a:solidFill>
          </p:spPr>
          <p:txBody>
            <a:bodyPr wrap="square" lIns="0" tIns="0" rIns="0" bIns="0" rtlCol="0"/>
            <a:lstStyle/>
            <a:p>
              <a:endParaRPr/>
            </a:p>
          </p:txBody>
        </p:sp>
        <p:sp>
          <p:nvSpPr>
            <p:cNvPr id="5" name="object 5"/>
            <p:cNvSpPr/>
            <p:nvPr/>
          </p:nvSpPr>
          <p:spPr>
            <a:xfrm>
              <a:off x="4842128" y="2860166"/>
              <a:ext cx="0" cy="359410"/>
            </a:xfrm>
            <a:custGeom>
              <a:avLst/>
              <a:gdLst/>
              <a:ahLst/>
              <a:cxnLst/>
              <a:rect l="l" t="t" r="r" b="b"/>
              <a:pathLst>
                <a:path h="359410">
                  <a:moveTo>
                    <a:pt x="0" y="0"/>
                  </a:moveTo>
                  <a:lnTo>
                    <a:pt x="0" y="359397"/>
                  </a:lnTo>
                </a:path>
              </a:pathLst>
            </a:custGeom>
            <a:ln w="9906">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4795265" y="2807207"/>
              <a:ext cx="92201" cy="92201"/>
            </a:xfrm>
            <a:prstGeom prst="rect">
              <a:avLst/>
            </a:prstGeom>
          </p:spPr>
        </p:pic>
        <p:sp>
          <p:nvSpPr>
            <p:cNvPr id="7" name="object 7"/>
            <p:cNvSpPr/>
            <p:nvPr/>
          </p:nvSpPr>
          <p:spPr>
            <a:xfrm>
              <a:off x="6794753" y="3086874"/>
              <a:ext cx="2349500" cy="133350"/>
            </a:xfrm>
            <a:custGeom>
              <a:avLst/>
              <a:gdLst/>
              <a:ahLst/>
              <a:cxnLst/>
              <a:rect l="l" t="t" r="r" b="b"/>
              <a:pathLst>
                <a:path w="2349500" h="133350">
                  <a:moveTo>
                    <a:pt x="2349246" y="0"/>
                  </a:moveTo>
                  <a:lnTo>
                    <a:pt x="0" y="0"/>
                  </a:lnTo>
                  <a:lnTo>
                    <a:pt x="0" y="133337"/>
                  </a:lnTo>
                  <a:lnTo>
                    <a:pt x="2349246" y="133337"/>
                  </a:lnTo>
                  <a:lnTo>
                    <a:pt x="2349246" y="0"/>
                  </a:lnTo>
                  <a:close/>
                </a:path>
              </a:pathLst>
            </a:custGeom>
            <a:solidFill>
              <a:srgbClr val="075530"/>
            </a:solidFill>
          </p:spPr>
          <p:txBody>
            <a:bodyPr wrap="square" lIns="0" tIns="0" rIns="0" bIns="0" rtlCol="0"/>
            <a:lstStyle/>
            <a:p>
              <a:endParaRPr/>
            </a:p>
          </p:txBody>
        </p:sp>
        <p:sp>
          <p:nvSpPr>
            <p:cNvPr id="8" name="object 8"/>
            <p:cNvSpPr/>
            <p:nvPr/>
          </p:nvSpPr>
          <p:spPr>
            <a:xfrm>
              <a:off x="6793610" y="3087245"/>
              <a:ext cx="0" cy="359410"/>
            </a:xfrm>
            <a:custGeom>
              <a:avLst/>
              <a:gdLst/>
              <a:ahLst/>
              <a:cxnLst/>
              <a:rect l="l" t="t" r="r" b="b"/>
              <a:pathLst>
                <a:path h="359410">
                  <a:moveTo>
                    <a:pt x="0" y="359397"/>
                  </a:moveTo>
                  <a:lnTo>
                    <a:pt x="0" y="0"/>
                  </a:lnTo>
                </a:path>
              </a:pathLst>
            </a:custGeom>
            <a:ln w="9906">
              <a:solidFill>
                <a:srgbClr val="000000"/>
              </a:solidFill>
            </a:ln>
          </p:spPr>
          <p:txBody>
            <a:bodyPr wrap="square" lIns="0" tIns="0" rIns="0" bIns="0" rtlCol="0"/>
            <a:lstStyle/>
            <a:p>
              <a:endParaRPr/>
            </a:p>
          </p:txBody>
        </p:sp>
        <p:pic>
          <p:nvPicPr>
            <p:cNvPr id="9" name="object 9"/>
            <p:cNvPicPr/>
            <p:nvPr/>
          </p:nvPicPr>
          <p:blipFill>
            <a:blip r:embed="rId2" cstate="print"/>
            <a:stretch>
              <a:fillRect/>
            </a:stretch>
          </p:blipFill>
          <p:spPr>
            <a:xfrm>
              <a:off x="6746747" y="3406139"/>
              <a:ext cx="92964" cy="92201"/>
            </a:xfrm>
            <a:prstGeom prst="rect">
              <a:avLst/>
            </a:prstGeom>
          </p:spPr>
        </p:pic>
        <p:sp>
          <p:nvSpPr>
            <p:cNvPr id="10" name="object 10"/>
            <p:cNvSpPr/>
            <p:nvPr/>
          </p:nvSpPr>
          <p:spPr>
            <a:xfrm>
              <a:off x="919733" y="3086861"/>
              <a:ext cx="1958339" cy="133350"/>
            </a:xfrm>
            <a:custGeom>
              <a:avLst/>
              <a:gdLst/>
              <a:ahLst/>
              <a:cxnLst/>
              <a:rect l="l" t="t" r="r" b="b"/>
              <a:pathLst>
                <a:path w="1958339" h="133350">
                  <a:moveTo>
                    <a:pt x="1958339" y="0"/>
                  </a:moveTo>
                  <a:lnTo>
                    <a:pt x="0" y="0"/>
                  </a:lnTo>
                  <a:lnTo>
                    <a:pt x="0" y="133350"/>
                  </a:lnTo>
                  <a:lnTo>
                    <a:pt x="1958339" y="133350"/>
                  </a:lnTo>
                  <a:lnTo>
                    <a:pt x="1958339" y="0"/>
                  </a:lnTo>
                  <a:close/>
                </a:path>
              </a:pathLst>
            </a:custGeom>
            <a:solidFill>
              <a:srgbClr val="0E9352"/>
            </a:solidFill>
          </p:spPr>
          <p:txBody>
            <a:bodyPr wrap="square" lIns="0" tIns="0" rIns="0" bIns="0" rtlCol="0"/>
            <a:lstStyle/>
            <a:p>
              <a:endParaRPr/>
            </a:p>
          </p:txBody>
        </p:sp>
        <p:sp>
          <p:nvSpPr>
            <p:cNvPr id="11" name="object 11"/>
            <p:cNvSpPr/>
            <p:nvPr/>
          </p:nvSpPr>
          <p:spPr>
            <a:xfrm>
              <a:off x="914780" y="2860166"/>
              <a:ext cx="0" cy="359410"/>
            </a:xfrm>
            <a:custGeom>
              <a:avLst/>
              <a:gdLst/>
              <a:ahLst/>
              <a:cxnLst/>
              <a:rect l="l" t="t" r="r" b="b"/>
              <a:pathLst>
                <a:path h="359410">
                  <a:moveTo>
                    <a:pt x="0" y="0"/>
                  </a:moveTo>
                  <a:lnTo>
                    <a:pt x="0" y="359397"/>
                  </a:lnTo>
                </a:path>
              </a:pathLst>
            </a:custGeom>
            <a:ln w="9906">
              <a:solidFill>
                <a:srgbClr val="000000"/>
              </a:solidFill>
            </a:ln>
          </p:spPr>
          <p:txBody>
            <a:bodyPr wrap="square" lIns="0" tIns="0" rIns="0" bIns="0" rtlCol="0"/>
            <a:lstStyle/>
            <a:p>
              <a:endParaRPr/>
            </a:p>
          </p:txBody>
        </p:sp>
        <p:pic>
          <p:nvPicPr>
            <p:cNvPr id="12" name="object 12"/>
            <p:cNvPicPr/>
            <p:nvPr/>
          </p:nvPicPr>
          <p:blipFill>
            <a:blip r:embed="rId3" cstate="print"/>
            <a:stretch>
              <a:fillRect/>
            </a:stretch>
          </p:blipFill>
          <p:spPr>
            <a:xfrm>
              <a:off x="867917" y="2807207"/>
              <a:ext cx="92202" cy="92201"/>
            </a:xfrm>
            <a:prstGeom prst="rect">
              <a:avLst/>
            </a:prstGeom>
          </p:spPr>
        </p:pic>
        <p:sp>
          <p:nvSpPr>
            <p:cNvPr id="13" name="object 13"/>
            <p:cNvSpPr/>
            <p:nvPr/>
          </p:nvSpPr>
          <p:spPr>
            <a:xfrm>
              <a:off x="2878073" y="3086861"/>
              <a:ext cx="1958339" cy="133350"/>
            </a:xfrm>
            <a:custGeom>
              <a:avLst/>
              <a:gdLst/>
              <a:ahLst/>
              <a:cxnLst/>
              <a:rect l="l" t="t" r="r" b="b"/>
              <a:pathLst>
                <a:path w="1958339" h="133350">
                  <a:moveTo>
                    <a:pt x="1958339" y="0"/>
                  </a:moveTo>
                  <a:lnTo>
                    <a:pt x="0" y="0"/>
                  </a:lnTo>
                  <a:lnTo>
                    <a:pt x="0" y="133350"/>
                  </a:lnTo>
                  <a:lnTo>
                    <a:pt x="1958339" y="133350"/>
                  </a:lnTo>
                  <a:lnTo>
                    <a:pt x="1958339" y="0"/>
                  </a:lnTo>
                  <a:close/>
                </a:path>
              </a:pathLst>
            </a:custGeom>
            <a:solidFill>
              <a:srgbClr val="075530"/>
            </a:solidFill>
          </p:spPr>
          <p:txBody>
            <a:bodyPr wrap="square" lIns="0" tIns="0" rIns="0" bIns="0" rtlCol="0"/>
            <a:lstStyle/>
            <a:p>
              <a:endParaRPr/>
            </a:p>
          </p:txBody>
        </p:sp>
        <p:sp>
          <p:nvSpPr>
            <p:cNvPr id="14" name="object 14"/>
            <p:cNvSpPr/>
            <p:nvPr/>
          </p:nvSpPr>
          <p:spPr>
            <a:xfrm>
              <a:off x="2883026" y="3087245"/>
              <a:ext cx="0" cy="359410"/>
            </a:xfrm>
            <a:custGeom>
              <a:avLst/>
              <a:gdLst/>
              <a:ahLst/>
              <a:cxnLst/>
              <a:rect l="l" t="t" r="r" b="b"/>
              <a:pathLst>
                <a:path h="359410">
                  <a:moveTo>
                    <a:pt x="0" y="359397"/>
                  </a:moveTo>
                  <a:lnTo>
                    <a:pt x="0" y="0"/>
                  </a:lnTo>
                </a:path>
              </a:pathLst>
            </a:custGeom>
            <a:ln w="9906">
              <a:solidFill>
                <a:srgbClr val="000000"/>
              </a:solidFill>
            </a:ln>
          </p:spPr>
          <p:txBody>
            <a:bodyPr wrap="square" lIns="0" tIns="0" rIns="0" bIns="0" rtlCol="0"/>
            <a:lstStyle/>
            <a:p>
              <a:endParaRPr/>
            </a:p>
          </p:txBody>
        </p:sp>
        <p:pic>
          <p:nvPicPr>
            <p:cNvPr id="15" name="object 15"/>
            <p:cNvPicPr/>
            <p:nvPr/>
          </p:nvPicPr>
          <p:blipFill>
            <a:blip r:embed="rId2" cstate="print"/>
            <a:stretch>
              <a:fillRect/>
            </a:stretch>
          </p:blipFill>
          <p:spPr>
            <a:xfrm>
              <a:off x="2836163" y="3406139"/>
              <a:ext cx="92201" cy="92201"/>
            </a:xfrm>
            <a:prstGeom prst="rect">
              <a:avLst/>
            </a:prstGeom>
          </p:spPr>
        </p:pic>
      </p:grpSp>
      <p:sp>
        <p:nvSpPr>
          <p:cNvPr id="16" name="object 16"/>
          <p:cNvSpPr txBox="1"/>
          <p:nvPr/>
        </p:nvSpPr>
        <p:spPr>
          <a:xfrm>
            <a:off x="4671865" y="3306438"/>
            <a:ext cx="36449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Arial"/>
                <a:cs typeface="Arial"/>
              </a:rPr>
              <a:t>1863</a:t>
            </a:r>
            <a:endParaRPr sz="1200">
              <a:latin typeface="Arial"/>
              <a:cs typeface="Arial"/>
            </a:endParaRPr>
          </a:p>
        </p:txBody>
      </p:sp>
      <p:sp>
        <p:nvSpPr>
          <p:cNvPr id="17" name="object 17"/>
          <p:cNvSpPr txBox="1"/>
          <p:nvPr/>
        </p:nvSpPr>
        <p:spPr>
          <a:xfrm>
            <a:off x="4818997" y="1939079"/>
            <a:ext cx="1259205" cy="147320"/>
          </a:xfrm>
          <a:prstGeom prst="rect">
            <a:avLst/>
          </a:prstGeom>
        </p:spPr>
        <p:txBody>
          <a:bodyPr vert="horz" wrap="square" lIns="0" tIns="12065" rIns="0" bIns="0" rtlCol="0">
            <a:spAutoFit/>
          </a:bodyPr>
          <a:lstStyle/>
          <a:p>
            <a:pPr marL="12700">
              <a:lnSpc>
                <a:spcPct val="100000"/>
              </a:lnSpc>
              <a:spcBef>
                <a:spcPts val="95"/>
              </a:spcBef>
            </a:pPr>
            <a:r>
              <a:rPr sz="800" b="1" spc="-40" dirty="0">
                <a:latin typeface="Arial"/>
                <a:cs typeface="Arial"/>
              </a:rPr>
              <a:t>Emancipation</a:t>
            </a:r>
            <a:r>
              <a:rPr sz="800" b="1" spc="55" dirty="0">
                <a:latin typeface="Arial"/>
                <a:cs typeface="Arial"/>
              </a:rPr>
              <a:t> </a:t>
            </a:r>
            <a:r>
              <a:rPr sz="800" b="1" spc="-35" dirty="0">
                <a:latin typeface="Arial"/>
                <a:cs typeface="Arial"/>
              </a:rPr>
              <a:t>Proclamation</a:t>
            </a:r>
            <a:endParaRPr sz="800">
              <a:latin typeface="Arial"/>
              <a:cs typeface="Arial"/>
            </a:endParaRPr>
          </a:p>
        </p:txBody>
      </p:sp>
      <p:sp>
        <p:nvSpPr>
          <p:cNvPr id="18" name="object 18"/>
          <p:cNvSpPr txBox="1"/>
          <p:nvPr/>
        </p:nvSpPr>
        <p:spPr>
          <a:xfrm>
            <a:off x="4818997" y="2182919"/>
            <a:ext cx="2030730" cy="391160"/>
          </a:xfrm>
          <a:prstGeom prst="rect">
            <a:avLst/>
          </a:prstGeom>
        </p:spPr>
        <p:txBody>
          <a:bodyPr vert="horz" wrap="square" lIns="0" tIns="12065" rIns="0" bIns="0" rtlCol="0">
            <a:spAutoFit/>
          </a:bodyPr>
          <a:lstStyle/>
          <a:p>
            <a:pPr marL="12700" marR="5080">
              <a:lnSpc>
                <a:spcPct val="100000"/>
              </a:lnSpc>
              <a:spcBef>
                <a:spcPts val="95"/>
              </a:spcBef>
            </a:pPr>
            <a:r>
              <a:rPr sz="800" dirty="0">
                <a:latin typeface="Arial"/>
                <a:cs typeface="Arial"/>
              </a:rPr>
              <a:t>January</a:t>
            </a:r>
            <a:r>
              <a:rPr sz="800" spc="-30" dirty="0">
                <a:latin typeface="Arial"/>
                <a:cs typeface="Arial"/>
              </a:rPr>
              <a:t> </a:t>
            </a:r>
            <a:r>
              <a:rPr sz="800" dirty="0">
                <a:latin typeface="Arial"/>
                <a:cs typeface="Arial"/>
              </a:rPr>
              <a:t>1,</a:t>
            </a:r>
            <a:r>
              <a:rPr sz="800" spc="-30" dirty="0">
                <a:latin typeface="Arial"/>
                <a:cs typeface="Arial"/>
              </a:rPr>
              <a:t> </a:t>
            </a:r>
            <a:r>
              <a:rPr sz="800" dirty="0">
                <a:latin typeface="Arial"/>
                <a:cs typeface="Arial"/>
              </a:rPr>
              <a:t>1863</a:t>
            </a:r>
            <a:r>
              <a:rPr sz="800" spc="-25" dirty="0">
                <a:latin typeface="Arial"/>
                <a:cs typeface="Arial"/>
              </a:rPr>
              <a:t> </a:t>
            </a:r>
            <a:r>
              <a:rPr sz="800" dirty="0">
                <a:latin typeface="Arial"/>
                <a:cs typeface="Arial"/>
              </a:rPr>
              <a:t>Abraham</a:t>
            </a:r>
            <a:r>
              <a:rPr sz="800" spc="-30" dirty="0">
                <a:latin typeface="Arial"/>
                <a:cs typeface="Arial"/>
              </a:rPr>
              <a:t> </a:t>
            </a:r>
            <a:r>
              <a:rPr sz="800" spc="-10" dirty="0">
                <a:latin typeface="Arial"/>
                <a:cs typeface="Arial"/>
              </a:rPr>
              <a:t>Lincoln</a:t>
            </a:r>
            <a:r>
              <a:rPr sz="800" spc="-30" dirty="0">
                <a:latin typeface="Arial"/>
                <a:cs typeface="Arial"/>
              </a:rPr>
              <a:t> </a:t>
            </a:r>
            <a:r>
              <a:rPr sz="800" dirty="0">
                <a:latin typeface="Arial"/>
                <a:cs typeface="Arial"/>
              </a:rPr>
              <a:t>issued</a:t>
            </a:r>
            <a:r>
              <a:rPr sz="800" spc="-25" dirty="0">
                <a:latin typeface="Arial"/>
                <a:cs typeface="Arial"/>
              </a:rPr>
              <a:t> the</a:t>
            </a:r>
            <a:r>
              <a:rPr sz="800" spc="-10" dirty="0">
                <a:latin typeface="Arial"/>
                <a:cs typeface="Arial"/>
              </a:rPr>
              <a:t> proclamation</a:t>
            </a:r>
            <a:r>
              <a:rPr sz="800" spc="-25" dirty="0">
                <a:latin typeface="Arial"/>
                <a:cs typeface="Arial"/>
              </a:rPr>
              <a:t> </a:t>
            </a:r>
            <a:r>
              <a:rPr sz="800" dirty="0">
                <a:latin typeface="Arial"/>
                <a:cs typeface="Arial"/>
              </a:rPr>
              <a:t>that</a:t>
            </a:r>
            <a:r>
              <a:rPr sz="800" spc="-30" dirty="0">
                <a:latin typeface="Arial"/>
                <a:cs typeface="Arial"/>
              </a:rPr>
              <a:t> </a:t>
            </a:r>
            <a:r>
              <a:rPr sz="800" dirty="0">
                <a:latin typeface="Arial"/>
                <a:cs typeface="Arial"/>
              </a:rPr>
              <a:t>gave</a:t>
            </a:r>
            <a:r>
              <a:rPr sz="800" spc="-25" dirty="0">
                <a:latin typeface="Arial"/>
                <a:cs typeface="Arial"/>
              </a:rPr>
              <a:t> </a:t>
            </a:r>
            <a:r>
              <a:rPr sz="800" dirty="0">
                <a:latin typeface="Arial"/>
                <a:cs typeface="Arial"/>
              </a:rPr>
              <a:t>people</a:t>
            </a:r>
            <a:r>
              <a:rPr sz="800" spc="-25" dirty="0">
                <a:latin typeface="Arial"/>
                <a:cs typeface="Arial"/>
              </a:rPr>
              <a:t> </a:t>
            </a:r>
            <a:r>
              <a:rPr sz="800" dirty="0">
                <a:latin typeface="Arial"/>
                <a:cs typeface="Arial"/>
              </a:rPr>
              <a:t>who</a:t>
            </a:r>
            <a:r>
              <a:rPr sz="800" spc="-25" dirty="0">
                <a:latin typeface="Arial"/>
                <a:cs typeface="Arial"/>
              </a:rPr>
              <a:t> </a:t>
            </a:r>
            <a:r>
              <a:rPr sz="800" spc="-20" dirty="0">
                <a:latin typeface="Arial"/>
                <a:cs typeface="Arial"/>
              </a:rPr>
              <a:t>were </a:t>
            </a:r>
            <a:r>
              <a:rPr sz="800" spc="-10" dirty="0">
                <a:latin typeface="Arial"/>
                <a:cs typeface="Arial"/>
              </a:rPr>
              <a:t>enslaved</a:t>
            </a:r>
            <a:r>
              <a:rPr sz="800" spc="-20" dirty="0">
                <a:latin typeface="Arial"/>
                <a:cs typeface="Arial"/>
              </a:rPr>
              <a:t> </a:t>
            </a:r>
            <a:r>
              <a:rPr sz="800" dirty="0">
                <a:latin typeface="Arial"/>
                <a:cs typeface="Arial"/>
              </a:rPr>
              <a:t>in</a:t>
            </a:r>
            <a:r>
              <a:rPr sz="800" spc="-15"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rebel</a:t>
            </a:r>
            <a:r>
              <a:rPr sz="800" spc="-15" dirty="0">
                <a:latin typeface="Arial"/>
                <a:cs typeface="Arial"/>
              </a:rPr>
              <a:t> </a:t>
            </a:r>
            <a:r>
              <a:rPr sz="800" dirty="0">
                <a:latin typeface="Arial"/>
                <a:cs typeface="Arial"/>
              </a:rPr>
              <a:t>states</a:t>
            </a:r>
            <a:r>
              <a:rPr sz="800" spc="-15" dirty="0">
                <a:latin typeface="Arial"/>
                <a:cs typeface="Arial"/>
              </a:rPr>
              <a:t> </a:t>
            </a:r>
            <a:r>
              <a:rPr sz="800" dirty="0">
                <a:latin typeface="Arial"/>
                <a:cs typeface="Arial"/>
              </a:rPr>
              <a:t>their</a:t>
            </a:r>
            <a:r>
              <a:rPr sz="800" spc="-15" dirty="0">
                <a:latin typeface="Arial"/>
                <a:cs typeface="Arial"/>
              </a:rPr>
              <a:t> </a:t>
            </a:r>
            <a:r>
              <a:rPr sz="800" spc="-10" dirty="0">
                <a:latin typeface="Arial"/>
                <a:cs typeface="Arial"/>
              </a:rPr>
              <a:t>freedom.</a:t>
            </a:r>
            <a:endParaRPr sz="800">
              <a:latin typeface="Arial"/>
              <a:cs typeface="Arial"/>
            </a:endParaRPr>
          </a:p>
        </p:txBody>
      </p:sp>
      <p:sp>
        <p:nvSpPr>
          <p:cNvPr id="19" name="object 19"/>
          <p:cNvSpPr txBox="1"/>
          <p:nvPr/>
        </p:nvSpPr>
        <p:spPr>
          <a:xfrm>
            <a:off x="6607988" y="2793780"/>
            <a:ext cx="36449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Arial"/>
                <a:cs typeface="Arial"/>
              </a:rPr>
              <a:t>1865</a:t>
            </a:r>
            <a:endParaRPr sz="1200">
              <a:latin typeface="Arial"/>
              <a:cs typeface="Arial"/>
            </a:endParaRPr>
          </a:p>
        </p:txBody>
      </p:sp>
      <p:sp>
        <p:nvSpPr>
          <p:cNvPr id="20" name="object 20"/>
          <p:cNvSpPr txBox="1"/>
          <p:nvPr/>
        </p:nvSpPr>
        <p:spPr>
          <a:xfrm>
            <a:off x="6742548" y="3575729"/>
            <a:ext cx="797560" cy="147320"/>
          </a:xfrm>
          <a:prstGeom prst="rect">
            <a:avLst/>
          </a:prstGeom>
        </p:spPr>
        <p:txBody>
          <a:bodyPr vert="horz" wrap="square" lIns="0" tIns="12065" rIns="0" bIns="0" rtlCol="0">
            <a:spAutoFit/>
          </a:bodyPr>
          <a:lstStyle/>
          <a:p>
            <a:pPr marL="12700">
              <a:lnSpc>
                <a:spcPct val="100000"/>
              </a:lnSpc>
              <a:spcBef>
                <a:spcPts val="95"/>
              </a:spcBef>
            </a:pPr>
            <a:r>
              <a:rPr sz="800" b="1" spc="-25" dirty="0">
                <a:latin typeface="Arial"/>
                <a:cs typeface="Arial"/>
              </a:rPr>
              <a:t>13th</a:t>
            </a:r>
            <a:r>
              <a:rPr sz="800" b="1" spc="-20" dirty="0">
                <a:latin typeface="Arial"/>
                <a:cs typeface="Arial"/>
              </a:rPr>
              <a:t> </a:t>
            </a:r>
            <a:r>
              <a:rPr sz="800" b="1" spc="-35" dirty="0">
                <a:latin typeface="Arial"/>
                <a:cs typeface="Arial"/>
              </a:rPr>
              <a:t>Amendment</a:t>
            </a:r>
            <a:endParaRPr sz="800">
              <a:latin typeface="Arial"/>
              <a:cs typeface="Arial"/>
            </a:endParaRPr>
          </a:p>
        </p:txBody>
      </p:sp>
      <p:sp>
        <p:nvSpPr>
          <p:cNvPr id="21" name="object 21"/>
          <p:cNvSpPr txBox="1"/>
          <p:nvPr/>
        </p:nvSpPr>
        <p:spPr>
          <a:xfrm>
            <a:off x="6742548" y="3819569"/>
            <a:ext cx="1968500" cy="269240"/>
          </a:xfrm>
          <a:prstGeom prst="rect">
            <a:avLst/>
          </a:prstGeom>
        </p:spPr>
        <p:txBody>
          <a:bodyPr vert="horz" wrap="square" lIns="0" tIns="12065" rIns="0" bIns="0" rtlCol="0">
            <a:spAutoFit/>
          </a:bodyPr>
          <a:lstStyle/>
          <a:p>
            <a:pPr marL="12700" marR="5080">
              <a:lnSpc>
                <a:spcPct val="100000"/>
              </a:lnSpc>
              <a:spcBef>
                <a:spcPts val="95"/>
              </a:spcBef>
            </a:pPr>
            <a:r>
              <a:rPr sz="800" dirty="0">
                <a:latin typeface="Arial"/>
                <a:cs typeface="Arial"/>
              </a:rPr>
              <a:t>The</a:t>
            </a:r>
            <a:r>
              <a:rPr sz="800" spc="-20" dirty="0">
                <a:latin typeface="Arial"/>
                <a:cs typeface="Arial"/>
              </a:rPr>
              <a:t> </a:t>
            </a:r>
            <a:r>
              <a:rPr sz="800" spc="-10" dirty="0">
                <a:latin typeface="Arial"/>
                <a:cs typeface="Arial"/>
              </a:rPr>
              <a:t>Constitutionally</a:t>
            </a:r>
            <a:r>
              <a:rPr sz="800" spc="-15" dirty="0">
                <a:latin typeface="Arial"/>
                <a:cs typeface="Arial"/>
              </a:rPr>
              <a:t> </a:t>
            </a:r>
            <a:r>
              <a:rPr sz="800" dirty="0">
                <a:latin typeface="Arial"/>
                <a:cs typeface="Arial"/>
              </a:rPr>
              <a:t>mandated</a:t>
            </a:r>
            <a:r>
              <a:rPr sz="800" spc="-15" dirty="0">
                <a:latin typeface="Arial"/>
                <a:cs typeface="Arial"/>
              </a:rPr>
              <a:t> </a:t>
            </a:r>
            <a:r>
              <a:rPr sz="800" dirty="0">
                <a:latin typeface="Arial"/>
                <a:cs typeface="Arial"/>
              </a:rPr>
              <a:t>end</a:t>
            </a:r>
            <a:r>
              <a:rPr sz="800" spc="-15" dirty="0">
                <a:latin typeface="Arial"/>
                <a:cs typeface="Arial"/>
              </a:rPr>
              <a:t> </a:t>
            </a:r>
            <a:r>
              <a:rPr sz="800" spc="-25" dirty="0">
                <a:latin typeface="Arial"/>
                <a:cs typeface="Arial"/>
              </a:rPr>
              <a:t>to</a:t>
            </a:r>
            <a:r>
              <a:rPr sz="800" spc="-10" dirty="0">
                <a:latin typeface="Arial"/>
                <a:cs typeface="Arial"/>
              </a:rPr>
              <a:t> enslaving</a:t>
            </a:r>
            <a:r>
              <a:rPr sz="800" spc="-25" dirty="0">
                <a:latin typeface="Arial"/>
                <a:cs typeface="Arial"/>
              </a:rPr>
              <a:t> </a:t>
            </a:r>
            <a:r>
              <a:rPr sz="800" dirty="0">
                <a:latin typeface="Arial"/>
                <a:cs typeface="Arial"/>
              </a:rPr>
              <a:t>people</a:t>
            </a:r>
            <a:r>
              <a:rPr sz="800" spc="-25" dirty="0">
                <a:latin typeface="Arial"/>
                <a:cs typeface="Arial"/>
              </a:rPr>
              <a:t> </a:t>
            </a:r>
            <a:r>
              <a:rPr sz="800" dirty="0">
                <a:latin typeface="Arial"/>
                <a:cs typeface="Arial"/>
              </a:rPr>
              <a:t>in</a:t>
            </a:r>
            <a:r>
              <a:rPr sz="800" spc="-25" dirty="0">
                <a:latin typeface="Arial"/>
                <a:cs typeface="Arial"/>
              </a:rPr>
              <a:t> </a:t>
            </a:r>
            <a:r>
              <a:rPr sz="800" dirty="0">
                <a:latin typeface="Arial"/>
                <a:cs typeface="Arial"/>
              </a:rPr>
              <a:t>all</a:t>
            </a:r>
            <a:r>
              <a:rPr sz="800" spc="-25" dirty="0">
                <a:latin typeface="Arial"/>
                <a:cs typeface="Arial"/>
              </a:rPr>
              <a:t> </a:t>
            </a:r>
            <a:r>
              <a:rPr sz="800" dirty="0">
                <a:latin typeface="Arial"/>
                <a:cs typeface="Arial"/>
              </a:rPr>
              <a:t>of</a:t>
            </a:r>
            <a:r>
              <a:rPr sz="800" spc="-20" dirty="0">
                <a:latin typeface="Arial"/>
                <a:cs typeface="Arial"/>
              </a:rPr>
              <a:t> </a:t>
            </a:r>
            <a:r>
              <a:rPr sz="800" dirty="0">
                <a:latin typeface="Arial"/>
                <a:cs typeface="Arial"/>
              </a:rPr>
              <a:t>the</a:t>
            </a:r>
            <a:r>
              <a:rPr sz="800" spc="-25" dirty="0">
                <a:latin typeface="Arial"/>
                <a:cs typeface="Arial"/>
              </a:rPr>
              <a:t> </a:t>
            </a:r>
            <a:r>
              <a:rPr sz="800" dirty="0">
                <a:latin typeface="Arial"/>
                <a:cs typeface="Arial"/>
              </a:rPr>
              <a:t>United</a:t>
            </a:r>
            <a:r>
              <a:rPr sz="800" spc="-25" dirty="0">
                <a:latin typeface="Arial"/>
                <a:cs typeface="Arial"/>
              </a:rPr>
              <a:t> </a:t>
            </a:r>
            <a:r>
              <a:rPr sz="800" spc="-10" dirty="0">
                <a:latin typeface="Arial"/>
                <a:cs typeface="Arial"/>
              </a:rPr>
              <a:t>States.</a:t>
            </a:r>
            <a:endParaRPr sz="800">
              <a:latin typeface="Arial"/>
              <a:cs typeface="Arial"/>
            </a:endParaRPr>
          </a:p>
        </p:txBody>
      </p:sp>
      <p:sp>
        <p:nvSpPr>
          <p:cNvPr id="22" name="object 22"/>
          <p:cNvSpPr txBox="1"/>
          <p:nvPr/>
        </p:nvSpPr>
        <p:spPr>
          <a:xfrm>
            <a:off x="730680" y="3306448"/>
            <a:ext cx="36449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Arial"/>
                <a:cs typeface="Arial"/>
              </a:rPr>
              <a:t>1619</a:t>
            </a:r>
            <a:endParaRPr sz="1200">
              <a:latin typeface="Arial"/>
              <a:cs typeface="Arial"/>
            </a:endParaRPr>
          </a:p>
        </p:txBody>
      </p:sp>
      <p:sp>
        <p:nvSpPr>
          <p:cNvPr id="23" name="object 23"/>
          <p:cNvSpPr txBox="1"/>
          <p:nvPr/>
        </p:nvSpPr>
        <p:spPr>
          <a:xfrm>
            <a:off x="888897" y="1939079"/>
            <a:ext cx="797560" cy="147320"/>
          </a:xfrm>
          <a:prstGeom prst="rect">
            <a:avLst/>
          </a:prstGeom>
        </p:spPr>
        <p:txBody>
          <a:bodyPr vert="horz" wrap="square" lIns="0" tIns="12065" rIns="0" bIns="0" rtlCol="0">
            <a:spAutoFit/>
          </a:bodyPr>
          <a:lstStyle/>
          <a:p>
            <a:pPr marL="12700">
              <a:lnSpc>
                <a:spcPct val="100000"/>
              </a:lnSpc>
              <a:spcBef>
                <a:spcPts val="95"/>
              </a:spcBef>
            </a:pPr>
            <a:r>
              <a:rPr sz="800" b="1" spc="-40" dirty="0">
                <a:latin typeface="Arial"/>
                <a:cs typeface="Arial"/>
              </a:rPr>
              <a:t>Enslaving</a:t>
            </a:r>
            <a:r>
              <a:rPr sz="800" b="1" spc="10" dirty="0">
                <a:latin typeface="Arial"/>
                <a:cs typeface="Arial"/>
              </a:rPr>
              <a:t> </a:t>
            </a:r>
            <a:r>
              <a:rPr sz="800" b="1" spc="-25" dirty="0">
                <a:latin typeface="Arial"/>
                <a:cs typeface="Arial"/>
              </a:rPr>
              <a:t>people</a:t>
            </a:r>
            <a:endParaRPr sz="800">
              <a:latin typeface="Arial"/>
              <a:cs typeface="Arial"/>
            </a:endParaRPr>
          </a:p>
        </p:txBody>
      </p:sp>
      <p:sp>
        <p:nvSpPr>
          <p:cNvPr id="24" name="object 24"/>
          <p:cNvSpPr txBox="1"/>
          <p:nvPr/>
        </p:nvSpPr>
        <p:spPr>
          <a:xfrm>
            <a:off x="888897" y="2182919"/>
            <a:ext cx="1851025" cy="269240"/>
          </a:xfrm>
          <a:prstGeom prst="rect">
            <a:avLst/>
          </a:prstGeom>
        </p:spPr>
        <p:txBody>
          <a:bodyPr vert="horz" wrap="square" lIns="0" tIns="12065" rIns="0" bIns="0" rtlCol="0">
            <a:spAutoFit/>
          </a:bodyPr>
          <a:lstStyle/>
          <a:p>
            <a:pPr marL="12700" marR="5080">
              <a:lnSpc>
                <a:spcPct val="100000"/>
              </a:lnSpc>
              <a:spcBef>
                <a:spcPts val="95"/>
              </a:spcBef>
            </a:pPr>
            <a:r>
              <a:rPr sz="800" spc="-10" dirty="0">
                <a:latin typeface="Arial"/>
                <a:cs typeface="Arial"/>
              </a:rPr>
              <a:t>Considered</a:t>
            </a:r>
            <a:r>
              <a:rPr sz="800" spc="-20" dirty="0">
                <a:latin typeface="Arial"/>
                <a:cs typeface="Arial"/>
              </a:rPr>
              <a:t> </a:t>
            </a:r>
            <a:r>
              <a:rPr sz="800" dirty="0">
                <a:latin typeface="Arial"/>
                <a:cs typeface="Arial"/>
              </a:rPr>
              <a:t>to</a:t>
            </a:r>
            <a:r>
              <a:rPr sz="800" spc="-20" dirty="0">
                <a:latin typeface="Arial"/>
                <a:cs typeface="Arial"/>
              </a:rPr>
              <a:t> </a:t>
            </a:r>
            <a:r>
              <a:rPr sz="800" dirty="0">
                <a:latin typeface="Arial"/>
                <a:cs typeface="Arial"/>
              </a:rPr>
              <a:t>be</a:t>
            </a:r>
            <a:r>
              <a:rPr sz="800" spc="-15" dirty="0">
                <a:latin typeface="Arial"/>
                <a:cs typeface="Arial"/>
              </a:rPr>
              <a:t> </a:t>
            </a:r>
            <a:r>
              <a:rPr sz="800" dirty="0">
                <a:latin typeface="Arial"/>
                <a:cs typeface="Arial"/>
              </a:rPr>
              <a:t>the</a:t>
            </a:r>
            <a:r>
              <a:rPr sz="800" spc="-20" dirty="0">
                <a:latin typeface="Arial"/>
                <a:cs typeface="Arial"/>
              </a:rPr>
              <a:t> </a:t>
            </a:r>
            <a:r>
              <a:rPr sz="800" dirty="0">
                <a:latin typeface="Arial"/>
                <a:cs typeface="Arial"/>
              </a:rPr>
              <a:t>starting</a:t>
            </a:r>
            <a:r>
              <a:rPr sz="800" spc="-20" dirty="0">
                <a:latin typeface="Arial"/>
                <a:cs typeface="Arial"/>
              </a:rPr>
              <a:t> </a:t>
            </a:r>
            <a:r>
              <a:rPr sz="800" dirty="0">
                <a:latin typeface="Arial"/>
                <a:cs typeface="Arial"/>
              </a:rPr>
              <a:t>point</a:t>
            </a:r>
            <a:r>
              <a:rPr sz="800" spc="-15" dirty="0">
                <a:latin typeface="Arial"/>
                <a:cs typeface="Arial"/>
              </a:rPr>
              <a:t> </a:t>
            </a:r>
            <a:r>
              <a:rPr sz="800" dirty="0">
                <a:latin typeface="Arial"/>
                <a:cs typeface="Arial"/>
              </a:rPr>
              <a:t>in</a:t>
            </a:r>
            <a:r>
              <a:rPr sz="800" spc="-20" dirty="0">
                <a:latin typeface="Arial"/>
                <a:cs typeface="Arial"/>
              </a:rPr>
              <a:t> </a:t>
            </a:r>
            <a:r>
              <a:rPr sz="800" spc="-25" dirty="0">
                <a:latin typeface="Arial"/>
                <a:cs typeface="Arial"/>
              </a:rPr>
              <a:t>the</a:t>
            </a:r>
            <a:r>
              <a:rPr sz="800" dirty="0">
                <a:latin typeface="Arial"/>
                <a:cs typeface="Arial"/>
              </a:rPr>
              <a:t> United</a:t>
            </a:r>
            <a:r>
              <a:rPr sz="800" spc="-55" dirty="0">
                <a:latin typeface="Arial"/>
                <a:cs typeface="Arial"/>
              </a:rPr>
              <a:t> </a:t>
            </a:r>
            <a:r>
              <a:rPr sz="800" spc="-10" dirty="0">
                <a:latin typeface="Arial"/>
                <a:cs typeface="Arial"/>
              </a:rPr>
              <a:t>States.</a:t>
            </a:r>
            <a:endParaRPr sz="800">
              <a:latin typeface="Arial"/>
              <a:cs typeface="Arial"/>
            </a:endParaRPr>
          </a:p>
        </p:txBody>
      </p:sp>
      <p:sp>
        <p:nvSpPr>
          <p:cNvPr id="25" name="object 25"/>
          <p:cNvSpPr txBox="1"/>
          <p:nvPr/>
        </p:nvSpPr>
        <p:spPr>
          <a:xfrm>
            <a:off x="2697774" y="2793780"/>
            <a:ext cx="36449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Arial"/>
                <a:cs typeface="Arial"/>
              </a:rPr>
              <a:t>1808</a:t>
            </a:r>
            <a:endParaRPr sz="1200">
              <a:latin typeface="Arial"/>
              <a:cs typeface="Arial"/>
            </a:endParaRPr>
          </a:p>
        </p:txBody>
      </p:sp>
      <p:sp>
        <p:nvSpPr>
          <p:cNvPr id="26" name="object 26"/>
          <p:cNvSpPr txBox="1"/>
          <p:nvPr/>
        </p:nvSpPr>
        <p:spPr>
          <a:xfrm>
            <a:off x="2839124" y="3575729"/>
            <a:ext cx="1372235" cy="147320"/>
          </a:xfrm>
          <a:prstGeom prst="rect">
            <a:avLst/>
          </a:prstGeom>
        </p:spPr>
        <p:txBody>
          <a:bodyPr vert="horz" wrap="square" lIns="0" tIns="12065" rIns="0" bIns="0" rtlCol="0">
            <a:spAutoFit/>
          </a:bodyPr>
          <a:lstStyle/>
          <a:p>
            <a:pPr marL="12700">
              <a:lnSpc>
                <a:spcPct val="100000"/>
              </a:lnSpc>
              <a:spcBef>
                <a:spcPts val="95"/>
              </a:spcBef>
            </a:pPr>
            <a:r>
              <a:rPr sz="800" b="1" spc="-40" dirty="0">
                <a:latin typeface="Arial"/>
                <a:cs typeface="Arial"/>
              </a:rPr>
              <a:t>African</a:t>
            </a:r>
            <a:r>
              <a:rPr sz="800" b="1" spc="-10" dirty="0">
                <a:latin typeface="Arial"/>
                <a:cs typeface="Arial"/>
              </a:rPr>
              <a:t> </a:t>
            </a:r>
            <a:r>
              <a:rPr sz="800" b="1" spc="-20" dirty="0">
                <a:latin typeface="Arial"/>
                <a:cs typeface="Arial"/>
              </a:rPr>
              <a:t>Slave</a:t>
            </a:r>
            <a:r>
              <a:rPr sz="800" b="1" spc="-10" dirty="0">
                <a:latin typeface="Arial"/>
                <a:cs typeface="Arial"/>
              </a:rPr>
              <a:t> </a:t>
            </a:r>
            <a:r>
              <a:rPr sz="800" b="1" spc="-20" dirty="0">
                <a:latin typeface="Arial"/>
                <a:cs typeface="Arial"/>
              </a:rPr>
              <a:t>Trade</a:t>
            </a:r>
            <a:r>
              <a:rPr sz="800" b="1" spc="-5" dirty="0">
                <a:latin typeface="Arial"/>
                <a:cs typeface="Arial"/>
              </a:rPr>
              <a:t> </a:t>
            </a:r>
            <a:r>
              <a:rPr sz="800" b="1" spc="-25" dirty="0">
                <a:latin typeface="Arial"/>
                <a:cs typeface="Arial"/>
              </a:rPr>
              <a:t>Outlawed</a:t>
            </a:r>
            <a:endParaRPr sz="800">
              <a:latin typeface="Arial"/>
              <a:cs typeface="Arial"/>
            </a:endParaRPr>
          </a:p>
        </p:txBody>
      </p:sp>
      <p:sp>
        <p:nvSpPr>
          <p:cNvPr id="27" name="object 27"/>
          <p:cNvSpPr txBox="1"/>
          <p:nvPr/>
        </p:nvSpPr>
        <p:spPr>
          <a:xfrm>
            <a:off x="2839124" y="3819569"/>
            <a:ext cx="2002789" cy="269240"/>
          </a:xfrm>
          <a:prstGeom prst="rect">
            <a:avLst/>
          </a:prstGeom>
        </p:spPr>
        <p:txBody>
          <a:bodyPr vert="horz" wrap="square" lIns="0" tIns="12065" rIns="0" bIns="0" rtlCol="0">
            <a:spAutoFit/>
          </a:bodyPr>
          <a:lstStyle/>
          <a:p>
            <a:pPr marL="12700" marR="5080">
              <a:lnSpc>
                <a:spcPct val="100000"/>
              </a:lnSpc>
              <a:spcBef>
                <a:spcPts val="95"/>
              </a:spcBef>
            </a:pPr>
            <a:r>
              <a:rPr sz="800" dirty="0">
                <a:latin typeface="Arial"/>
                <a:cs typeface="Arial"/>
              </a:rPr>
              <a:t>U.S.</a:t>
            </a:r>
            <a:r>
              <a:rPr sz="800" spc="-20" dirty="0">
                <a:latin typeface="Arial"/>
                <a:cs typeface="Arial"/>
              </a:rPr>
              <a:t> </a:t>
            </a:r>
            <a:r>
              <a:rPr sz="800" spc="-10" dirty="0">
                <a:latin typeface="Arial"/>
                <a:cs typeface="Arial"/>
              </a:rPr>
              <a:t>Congress</a:t>
            </a:r>
            <a:r>
              <a:rPr sz="800" spc="-15" dirty="0">
                <a:latin typeface="Arial"/>
                <a:cs typeface="Arial"/>
              </a:rPr>
              <a:t> </a:t>
            </a:r>
            <a:r>
              <a:rPr sz="800" spc="-10" dirty="0">
                <a:latin typeface="Arial"/>
                <a:cs typeface="Arial"/>
              </a:rPr>
              <a:t>outlawed</a:t>
            </a:r>
            <a:r>
              <a:rPr sz="800" spc="-15" dirty="0">
                <a:latin typeface="Arial"/>
                <a:cs typeface="Arial"/>
              </a:rPr>
              <a:t> </a:t>
            </a:r>
            <a:r>
              <a:rPr sz="800" dirty="0">
                <a:latin typeface="Arial"/>
                <a:cs typeface="Arial"/>
              </a:rPr>
              <a:t>the</a:t>
            </a:r>
            <a:r>
              <a:rPr sz="800" spc="-20" dirty="0">
                <a:latin typeface="Arial"/>
                <a:cs typeface="Arial"/>
              </a:rPr>
              <a:t> </a:t>
            </a:r>
            <a:r>
              <a:rPr sz="800" dirty="0">
                <a:latin typeface="Arial"/>
                <a:cs typeface="Arial"/>
              </a:rPr>
              <a:t>kidnapping</a:t>
            </a:r>
            <a:r>
              <a:rPr sz="800" spc="-15" dirty="0">
                <a:latin typeface="Arial"/>
                <a:cs typeface="Arial"/>
              </a:rPr>
              <a:t> </a:t>
            </a:r>
            <a:r>
              <a:rPr sz="800" spc="-25" dirty="0">
                <a:latin typeface="Arial"/>
                <a:cs typeface="Arial"/>
              </a:rPr>
              <a:t>and</a:t>
            </a:r>
            <a:r>
              <a:rPr sz="800" spc="-10" dirty="0">
                <a:latin typeface="Arial"/>
                <a:cs typeface="Arial"/>
              </a:rPr>
              <a:t> enslaving</a:t>
            </a:r>
            <a:r>
              <a:rPr sz="800" spc="-25" dirty="0">
                <a:latin typeface="Arial"/>
                <a:cs typeface="Arial"/>
              </a:rPr>
              <a:t> </a:t>
            </a:r>
            <a:r>
              <a:rPr sz="800" dirty="0">
                <a:latin typeface="Arial"/>
                <a:cs typeface="Arial"/>
              </a:rPr>
              <a:t>of</a:t>
            </a:r>
            <a:r>
              <a:rPr sz="800" spc="-20" dirty="0">
                <a:latin typeface="Arial"/>
                <a:cs typeface="Arial"/>
              </a:rPr>
              <a:t> </a:t>
            </a:r>
            <a:r>
              <a:rPr sz="800" dirty="0">
                <a:latin typeface="Arial"/>
                <a:cs typeface="Arial"/>
              </a:rPr>
              <a:t>people</a:t>
            </a:r>
            <a:r>
              <a:rPr sz="800" spc="-20" dirty="0">
                <a:latin typeface="Arial"/>
                <a:cs typeface="Arial"/>
              </a:rPr>
              <a:t> </a:t>
            </a:r>
            <a:r>
              <a:rPr sz="800" dirty="0">
                <a:latin typeface="Arial"/>
                <a:cs typeface="Arial"/>
              </a:rPr>
              <a:t>from</a:t>
            </a:r>
            <a:r>
              <a:rPr sz="800" spc="-20" dirty="0">
                <a:latin typeface="Arial"/>
                <a:cs typeface="Arial"/>
              </a:rPr>
              <a:t> </a:t>
            </a:r>
            <a:r>
              <a:rPr sz="800" spc="-10" dirty="0">
                <a:latin typeface="Arial"/>
                <a:cs typeface="Arial"/>
              </a:rPr>
              <a:t>Africa.</a:t>
            </a:r>
            <a:endParaRPr sz="8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FB1F-93C8-4A83-8A18-A56706DB2C61}"/>
              </a:ext>
            </a:extLst>
          </p:cNvPr>
          <p:cNvSpPr>
            <a:spLocks noGrp="1"/>
          </p:cNvSpPr>
          <p:nvPr>
            <p:ph type="title"/>
          </p:nvPr>
        </p:nvSpPr>
        <p:spPr>
          <a:xfrm>
            <a:off x="134901" y="57150"/>
            <a:ext cx="9009099" cy="553998"/>
          </a:xfrm>
        </p:spPr>
        <p:txBody>
          <a:bodyPr/>
          <a:lstStyle/>
          <a:p>
            <a:r>
              <a:rPr lang="en-US" dirty="0"/>
              <a:t>What can I do if I witness discrimination?</a:t>
            </a:r>
          </a:p>
        </p:txBody>
      </p:sp>
      <p:sp>
        <p:nvSpPr>
          <p:cNvPr id="3" name="Text Placeholder 2">
            <a:extLst>
              <a:ext uri="{FF2B5EF4-FFF2-40B4-BE49-F238E27FC236}">
                <a16:creationId xmlns:a16="http://schemas.microsoft.com/office/drawing/2014/main" id="{1C45D280-0B58-4F27-9086-D6BFB6049026}"/>
              </a:ext>
            </a:extLst>
          </p:cNvPr>
          <p:cNvSpPr>
            <a:spLocks noGrp="1"/>
          </p:cNvSpPr>
          <p:nvPr>
            <p:ph type="body" idx="1"/>
          </p:nvPr>
        </p:nvSpPr>
        <p:spPr>
          <a:xfrm>
            <a:off x="381000" y="742950"/>
            <a:ext cx="7770138" cy="4708981"/>
          </a:xfrm>
        </p:spPr>
        <p:txBody>
          <a:bodyPr/>
          <a:lstStyle/>
          <a:p>
            <a:r>
              <a:rPr lang="en-US" b="1" dirty="0"/>
              <a:t>	You can REPORT discrimination and help join the fight! </a:t>
            </a:r>
          </a:p>
          <a:p>
            <a:endParaRPr lang="en-US" dirty="0">
              <a:solidFill>
                <a:schemeClr val="accent6">
                  <a:lumMod val="75000"/>
                </a:schemeClr>
              </a:solidFill>
            </a:endParaRPr>
          </a:p>
          <a:p>
            <a:pPr fontAlgn="base"/>
            <a:r>
              <a:rPr lang="en-US" sz="1600" b="1" u="sng" dirty="0">
                <a:solidFill>
                  <a:schemeClr val="accent6">
                    <a:lumMod val="75000"/>
                  </a:schemeClr>
                </a:solidFill>
                <a:hlinkClick r:id="rId2">
                  <a:extLst>
                    <a:ext uri="{A12FA001-AC4F-418D-AE19-62706E023703}">
                      <ahyp:hlinkClr xmlns:ahyp="http://schemas.microsoft.com/office/drawing/2018/hyperlinkcolor" val="tx"/>
                    </a:ext>
                  </a:extLst>
                </a:hlinkClick>
              </a:rPr>
              <a:t>Housing Discrimination Testing Program (HDTP) Boston Metro:</a:t>
            </a:r>
            <a:r>
              <a:rPr lang="en-US" sz="1600" dirty="0">
                <a:solidFill>
                  <a:schemeClr val="accent6">
                    <a:lumMod val="75000"/>
                  </a:schemeClr>
                </a:solidFill>
              </a:rPr>
              <a:t>​ </a:t>
            </a:r>
          </a:p>
          <a:p>
            <a:pPr fontAlgn="base"/>
            <a:r>
              <a:rPr lang="en-US" sz="1400" dirty="0"/>
              <a:t>	Phone: 617-884-7568​ ​</a:t>
            </a:r>
          </a:p>
          <a:p>
            <a:pPr fontAlgn="base"/>
            <a:r>
              <a:rPr lang="en-US" sz="1400" dirty="0"/>
              <a:t>	Visit: suffolk.edu/law/academics-clinics/clinics-experiential-opportunities/housing-discrimination-testing-program​</a:t>
            </a:r>
            <a:br>
              <a:rPr lang="en-US" sz="1400" dirty="0"/>
            </a:br>
            <a:endParaRPr lang="en-US" sz="1400" b="1" dirty="0">
              <a:hlinkClick r:id="rId3">
                <a:extLst>
                  <a:ext uri="{A12FA001-AC4F-418D-AE19-62706E023703}">
                    <ahyp:hlinkClr xmlns:ahyp="http://schemas.microsoft.com/office/drawing/2018/hyperlinkcolor" val="tx"/>
                  </a:ext>
                </a:extLst>
              </a:hlinkClick>
            </a:endParaRPr>
          </a:p>
          <a:p>
            <a:pPr fontAlgn="base"/>
            <a:r>
              <a:rPr lang="en-US" sz="1600" b="1" u="sng" dirty="0">
                <a:solidFill>
                  <a:schemeClr val="accent6">
                    <a:lumMod val="75000"/>
                  </a:schemeClr>
                </a:solidFill>
                <a:hlinkClick r:id="rId3">
                  <a:extLst>
                    <a:ext uri="{A12FA001-AC4F-418D-AE19-62706E023703}">
                      <ahyp:hlinkClr xmlns:ahyp="http://schemas.microsoft.com/office/drawing/2018/hyperlinkcolor" val="tx"/>
                    </a:ext>
                  </a:extLst>
                </a:hlinkClick>
              </a:rPr>
              <a:t>Massachusetts Fair Housing Center (MFHC) Central MA:</a:t>
            </a:r>
            <a:r>
              <a:rPr lang="en-US" sz="1600" dirty="0">
                <a:solidFill>
                  <a:schemeClr val="accent6">
                    <a:lumMod val="75000"/>
                  </a:schemeClr>
                </a:solidFill>
              </a:rPr>
              <a:t>​</a:t>
            </a:r>
          </a:p>
          <a:p>
            <a:pPr fontAlgn="base"/>
            <a:r>
              <a:rPr lang="en-US" sz="1400" dirty="0"/>
              <a:t>	Phone: 413-539-9796 ​</a:t>
            </a:r>
          </a:p>
          <a:p>
            <a:pPr fontAlgn="base"/>
            <a:r>
              <a:rPr lang="en-US" sz="1400" dirty="0"/>
              <a:t>	Email: </a:t>
            </a:r>
            <a:r>
              <a:rPr lang="en-US" sz="1400" u="sng" dirty="0">
                <a:hlinkClick r:id="rId4">
                  <a:extLst>
                    <a:ext uri="{A12FA001-AC4F-418D-AE19-62706E023703}">
                      <ahyp:hlinkClr xmlns:ahyp="http://schemas.microsoft.com/office/drawing/2018/hyperlinkcolor" val="tx"/>
                    </a:ext>
                  </a:extLst>
                </a:hlinkClick>
              </a:rPr>
              <a:t>info@massfairhousing.org</a:t>
            </a:r>
            <a:r>
              <a:rPr lang="en-US" sz="1400" dirty="0">
                <a:solidFill>
                  <a:schemeClr val="accent6">
                    <a:lumMod val="75000"/>
                  </a:schemeClr>
                </a:solidFill>
              </a:rPr>
              <a:t>​</a:t>
            </a:r>
          </a:p>
          <a:p>
            <a:pPr fontAlgn="base"/>
            <a:r>
              <a:rPr lang="en-US" sz="1400" dirty="0"/>
              <a:t>	Visit: massfairhousing.org​</a:t>
            </a:r>
            <a:br>
              <a:rPr lang="en-US" sz="1400" dirty="0"/>
            </a:br>
            <a:endParaRPr lang="en-US" sz="1400" dirty="0"/>
          </a:p>
          <a:p>
            <a:pPr fontAlgn="base"/>
            <a:r>
              <a:rPr lang="en-US" sz="1600" b="1" u="sng" dirty="0">
                <a:solidFill>
                  <a:schemeClr val="accent6">
                    <a:lumMod val="75000"/>
                  </a:schemeClr>
                </a:solidFill>
                <a:hlinkClick r:id="rId5">
                  <a:extLst>
                    <a:ext uri="{A12FA001-AC4F-418D-AE19-62706E023703}">
                      <ahyp:hlinkClr xmlns:ahyp="http://schemas.microsoft.com/office/drawing/2018/hyperlinkcolor" val="tx"/>
                    </a:ext>
                  </a:extLst>
                </a:hlinkClick>
              </a:rPr>
              <a:t>Community Legal Aid (CLA) Western MA:</a:t>
            </a:r>
            <a:r>
              <a:rPr lang="en-US" sz="1600" dirty="0">
                <a:solidFill>
                  <a:schemeClr val="accent6">
                    <a:lumMod val="75000"/>
                  </a:schemeClr>
                </a:solidFill>
              </a:rPr>
              <a:t>​</a:t>
            </a:r>
          </a:p>
          <a:p>
            <a:pPr fontAlgn="base"/>
            <a:r>
              <a:rPr lang="en-US" sz="1400" dirty="0"/>
              <a:t>	Phone: 855-252-5342​</a:t>
            </a:r>
          </a:p>
          <a:p>
            <a:pPr fontAlgn="base"/>
            <a:r>
              <a:rPr lang="en-US" sz="1400" dirty="0"/>
              <a:t>	Visit: communitylegal.org/get-help/report-housing-discrimination​</a:t>
            </a:r>
            <a:br>
              <a:rPr lang="en-US" sz="1400" dirty="0"/>
            </a:br>
            <a:endParaRPr lang="en-US" sz="1400" dirty="0"/>
          </a:p>
          <a:p>
            <a:pPr fontAlgn="base"/>
            <a:r>
              <a:rPr lang="en-US" sz="1600" b="1" u="sng" dirty="0">
                <a:solidFill>
                  <a:schemeClr val="accent6">
                    <a:lumMod val="75000"/>
                  </a:schemeClr>
                </a:solidFill>
                <a:hlinkClick r:id="rId6">
                  <a:extLst>
                    <a:ext uri="{A12FA001-AC4F-418D-AE19-62706E023703}">
                      <ahyp:hlinkClr xmlns:ahyp="http://schemas.microsoft.com/office/drawing/2018/hyperlinkcolor" val="tx"/>
                    </a:ext>
                  </a:extLst>
                </a:hlinkClick>
              </a:rPr>
              <a:t>SouthCoast Fair Housing (SCFH) Southern MA/RI:</a:t>
            </a:r>
            <a:r>
              <a:rPr lang="en-US" sz="1600" dirty="0">
                <a:solidFill>
                  <a:schemeClr val="accent6">
                    <a:lumMod val="75000"/>
                  </a:schemeClr>
                </a:solidFill>
              </a:rPr>
              <a:t>​</a:t>
            </a:r>
          </a:p>
          <a:p>
            <a:pPr fontAlgn="base"/>
            <a:r>
              <a:rPr lang="en-US" sz="1400" dirty="0"/>
              <a:t>	Phone: 774-473-9994 ​</a:t>
            </a:r>
          </a:p>
          <a:p>
            <a:pPr fontAlgn="base"/>
            <a:r>
              <a:rPr lang="en-US" sz="1400" dirty="0"/>
              <a:t>	Visit: southcoastfairhousing.org</a:t>
            </a:r>
          </a:p>
          <a:p>
            <a:endParaRPr lang="en-US" dirty="0"/>
          </a:p>
        </p:txBody>
      </p:sp>
    </p:spTree>
    <p:extLst>
      <p:ext uri="{BB962C8B-B14F-4D97-AF65-F5344CB8AC3E}">
        <p14:creationId xmlns:p14="http://schemas.microsoft.com/office/powerpoint/2010/main" val="1096017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95600" y="1809750"/>
            <a:ext cx="4217390" cy="859210"/>
          </a:xfrm>
          <a:prstGeom prst="rect">
            <a:avLst/>
          </a:prstGeom>
        </p:spPr>
        <p:txBody>
          <a:bodyPr vert="horz" wrap="square" lIns="0" tIns="12700" rIns="0" bIns="0" rtlCol="0">
            <a:spAutoFit/>
          </a:bodyPr>
          <a:lstStyle/>
          <a:p>
            <a:pPr marL="12700">
              <a:lnSpc>
                <a:spcPct val="100000"/>
              </a:lnSpc>
              <a:spcBef>
                <a:spcPts val="100"/>
              </a:spcBef>
            </a:pPr>
            <a:r>
              <a:rPr lang="en-US" sz="5500" dirty="0">
                <a:solidFill>
                  <a:schemeClr val="accent6"/>
                </a:solidFill>
                <a:latin typeface="Arial"/>
                <a:cs typeface="Arial"/>
              </a:rPr>
              <a:t>Questions?</a:t>
            </a:r>
            <a:endParaRPr sz="5500" dirty="0">
              <a:solidFill>
                <a:schemeClr val="accent6"/>
              </a:solidFill>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46100" rIns="0" bIns="0" rtlCol="0">
            <a:spAutoFit/>
          </a:bodyPr>
          <a:lstStyle/>
          <a:p>
            <a:pPr marL="127000">
              <a:lnSpc>
                <a:spcPct val="100000"/>
              </a:lnSpc>
              <a:spcBef>
                <a:spcPts val="100"/>
              </a:spcBef>
            </a:pPr>
            <a:r>
              <a:rPr lang="en-US" spc="-180" dirty="0"/>
              <a:t>Evolution of housing (cont.)</a:t>
            </a:r>
            <a:endParaRPr spc="-190" dirty="0"/>
          </a:p>
        </p:txBody>
      </p:sp>
      <p:pic>
        <p:nvPicPr>
          <p:cNvPr id="3" name="object 3"/>
          <p:cNvPicPr/>
          <p:nvPr/>
        </p:nvPicPr>
        <p:blipFill>
          <a:blip r:embed="rId2" cstate="print"/>
          <a:stretch>
            <a:fillRect/>
          </a:stretch>
        </p:blipFill>
        <p:spPr>
          <a:xfrm>
            <a:off x="4795265" y="2807207"/>
            <a:ext cx="92201" cy="92201"/>
          </a:xfrm>
          <a:prstGeom prst="rect">
            <a:avLst/>
          </a:prstGeom>
        </p:spPr>
      </p:pic>
      <p:sp>
        <p:nvSpPr>
          <p:cNvPr id="4" name="object 4"/>
          <p:cNvSpPr txBox="1"/>
          <p:nvPr/>
        </p:nvSpPr>
        <p:spPr>
          <a:xfrm>
            <a:off x="4818997" y="1939079"/>
            <a:ext cx="1203325" cy="147320"/>
          </a:xfrm>
          <a:prstGeom prst="rect">
            <a:avLst/>
          </a:prstGeom>
        </p:spPr>
        <p:txBody>
          <a:bodyPr vert="horz" wrap="square" lIns="0" tIns="12065" rIns="0" bIns="0" rtlCol="0">
            <a:spAutoFit/>
          </a:bodyPr>
          <a:lstStyle/>
          <a:p>
            <a:pPr marL="12700">
              <a:lnSpc>
                <a:spcPct val="100000"/>
              </a:lnSpc>
              <a:spcBef>
                <a:spcPts val="95"/>
              </a:spcBef>
            </a:pPr>
            <a:r>
              <a:rPr sz="800" b="1" spc="-45" dirty="0">
                <a:latin typeface="Arial"/>
                <a:cs typeface="Arial"/>
              </a:rPr>
              <a:t>Exclusionary</a:t>
            </a:r>
            <a:r>
              <a:rPr sz="800" b="1" spc="15" dirty="0">
                <a:latin typeface="Arial"/>
                <a:cs typeface="Arial"/>
              </a:rPr>
              <a:t> </a:t>
            </a:r>
            <a:r>
              <a:rPr sz="800" b="1" spc="-40" dirty="0">
                <a:latin typeface="Arial"/>
                <a:cs typeface="Arial"/>
              </a:rPr>
              <a:t>Zoning</a:t>
            </a:r>
            <a:r>
              <a:rPr sz="800" b="1" spc="15" dirty="0">
                <a:latin typeface="Arial"/>
                <a:cs typeface="Arial"/>
              </a:rPr>
              <a:t> </a:t>
            </a:r>
            <a:r>
              <a:rPr sz="800" b="1" spc="-20" dirty="0">
                <a:latin typeface="Arial"/>
                <a:cs typeface="Arial"/>
              </a:rPr>
              <a:t>Laws</a:t>
            </a:r>
            <a:endParaRPr sz="800">
              <a:latin typeface="Arial"/>
              <a:cs typeface="Arial"/>
            </a:endParaRPr>
          </a:p>
        </p:txBody>
      </p:sp>
      <p:sp>
        <p:nvSpPr>
          <p:cNvPr id="5" name="object 5"/>
          <p:cNvSpPr txBox="1"/>
          <p:nvPr/>
        </p:nvSpPr>
        <p:spPr>
          <a:xfrm>
            <a:off x="4818997" y="2182919"/>
            <a:ext cx="1986280" cy="391160"/>
          </a:xfrm>
          <a:prstGeom prst="rect">
            <a:avLst/>
          </a:prstGeom>
        </p:spPr>
        <p:txBody>
          <a:bodyPr vert="horz" wrap="square" lIns="0" tIns="12065" rIns="0" bIns="0" rtlCol="0">
            <a:spAutoFit/>
          </a:bodyPr>
          <a:lstStyle/>
          <a:p>
            <a:pPr marL="12700" marR="5080">
              <a:lnSpc>
                <a:spcPct val="100000"/>
              </a:lnSpc>
              <a:spcBef>
                <a:spcPts val="95"/>
              </a:spcBef>
            </a:pPr>
            <a:r>
              <a:rPr sz="800" dirty="0">
                <a:latin typeface="Arial"/>
                <a:cs typeface="Arial"/>
              </a:rPr>
              <a:t>Ordinances</a:t>
            </a:r>
            <a:r>
              <a:rPr sz="800" spc="-25" dirty="0">
                <a:latin typeface="Arial"/>
                <a:cs typeface="Arial"/>
              </a:rPr>
              <a:t> </a:t>
            </a:r>
            <a:r>
              <a:rPr sz="800" dirty="0">
                <a:latin typeface="Arial"/>
                <a:cs typeface="Arial"/>
              </a:rPr>
              <a:t>that</a:t>
            </a:r>
            <a:r>
              <a:rPr sz="800" spc="-20" dirty="0">
                <a:latin typeface="Arial"/>
                <a:cs typeface="Arial"/>
              </a:rPr>
              <a:t> </a:t>
            </a:r>
            <a:r>
              <a:rPr sz="800" spc="-10" dirty="0">
                <a:latin typeface="Arial"/>
                <a:cs typeface="Arial"/>
              </a:rPr>
              <a:t>prevented</a:t>
            </a:r>
            <a:r>
              <a:rPr sz="800" spc="-20" dirty="0">
                <a:latin typeface="Arial"/>
                <a:cs typeface="Arial"/>
              </a:rPr>
              <a:t> </a:t>
            </a:r>
            <a:r>
              <a:rPr sz="800" dirty="0">
                <a:latin typeface="Arial"/>
                <a:cs typeface="Arial"/>
              </a:rPr>
              <a:t>racial</a:t>
            </a:r>
            <a:r>
              <a:rPr sz="800" spc="-25" dirty="0">
                <a:latin typeface="Arial"/>
                <a:cs typeface="Arial"/>
              </a:rPr>
              <a:t> </a:t>
            </a:r>
            <a:r>
              <a:rPr sz="800" dirty="0">
                <a:latin typeface="Arial"/>
                <a:cs typeface="Arial"/>
              </a:rPr>
              <a:t>and</a:t>
            </a:r>
            <a:r>
              <a:rPr sz="800" spc="-20" dirty="0">
                <a:latin typeface="Arial"/>
                <a:cs typeface="Arial"/>
              </a:rPr>
              <a:t> </a:t>
            </a:r>
            <a:r>
              <a:rPr sz="800" spc="-10" dirty="0">
                <a:latin typeface="Arial"/>
                <a:cs typeface="Arial"/>
              </a:rPr>
              <a:t>ethnic </a:t>
            </a:r>
            <a:r>
              <a:rPr sz="800" dirty="0">
                <a:latin typeface="Arial"/>
                <a:cs typeface="Arial"/>
              </a:rPr>
              <a:t>minorities</a:t>
            </a:r>
            <a:r>
              <a:rPr sz="800" spc="-35" dirty="0">
                <a:latin typeface="Arial"/>
                <a:cs typeface="Arial"/>
              </a:rPr>
              <a:t> </a:t>
            </a:r>
            <a:r>
              <a:rPr sz="800" dirty="0">
                <a:latin typeface="Arial"/>
                <a:cs typeface="Arial"/>
              </a:rPr>
              <a:t>from</a:t>
            </a:r>
            <a:r>
              <a:rPr sz="800" spc="-30" dirty="0">
                <a:latin typeface="Arial"/>
                <a:cs typeface="Arial"/>
              </a:rPr>
              <a:t> </a:t>
            </a:r>
            <a:r>
              <a:rPr sz="800" dirty="0">
                <a:latin typeface="Arial"/>
                <a:cs typeface="Arial"/>
              </a:rPr>
              <a:t>moving</a:t>
            </a:r>
            <a:r>
              <a:rPr sz="800" spc="-30" dirty="0">
                <a:latin typeface="Arial"/>
                <a:cs typeface="Arial"/>
              </a:rPr>
              <a:t> </a:t>
            </a:r>
            <a:r>
              <a:rPr sz="800" dirty="0">
                <a:latin typeface="Arial"/>
                <a:cs typeface="Arial"/>
              </a:rPr>
              <a:t>into</a:t>
            </a:r>
            <a:r>
              <a:rPr sz="800" spc="-30" dirty="0">
                <a:latin typeface="Arial"/>
                <a:cs typeface="Arial"/>
              </a:rPr>
              <a:t> </a:t>
            </a:r>
            <a:r>
              <a:rPr sz="800" spc="-10" dirty="0">
                <a:latin typeface="Arial"/>
                <a:cs typeface="Arial"/>
              </a:rPr>
              <a:t>specific neighborhoods.</a:t>
            </a:r>
            <a:endParaRPr sz="800">
              <a:latin typeface="Arial"/>
              <a:cs typeface="Arial"/>
            </a:endParaRPr>
          </a:p>
        </p:txBody>
      </p:sp>
      <p:sp>
        <p:nvSpPr>
          <p:cNvPr id="6" name="object 6"/>
          <p:cNvSpPr/>
          <p:nvPr/>
        </p:nvSpPr>
        <p:spPr>
          <a:xfrm>
            <a:off x="6794754" y="3086874"/>
            <a:ext cx="2349500" cy="133350"/>
          </a:xfrm>
          <a:custGeom>
            <a:avLst/>
            <a:gdLst/>
            <a:ahLst/>
            <a:cxnLst/>
            <a:rect l="l" t="t" r="r" b="b"/>
            <a:pathLst>
              <a:path w="2349500" h="133350">
                <a:moveTo>
                  <a:pt x="2349246" y="0"/>
                </a:moveTo>
                <a:lnTo>
                  <a:pt x="0" y="0"/>
                </a:lnTo>
                <a:lnTo>
                  <a:pt x="0" y="133337"/>
                </a:lnTo>
                <a:lnTo>
                  <a:pt x="2349246" y="133337"/>
                </a:lnTo>
                <a:lnTo>
                  <a:pt x="2349246" y="0"/>
                </a:lnTo>
                <a:close/>
              </a:path>
            </a:pathLst>
          </a:custGeom>
          <a:solidFill>
            <a:srgbClr val="075530"/>
          </a:solidFill>
        </p:spPr>
        <p:txBody>
          <a:bodyPr wrap="square" lIns="0" tIns="0" rIns="0" bIns="0" rtlCol="0"/>
          <a:lstStyle/>
          <a:p>
            <a:endParaRPr/>
          </a:p>
        </p:txBody>
      </p:sp>
      <p:sp>
        <p:nvSpPr>
          <p:cNvPr id="7" name="object 7"/>
          <p:cNvSpPr txBox="1"/>
          <p:nvPr/>
        </p:nvSpPr>
        <p:spPr>
          <a:xfrm>
            <a:off x="6815430" y="2793784"/>
            <a:ext cx="9271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1920s</a:t>
            </a:r>
            <a:r>
              <a:rPr sz="1200" b="1" spc="-10" dirty="0">
                <a:latin typeface="Arial"/>
                <a:cs typeface="Arial"/>
              </a:rPr>
              <a:t> </a:t>
            </a:r>
            <a:r>
              <a:rPr sz="1200" b="1" dirty="0">
                <a:latin typeface="Arial"/>
                <a:cs typeface="Arial"/>
              </a:rPr>
              <a:t>-</a:t>
            </a:r>
            <a:r>
              <a:rPr sz="1200" b="1" spc="-25" dirty="0">
                <a:latin typeface="Arial"/>
                <a:cs typeface="Arial"/>
              </a:rPr>
              <a:t> </a:t>
            </a:r>
            <a:r>
              <a:rPr sz="1200" b="1" spc="-20" dirty="0">
                <a:latin typeface="Arial"/>
                <a:cs typeface="Arial"/>
              </a:rPr>
              <a:t>1948</a:t>
            </a:r>
            <a:endParaRPr sz="1200">
              <a:latin typeface="Arial"/>
              <a:cs typeface="Arial"/>
            </a:endParaRPr>
          </a:p>
        </p:txBody>
      </p:sp>
      <p:sp>
        <p:nvSpPr>
          <p:cNvPr id="8" name="object 8"/>
          <p:cNvSpPr txBox="1"/>
          <p:nvPr/>
        </p:nvSpPr>
        <p:spPr>
          <a:xfrm>
            <a:off x="6742548" y="3575729"/>
            <a:ext cx="1010919" cy="147320"/>
          </a:xfrm>
          <a:prstGeom prst="rect">
            <a:avLst/>
          </a:prstGeom>
        </p:spPr>
        <p:txBody>
          <a:bodyPr vert="horz" wrap="square" lIns="0" tIns="12065" rIns="0" bIns="0" rtlCol="0">
            <a:spAutoFit/>
          </a:bodyPr>
          <a:lstStyle/>
          <a:p>
            <a:pPr marL="12700">
              <a:lnSpc>
                <a:spcPct val="100000"/>
              </a:lnSpc>
              <a:spcBef>
                <a:spcPts val="95"/>
              </a:spcBef>
            </a:pPr>
            <a:r>
              <a:rPr sz="800" b="1" spc="-40" dirty="0">
                <a:latin typeface="Arial"/>
                <a:cs typeface="Arial"/>
              </a:rPr>
              <a:t>Restrictive</a:t>
            </a:r>
            <a:r>
              <a:rPr sz="800" b="1" spc="15" dirty="0">
                <a:latin typeface="Arial"/>
                <a:cs typeface="Arial"/>
              </a:rPr>
              <a:t> </a:t>
            </a:r>
            <a:r>
              <a:rPr sz="800" b="1" spc="-25" dirty="0">
                <a:latin typeface="Arial"/>
                <a:cs typeface="Arial"/>
              </a:rPr>
              <a:t>Covenants</a:t>
            </a:r>
            <a:endParaRPr sz="800">
              <a:latin typeface="Arial"/>
              <a:cs typeface="Arial"/>
            </a:endParaRPr>
          </a:p>
        </p:txBody>
      </p:sp>
      <p:sp>
        <p:nvSpPr>
          <p:cNvPr id="9" name="object 9"/>
          <p:cNvSpPr txBox="1"/>
          <p:nvPr/>
        </p:nvSpPr>
        <p:spPr>
          <a:xfrm>
            <a:off x="6742548" y="3819569"/>
            <a:ext cx="1929764" cy="147320"/>
          </a:xfrm>
          <a:prstGeom prst="rect">
            <a:avLst/>
          </a:prstGeom>
        </p:spPr>
        <p:txBody>
          <a:bodyPr vert="horz" wrap="square" lIns="0" tIns="12065" rIns="0" bIns="0" rtlCol="0">
            <a:spAutoFit/>
          </a:bodyPr>
          <a:lstStyle/>
          <a:p>
            <a:pPr marL="12700">
              <a:lnSpc>
                <a:spcPct val="100000"/>
              </a:lnSpc>
              <a:spcBef>
                <a:spcPts val="95"/>
              </a:spcBef>
            </a:pPr>
            <a:r>
              <a:rPr sz="800" dirty="0">
                <a:latin typeface="Arial"/>
                <a:cs typeface="Arial"/>
              </a:rPr>
              <a:t>Forbade</a:t>
            </a:r>
            <a:r>
              <a:rPr sz="800" spc="-30" dirty="0">
                <a:latin typeface="Arial"/>
                <a:cs typeface="Arial"/>
              </a:rPr>
              <a:t> </a:t>
            </a:r>
            <a:r>
              <a:rPr sz="800" dirty="0">
                <a:latin typeface="Arial"/>
                <a:cs typeface="Arial"/>
              </a:rPr>
              <a:t>the</a:t>
            </a:r>
            <a:r>
              <a:rPr sz="800" spc="-30" dirty="0">
                <a:latin typeface="Arial"/>
                <a:cs typeface="Arial"/>
              </a:rPr>
              <a:t> </a:t>
            </a:r>
            <a:r>
              <a:rPr sz="800" dirty="0">
                <a:latin typeface="Arial"/>
                <a:cs typeface="Arial"/>
              </a:rPr>
              <a:t>sale</a:t>
            </a:r>
            <a:r>
              <a:rPr sz="800" spc="-30" dirty="0">
                <a:latin typeface="Arial"/>
                <a:cs typeface="Arial"/>
              </a:rPr>
              <a:t> </a:t>
            </a:r>
            <a:r>
              <a:rPr sz="800" dirty="0">
                <a:latin typeface="Arial"/>
                <a:cs typeface="Arial"/>
              </a:rPr>
              <a:t>of</a:t>
            </a:r>
            <a:r>
              <a:rPr sz="800" spc="-30" dirty="0">
                <a:latin typeface="Arial"/>
                <a:cs typeface="Arial"/>
              </a:rPr>
              <a:t> </a:t>
            </a:r>
            <a:r>
              <a:rPr sz="800" dirty="0">
                <a:latin typeface="Arial"/>
                <a:cs typeface="Arial"/>
              </a:rPr>
              <a:t>homes</a:t>
            </a:r>
            <a:r>
              <a:rPr sz="800" spc="-25" dirty="0">
                <a:latin typeface="Arial"/>
                <a:cs typeface="Arial"/>
              </a:rPr>
              <a:t> </a:t>
            </a:r>
            <a:r>
              <a:rPr sz="800" dirty="0">
                <a:latin typeface="Arial"/>
                <a:cs typeface="Arial"/>
              </a:rPr>
              <a:t>based</a:t>
            </a:r>
            <a:r>
              <a:rPr sz="800" spc="-30" dirty="0">
                <a:latin typeface="Arial"/>
                <a:cs typeface="Arial"/>
              </a:rPr>
              <a:t> </a:t>
            </a:r>
            <a:r>
              <a:rPr sz="800" dirty="0">
                <a:latin typeface="Arial"/>
                <a:cs typeface="Arial"/>
              </a:rPr>
              <a:t>on</a:t>
            </a:r>
            <a:r>
              <a:rPr sz="800" spc="-30" dirty="0">
                <a:latin typeface="Arial"/>
                <a:cs typeface="Arial"/>
              </a:rPr>
              <a:t> </a:t>
            </a:r>
            <a:r>
              <a:rPr sz="800" spc="-10" dirty="0">
                <a:latin typeface="Arial"/>
                <a:cs typeface="Arial"/>
              </a:rPr>
              <a:t>race.</a:t>
            </a:r>
            <a:endParaRPr sz="800">
              <a:latin typeface="Arial"/>
              <a:cs typeface="Arial"/>
            </a:endParaRPr>
          </a:p>
        </p:txBody>
      </p:sp>
      <p:sp>
        <p:nvSpPr>
          <p:cNvPr id="10" name="object 10"/>
          <p:cNvSpPr txBox="1"/>
          <p:nvPr/>
        </p:nvSpPr>
        <p:spPr>
          <a:xfrm>
            <a:off x="730680" y="3306448"/>
            <a:ext cx="110489"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Arial"/>
                <a:cs typeface="Arial"/>
              </a:rPr>
              <a:t>1</a:t>
            </a:r>
            <a:endParaRPr sz="1200">
              <a:latin typeface="Arial"/>
              <a:cs typeface="Arial"/>
            </a:endParaRPr>
          </a:p>
        </p:txBody>
      </p:sp>
      <p:pic>
        <p:nvPicPr>
          <p:cNvPr id="11" name="object 11"/>
          <p:cNvPicPr/>
          <p:nvPr/>
        </p:nvPicPr>
        <p:blipFill>
          <a:blip r:embed="rId3" cstate="print"/>
          <a:stretch>
            <a:fillRect/>
          </a:stretch>
        </p:blipFill>
        <p:spPr>
          <a:xfrm>
            <a:off x="867917" y="2807207"/>
            <a:ext cx="92202" cy="92201"/>
          </a:xfrm>
          <a:prstGeom prst="rect">
            <a:avLst/>
          </a:prstGeom>
        </p:spPr>
      </p:pic>
      <p:graphicFrame>
        <p:nvGraphicFramePr>
          <p:cNvPr id="12" name="object 12"/>
          <p:cNvGraphicFramePr>
            <a:graphicFrameLocks noGrp="1"/>
          </p:cNvGraphicFramePr>
          <p:nvPr/>
        </p:nvGraphicFramePr>
        <p:xfrm>
          <a:off x="909827" y="2860167"/>
          <a:ext cx="5880099" cy="585470"/>
        </p:xfrm>
        <a:graphic>
          <a:graphicData uri="http://schemas.openxmlformats.org/drawingml/2006/table">
            <a:tbl>
              <a:tblPr firstRow="1" bandRow="1">
                <a:tableStyleId>{2D5ABB26-0587-4C30-8999-92F81FD0307C}</a:tableStyleId>
              </a:tblPr>
              <a:tblGrid>
                <a:gridCol w="1968500">
                  <a:extLst>
                    <a:ext uri="{9D8B030D-6E8A-4147-A177-3AD203B41FA5}">
                      <a16:colId xmlns:a16="http://schemas.microsoft.com/office/drawing/2014/main" val="20000"/>
                    </a:ext>
                  </a:extLst>
                </a:gridCol>
                <a:gridCol w="1959610">
                  <a:extLst>
                    <a:ext uri="{9D8B030D-6E8A-4147-A177-3AD203B41FA5}">
                      <a16:colId xmlns:a16="http://schemas.microsoft.com/office/drawing/2014/main" val="20001"/>
                    </a:ext>
                  </a:extLst>
                </a:gridCol>
                <a:gridCol w="1951989">
                  <a:extLst>
                    <a:ext uri="{9D8B030D-6E8A-4147-A177-3AD203B41FA5}">
                      <a16:colId xmlns:a16="http://schemas.microsoft.com/office/drawing/2014/main" val="20002"/>
                    </a:ext>
                  </a:extLst>
                </a:gridCol>
              </a:tblGrid>
              <a:tr h="226060">
                <a:tc gridSpan="2">
                  <a:txBody>
                    <a:bodyPr/>
                    <a:lstStyle/>
                    <a:p>
                      <a:pPr marL="5715" algn="ctr">
                        <a:lnSpc>
                          <a:spcPts val="1015"/>
                        </a:lnSpc>
                      </a:pPr>
                      <a:r>
                        <a:rPr sz="1200" b="1" dirty="0">
                          <a:latin typeface="Arial"/>
                          <a:cs typeface="Arial"/>
                        </a:rPr>
                        <a:t>1890s</a:t>
                      </a:r>
                      <a:r>
                        <a:rPr sz="1200" b="1" spc="-70" dirty="0">
                          <a:latin typeface="Arial"/>
                          <a:cs typeface="Arial"/>
                        </a:rPr>
                        <a:t> </a:t>
                      </a:r>
                      <a:r>
                        <a:rPr sz="1200" b="1" spc="-50" dirty="0">
                          <a:latin typeface="Arial"/>
                          <a:cs typeface="Arial"/>
                        </a:rPr>
                        <a:t>-</a:t>
                      </a:r>
                      <a:endParaRPr sz="1200">
                        <a:latin typeface="Arial"/>
                        <a:cs typeface="Arial"/>
                      </a:endParaRPr>
                    </a:p>
                  </a:txBody>
                  <a:tcPr marL="0" marR="0" marT="0" marB="0">
                    <a:lnL w="12700">
                      <a:solidFill>
                        <a:srgbClr val="000000"/>
                      </a:solidFill>
                      <a:prstDash val="solid"/>
                    </a:lnL>
                    <a:lnR w="12700">
                      <a:solidFill>
                        <a:srgbClr val="000000"/>
                      </a:solidFill>
                      <a:prstDash val="solid"/>
                    </a:lnR>
                  </a:tcPr>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12700">
                      <a:solidFill>
                        <a:srgbClr val="000000"/>
                      </a:solidFill>
                      <a:prstDash val="solid"/>
                    </a:lnL>
                  </a:tcPr>
                </a:tc>
                <a:extLst>
                  <a:ext uri="{0D108BD9-81ED-4DB2-BD59-A6C34878D82A}">
                    <a16:rowId xmlns:a16="http://schemas.microsoft.com/office/drawing/2014/main" val="10000"/>
                  </a:ext>
                </a:extLst>
              </a:tr>
              <a:tr h="133350">
                <a:tc>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0E9352"/>
                    </a:solidFill>
                  </a:tcPr>
                </a:tc>
                <a:tc>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075530"/>
                    </a:solidFill>
                  </a:tcPr>
                </a:tc>
                <a:tc>
                  <a:txBody>
                    <a:bodyPr/>
                    <a:lstStyle/>
                    <a:p>
                      <a:pPr>
                        <a:lnSpc>
                          <a:spcPct val="100000"/>
                        </a:lnSpc>
                      </a:pPr>
                      <a:endParaRPr sz="7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0E9352"/>
                    </a:solidFill>
                  </a:tcPr>
                </a:tc>
                <a:extLst>
                  <a:ext uri="{0D108BD9-81ED-4DB2-BD59-A6C34878D82A}">
                    <a16:rowId xmlns:a16="http://schemas.microsoft.com/office/drawing/2014/main" val="10001"/>
                  </a:ext>
                </a:extLst>
              </a:tr>
              <a:tr h="226060">
                <a:tc>
                  <a:txBody>
                    <a:bodyPr/>
                    <a:lstStyle/>
                    <a:p>
                      <a:pPr>
                        <a:lnSpc>
                          <a:spcPts val="905"/>
                        </a:lnSpc>
                        <a:spcBef>
                          <a:spcPts val="780"/>
                        </a:spcBef>
                      </a:pPr>
                      <a:r>
                        <a:rPr sz="1200" b="1" spc="-25" dirty="0">
                          <a:latin typeface="Arial"/>
                          <a:cs typeface="Arial"/>
                        </a:rPr>
                        <a:t>866</a:t>
                      </a:r>
                      <a:endParaRPr sz="1200">
                        <a:latin typeface="Arial"/>
                        <a:cs typeface="Arial"/>
                      </a:endParaRPr>
                    </a:p>
                  </a:txBody>
                  <a:tcPr marL="0" marR="0" marT="99060" marB="0">
                    <a:lnR w="12700">
                      <a:solidFill>
                        <a:srgbClr val="000000"/>
                      </a:solidFill>
                      <a:prstDash val="solid"/>
                    </a:lnR>
                  </a:tcPr>
                </a:tc>
                <a:tc gridSpan="2">
                  <a:txBody>
                    <a:bodyPr/>
                    <a:lstStyle/>
                    <a:p>
                      <a:pPr marL="1808480">
                        <a:lnSpc>
                          <a:spcPts val="905"/>
                        </a:lnSpc>
                        <a:spcBef>
                          <a:spcPts val="775"/>
                        </a:spcBef>
                      </a:pPr>
                      <a:r>
                        <a:rPr sz="1200" b="1" spc="-40" dirty="0">
                          <a:latin typeface="Arial"/>
                          <a:cs typeface="Arial"/>
                        </a:rPr>
                        <a:t>Early</a:t>
                      </a:r>
                      <a:r>
                        <a:rPr sz="1200" b="1" spc="-5" dirty="0">
                          <a:latin typeface="Arial"/>
                          <a:cs typeface="Arial"/>
                        </a:rPr>
                        <a:t> </a:t>
                      </a:r>
                      <a:r>
                        <a:rPr sz="1200" b="1" spc="-25" dirty="0">
                          <a:latin typeface="Arial"/>
                          <a:cs typeface="Arial"/>
                        </a:rPr>
                        <a:t>1900s</a:t>
                      </a:r>
                      <a:r>
                        <a:rPr sz="1200" b="1" spc="-50" dirty="0">
                          <a:latin typeface="Arial"/>
                          <a:cs typeface="Arial"/>
                        </a:rPr>
                        <a:t> </a:t>
                      </a:r>
                      <a:r>
                        <a:rPr sz="1200" b="1" dirty="0">
                          <a:latin typeface="Arial"/>
                          <a:cs typeface="Arial"/>
                        </a:rPr>
                        <a:t>-</a:t>
                      </a:r>
                      <a:r>
                        <a:rPr sz="1200" b="1" spc="25" dirty="0">
                          <a:latin typeface="Arial"/>
                          <a:cs typeface="Arial"/>
                        </a:rPr>
                        <a:t> </a:t>
                      </a:r>
                      <a:r>
                        <a:rPr sz="1200" b="1" spc="-20" dirty="0">
                          <a:latin typeface="Arial"/>
                          <a:cs typeface="Arial"/>
                        </a:rPr>
                        <a:t>1917</a:t>
                      </a:r>
                      <a:endParaRPr sz="1200">
                        <a:latin typeface="Arial"/>
                        <a:cs typeface="Arial"/>
                      </a:endParaRPr>
                    </a:p>
                  </a:txBody>
                  <a:tcPr marL="0" marR="0" marT="98425" marB="0">
                    <a:lnL w="12700">
                      <a:solidFill>
                        <a:srgbClr val="000000"/>
                      </a:solidFill>
                      <a:prstDash val="solid"/>
                    </a:lnL>
                    <a:lnR w="12700">
                      <a:solidFill>
                        <a:srgbClr val="000000"/>
                      </a:solidFill>
                      <a:prstDash val="solid"/>
                    </a:lnR>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pic>
        <p:nvPicPr>
          <p:cNvPr id="13" name="object 13"/>
          <p:cNvPicPr/>
          <p:nvPr/>
        </p:nvPicPr>
        <p:blipFill>
          <a:blip r:embed="rId2" cstate="print"/>
          <a:stretch>
            <a:fillRect/>
          </a:stretch>
        </p:blipFill>
        <p:spPr>
          <a:xfrm>
            <a:off x="6746747" y="3406140"/>
            <a:ext cx="92964" cy="92201"/>
          </a:xfrm>
          <a:prstGeom prst="rect">
            <a:avLst/>
          </a:prstGeom>
        </p:spPr>
      </p:pic>
      <p:sp>
        <p:nvSpPr>
          <p:cNvPr id="14" name="object 14"/>
          <p:cNvSpPr txBox="1"/>
          <p:nvPr/>
        </p:nvSpPr>
        <p:spPr>
          <a:xfrm>
            <a:off x="888897" y="1939079"/>
            <a:ext cx="1073150" cy="147320"/>
          </a:xfrm>
          <a:prstGeom prst="rect">
            <a:avLst/>
          </a:prstGeom>
        </p:spPr>
        <p:txBody>
          <a:bodyPr vert="horz" wrap="square" lIns="0" tIns="12065" rIns="0" bIns="0" rtlCol="0">
            <a:spAutoFit/>
          </a:bodyPr>
          <a:lstStyle/>
          <a:p>
            <a:pPr marL="12700">
              <a:lnSpc>
                <a:spcPct val="100000"/>
              </a:lnSpc>
              <a:spcBef>
                <a:spcPts val="95"/>
              </a:spcBef>
            </a:pPr>
            <a:r>
              <a:rPr sz="800" b="1" spc="-40" dirty="0">
                <a:latin typeface="Arial"/>
                <a:cs typeface="Arial"/>
              </a:rPr>
              <a:t>Civil</a:t>
            </a:r>
            <a:r>
              <a:rPr sz="800" b="1" spc="-5" dirty="0">
                <a:latin typeface="Arial"/>
                <a:cs typeface="Arial"/>
              </a:rPr>
              <a:t> </a:t>
            </a:r>
            <a:r>
              <a:rPr sz="800" b="1" spc="-45" dirty="0">
                <a:latin typeface="Arial"/>
                <a:cs typeface="Arial"/>
              </a:rPr>
              <a:t>Rights</a:t>
            </a:r>
            <a:r>
              <a:rPr sz="800" b="1" spc="-5" dirty="0">
                <a:latin typeface="Arial"/>
                <a:cs typeface="Arial"/>
              </a:rPr>
              <a:t> </a:t>
            </a:r>
            <a:r>
              <a:rPr sz="800" b="1" spc="-50" dirty="0">
                <a:latin typeface="Arial"/>
                <a:cs typeface="Arial"/>
              </a:rPr>
              <a:t>Act</a:t>
            </a:r>
            <a:r>
              <a:rPr sz="800" b="1" spc="-5" dirty="0">
                <a:latin typeface="Arial"/>
                <a:cs typeface="Arial"/>
              </a:rPr>
              <a:t> </a:t>
            </a:r>
            <a:r>
              <a:rPr sz="800" b="1" spc="-50" dirty="0">
                <a:latin typeface="Arial"/>
                <a:cs typeface="Arial"/>
              </a:rPr>
              <a:t>of</a:t>
            </a:r>
            <a:r>
              <a:rPr sz="800" b="1" spc="-5" dirty="0">
                <a:latin typeface="Arial"/>
                <a:cs typeface="Arial"/>
              </a:rPr>
              <a:t> </a:t>
            </a:r>
            <a:r>
              <a:rPr sz="800" b="1" spc="-20" dirty="0">
                <a:latin typeface="Arial"/>
                <a:cs typeface="Arial"/>
              </a:rPr>
              <a:t>1866</a:t>
            </a:r>
            <a:endParaRPr sz="800">
              <a:latin typeface="Arial"/>
              <a:cs typeface="Arial"/>
            </a:endParaRPr>
          </a:p>
        </p:txBody>
      </p:sp>
      <p:sp>
        <p:nvSpPr>
          <p:cNvPr id="15" name="object 15"/>
          <p:cNvSpPr txBox="1"/>
          <p:nvPr/>
        </p:nvSpPr>
        <p:spPr>
          <a:xfrm>
            <a:off x="888897" y="2182919"/>
            <a:ext cx="2052955" cy="513080"/>
          </a:xfrm>
          <a:prstGeom prst="rect">
            <a:avLst/>
          </a:prstGeom>
        </p:spPr>
        <p:txBody>
          <a:bodyPr vert="horz" wrap="square" lIns="0" tIns="12065" rIns="0" bIns="0" rtlCol="0">
            <a:spAutoFit/>
          </a:bodyPr>
          <a:lstStyle/>
          <a:p>
            <a:pPr marL="12700" marR="5080">
              <a:lnSpc>
                <a:spcPct val="100000"/>
              </a:lnSpc>
              <a:spcBef>
                <a:spcPts val="95"/>
              </a:spcBef>
            </a:pPr>
            <a:r>
              <a:rPr sz="800" spc="-45" dirty="0">
                <a:latin typeface="Arial"/>
                <a:cs typeface="Arial"/>
              </a:rPr>
              <a:t>Race-</a:t>
            </a:r>
            <a:r>
              <a:rPr sz="800" dirty="0">
                <a:latin typeface="Arial"/>
                <a:cs typeface="Arial"/>
              </a:rPr>
              <a:t>based </a:t>
            </a:r>
            <a:r>
              <a:rPr sz="800" spc="-10" dirty="0">
                <a:latin typeface="Arial"/>
                <a:cs typeface="Arial"/>
              </a:rPr>
              <a:t>discrimination</a:t>
            </a:r>
            <a:r>
              <a:rPr sz="800" dirty="0">
                <a:latin typeface="Arial"/>
                <a:cs typeface="Arial"/>
              </a:rPr>
              <a:t> in</a:t>
            </a:r>
            <a:r>
              <a:rPr sz="800" spc="5" dirty="0">
                <a:latin typeface="Arial"/>
                <a:cs typeface="Arial"/>
              </a:rPr>
              <a:t> </a:t>
            </a:r>
            <a:r>
              <a:rPr sz="800" spc="-10" dirty="0">
                <a:latin typeface="Arial"/>
                <a:cs typeface="Arial"/>
              </a:rPr>
              <a:t>housing</a:t>
            </a:r>
            <a:r>
              <a:rPr sz="800" dirty="0">
                <a:latin typeface="Arial"/>
                <a:cs typeface="Arial"/>
              </a:rPr>
              <a:t> </a:t>
            </a:r>
            <a:r>
              <a:rPr sz="800" spc="-25" dirty="0">
                <a:latin typeface="Arial"/>
                <a:cs typeface="Arial"/>
              </a:rPr>
              <a:t>has</a:t>
            </a:r>
            <a:r>
              <a:rPr sz="800" dirty="0">
                <a:latin typeface="Arial"/>
                <a:cs typeface="Arial"/>
              </a:rPr>
              <a:t> been</a:t>
            </a:r>
            <a:r>
              <a:rPr sz="800" spc="-35" dirty="0">
                <a:latin typeface="Arial"/>
                <a:cs typeface="Arial"/>
              </a:rPr>
              <a:t> </a:t>
            </a:r>
            <a:r>
              <a:rPr sz="800" dirty="0">
                <a:latin typeface="Arial"/>
                <a:cs typeface="Arial"/>
              </a:rPr>
              <a:t>illegal</a:t>
            </a:r>
            <a:r>
              <a:rPr sz="800" spc="-30" dirty="0">
                <a:latin typeface="Arial"/>
                <a:cs typeface="Arial"/>
              </a:rPr>
              <a:t> </a:t>
            </a:r>
            <a:r>
              <a:rPr sz="800" dirty="0">
                <a:latin typeface="Arial"/>
                <a:cs typeface="Arial"/>
              </a:rPr>
              <a:t>since</a:t>
            </a:r>
            <a:r>
              <a:rPr sz="800" spc="-35" dirty="0">
                <a:latin typeface="Arial"/>
                <a:cs typeface="Arial"/>
              </a:rPr>
              <a:t> </a:t>
            </a:r>
            <a:r>
              <a:rPr sz="800" dirty="0">
                <a:latin typeface="Arial"/>
                <a:cs typeface="Arial"/>
              </a:rPr>
              <a:t>this</a:t>
            </a:r>
            <a:r>
              <a:rPr sz="800" spc="-30" dirty="0">
                <a:latin typeface="Arial"/>
                <a:cs typeface="Arial"/>
              </a:rPr>
              <a:t> </a:t>
            </a:r>
            <a:r>
              <a:rPr sz="800" dirty="0">
                <a:latin typeface="Arial"/>
                <a:cs typeface="Arial"/>
              </a:rPr>
              <a:t>law</a:t>
            </a:r>
            <a:r>
              <a:rPr sz="800" spc="-30" dirty="0">
                <a:latin typeface="Arial"/>
                <a:cs typeface="Arial"/>
              </a:rPr>
              <a:t> </a:t>
            </a:r>
            <a:r>
              <a:rPr sz="800" dirty="0">
                <a:latin typeface="Arial"/>
                <a:cs typeface="Arial"/>
              </a:rPr>
              <a:t>was</a:t>
            </a:r>
            <a:r>
              <a:rPr sz="800" spc="-35" dirty="0">
                <a:latin typeface="Arial"/>
                <a:cs typeface="Arial"/>
              </a:rPr>
              <a:t> </a:t>
            </a:r>
            <a:r>
              <a:rPr sz="800" spc="-10" dirty="0">
                <a:latin typeface="Arial"/>
                <a:cs typeface="Arial"/>
              </a:rPr>
              <a:t>passed; however,</a:t>
            </a:r>
            <a:r>
              <a:rPr sz="800" spc="-15"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law</a:t>
            </a:r>
            <a:r>
              <a:rPr sz="800" spc="-15" dirty="0">
                <a:latin typeface="Arial"/>
                <a:cs typeface="Arial"/>
              </a:rPr>
              <a:t> </a:t>
            </a:r>
            <a:r>
              <a:rPr sz="800" dirty="0">
                <a:latin typeface="Arial"/>
                <a:cs typeface="Arial"/>
              </a:rPr>
              <a:t>specifically</a:t>
            </a:r>
            <a:r>
              <a:rPr sz="800" spc="-15" dirty="0">
                <a:latin typeface="Arial"/>
                <a:cs typeface="Arial"/>
              </a:rPr>
              <a:t> </a:t>
            </a:r>
            <a:r>
              <a:rPr sz="800" spc="-10" dirty="0">
                <a:latin typeface="Arial"/>
                <a:cs typeface="Arial"/>
              </a:rPr>
              <a:t>excluded</a:t>
            </a:r>
            <a:r>
              <a:rPr sz="800" spc="-15" dirty="0">
                <a:latin typeface="Arial"/>
                <a:cs typeface="Arial"/>
              </a:rPr>
              <a:t> </a:t>
            </a:r>
            <a:r>
              <a:rPr sz="800" spc="-10" dirty="0">
                <a:latin typeface="Arial"/>
                <a:cs typeface="Arial"/>
              </a:rPr>
              <a:t>Native Americans.</a:t>
            </a:r>
            <a:endParaRPr sz="800">
              <a:latin typeface="Arial"/>
              <a:cs typeface="Arial"/>
            </a:endParaRPr>
          </a:p>
        </p:txBody>
      </p:sp>
      <p:pic>
        <p:nvPicPr>
          <p:cNvPr id="16" name="object 16"/>
          <p:cNvPicPr/>
          <p:nvPr/>
        </p:nvPicPr>
        <p:blipFill>
          <a:blip r:embed="rId2" cstate="print"/>
          <a:stretch>
            <a:fillRect/>
          </a:stretch>
        </p:blipFill>
        <p:spPr>
          <a:xfrm>
            <a:off x="2836164" y="3406140"/>
            <a:ext cx="92201" cy="92201"/>
          </a:xfrm>
          <a:prstGeom prst="rect">
            <a:avLst/>
          </a:prstGeom>
        </p:spPr>
      </p:pic>
      <p:sp>
        <p:nvSpPr>
          <p:cNvPr id="17" name="object 17"/>
          <p:cNvSpPr txBox="1"/>
          <p:nvPr/>
        </p:nvSpPr>
        <p:spPr>
          <a:xfrm>
            <a:off x="2839124" y="3575729"/>
            <a:ext cx="775335" cy="147320"/>
          </a:xfrm>
          <a:prstGeom prst="rect">
            <a:avLst/>
          </a:prstGeom>
        </p:spPr>
        <p:txBody>
          <a:bodyPr vert="horz" wrap="square" lIns="0" tIns="12065" rIns="0" bIns="0" rtlCol="0">
            <a:spAutoFit/>
          </a:bodyPr>
          <a:lstStyle/>
          <a:p>
            <a:pPr marL="12700">
              <a:lnSpc>
                <a:spcPct val="100000"/>
              </a:lnSpc>
              <a:spcBef>
                <a:spcPts val="95"/>
              </a:spcBef>
            </a:pPr>
            <a:r>
              <a:rPr sz="800" b="1" spc="-40" dirty="0">
                <a:latin typeface="Arial"/>
                <a:cs typeface="Arial"/>
              </a:rPr>
              <a:t>Sundown</a:t>
            </a:r>
            <a:r>
              <a:rPr sz="800" b="1" spc="-15" dirty="0">
                <a:latin typeface="Arial"/>
                <a:cs typeface="Arial"/>
              </a:rPr>
              <a:t> </a:t>
            </a:r>
            <a:r>
              <a:rPr sz="800" b="1" spc="-30" dirty="0">
                <a:latin typeface="Arial"/>
                <a:cs typeface="Arial"/>
              </a:rPr>
              <a:t>Towns</a:t>
            </a:r>
            <a:endParaRPr sz="800">
              <a:latin typeface="Arial"/>
              <a:cs typeface="Arial"/>
            </a:endParaRPr>
          </a:p>
        </p:txBody>
      </p:sp>
      <p:sp>
        <p:nvSpPr>
          <p:cNvPr id="18" name="object 18"/>
          <p:cNvSpPr txBox="1"/>
          <p:nvPr/>
        </p:nvSpPr>
        <p:spPr>
          <a:xfrm>
            <a:off x="2839124" y="3819569"/>
            <a:ext cx="2053589" cy="391160"/>
          </a:xfrm>
          <a:prstGeom prst="rect">
            <a:avLst/>
          </a:prstGeom>
        </p:spPr>
        <p:txBody>
          <a:bodyPr vert="horz" wrap="square" lIns="0" tIns="12065" rIns="0" bIns="0" rtlCol="0">
            <a:spAutoFit/>
          </a:bodyPr>
          <a:lstStyle/>
          <a:p>
            <a:pPr marL="12700" marR="5080" algn="just">
              <a:lnSpc>
                <a:spcPct val="100000"/>
              </a:lnSpc>
              <a:spcBef>
                <a:spcPts val="95"/>
              </a:spcBef>
            </a:pPr>
            <a:r>
              <a:rPr sz="800" dirty="0">
                <a:latin typeface="Arial"/>
                <a:cs typeface="Arial"/>
              </a:rPr>
              <a:t>Any</a:t>
            </a:r>
            <a:r>
              <a:rPr sz="800" spc="-5" dirty="0">
                <a:latin typeface="Arial"/>
                <a:cs typeface="Arial"/>
              </a:rPr>
              <a:t> </a:t>
            </a:r>
            <a:r>
              <a:rPr sz="800" spc="-10" dirty="0">
                <a:latin typeface="Arial"/>
                <a:cs typeface="Arial"/>
              </a:rPr>
              <a:t>jurisdiction</a:t>
            </a:r>
            <a:r>
              <a:rPr sz="800" dirty="0">
                <a:latin typeface="Arial"/>
                <a:cs typeface="Arial"/>
              </a:rPr>
              <a:t> that</a:t>
            </a:r>
            <a:r>
              <a:rPr sz="800" spc="-5" dirty="0">
                <a:latin typeface="Arial"/>
                <a:cs typeface="Arial"/>
              </a:rPr>
              <a:t> </a:t>
            </a:r>
            <a:r>
              <a:rPr sz="800" spc="-10" dirty="0">
                <a:latin typeface="Arial"/>
                <a:cs typeface="Arial"/>
              </a:rPr>
              <a:t>intentionally</a:t>
            </a:r>
            <a:r>
              <a:rPr sz="800" dirty="0">
                <a:latin typeface="Arial"/>
                <a:cs typeface="Arial"/>
              </a:rPr>
              <a:t> kept</a:t>
            </a:r>
            <a:r>
              <a:rPr sz="800" spc="-5" dirty="0">
                <a:latin typeface="Arial"/>
                <a:cs typeface="Arial"/>
              </a:rPr>
              <a:t> </a:t>
            </a:r>
            <a:r>
              <a:rPr sz="800" spc="-10" dirty="0">
                <a:latin typeface="Arial"/>
                <a:cs typeface="Arial"/>
              </a:rPr>
              <a:t>African </a:t>
            </a:r>
            <a:r>
              <a:rPr sz="800" dirty="0">
                <a:latin typeface="Arial"/>
                <a:cs typeface="Arial"/>
              </a:rPr>
              <a:t>Americans</a:t>
            </a:r>
            <a:r>
              <a:rPr sz="800" spc="-35" dirty="0">
                <a:latin typeface="Arial"/>
                <a:cs typeface="Arial"/>
              </a:rPr>
              <a:t> </a:t>
            </a:r>
            <a:r>
              <a:rPr sz="800" dirty="0">
                <a:latin typeface="Arial"/>
                <a:cs typeface="Arial"/>
              </a:rPr>
              <a:t>and</a:t>
            </a:r>
            <a:r>
              <a:rPr sz="800" spc="-35" dirty="0">
                <a:latin typeface="Arial"/>
                <a:cs typeface="Arial"/>
              </a:rPr>
              <a:t> </a:t>
            </a:r>
            <a:r>
              <a:rPr sz="800" dirty="0">
                <a:latin typeface="Arial"/>
                <a:cs typeface="Arial"/>
              </a:rPr>
              <a:t>other</a:t>
            </a:r>
            <a:r>
              <a:rPr sz="800" spc="-30" dirty="0">
                <a:latin typeface="Arial"/>
                <a:cs typeface="Arial"/>
              </a:rPr>
              <a:t> </a:t>
            </a:r>
            <a:r>
              <a:rPr sz="800" dirty="0">
                <a:latin typeface="Arial"/>
                <a:cs typeface="Arial"/>
              </a:rPr>
              <a:t>People</a:t>
            </a:r>
            <a:r>
              <a:rPr sz="800" spc="-35" dirty="0">
                <a:latin typeface="Arial"/>
                <a:cs typeface="Arial"/>
              </a:rPr>
              <a:t> </a:t>
            </a:r>
            <a:r>
              <a:rPr sz="800" dirty="0">
                <a:latin typeface="Arial"/>
                <a:cs typeface="Arial"/>
              </a:rPr>
              <a:t>of</a:t>
            </a:r>
            <a:r>
              <a:rPr sz="800" spc="-35" dirty="0">
                <a:latin typeface="Arial"/>
                <a:cs typeface="Arial"/>
              </a:rPr>
              <a:t> </a:t>
            </a:r>
            <a:r>
              <a:rPr sz="800" dirty="0">
                <a:latin typeface="Arial"/>
                <a:cs typeface="Arial"/>
              </a:rPr>
              <a:t>Color</a:t>
            </a:r>
            <a:r>
              <a:rPr sz="800" spc="-30" dirty="0">
                <a:latin typeface="Arial"/>
                <a:cs typeface="Arial"/>
              </a:rPr>
              <a:t> </a:t>
            </a:r>
            <a:r>
              <a:rPr sz="800" dirty="0">
                <a:latin typeface="Arial"/>
                <a:cs typeface="Arial"/>
              </a:rPr>
              <a:t>out</a:t>
            </a:r>
            <a:r>
              <a:rPr sz="800" spc="-35" dirty="0">
                <a:latin typeface="Arial"/>
                <a:cs typeface="Arial"/>
              </a:rPr>
              <a:t> </a:t>
            </a:r>
            <a:r>
              <a:rPr sz="800" spc="-25" dirty="0">
                <a:latin typeface="Arial"/>
                <a:cs typeface="Arial"/>
              </a:rPr>
              <a:t>and</a:t>
            </a:r>
            <a:r>
              <a:rPr sz="800" dirty="0">
                <a:latin typeface="Arial"/>
                <a:cs typeface="Arial"/>
              </a:rPr>
              <a:t> thus</a:t>
            </a:r>
            <a:r>
              <a:rPr sz="800" spc="-20" dirty="0">
                <a:latin typeface="Arial"/>
                <a:cs typeface="Arial"/>
              </a:rPr>
              <a:t> </a:t>
            </a:r>
            <a:r>
              <a:rPr sz="800" dirty="0">
                <a:latin typeface="Arial"/>
                <a:cs typeface="Arial"/>
              </a:rPr>
              <a:t>was</a:t>
            </a:r>
            <a:r>
              <a:rPr sz="800" spc="-20" dirty="0">
                <a:latin typeface="Arial"/>
                <a:cs typeface="Arial"/>
              </a:rPr>
              <a:t> </a:t>
            </a:r>
            <a:r>
              <a:rPr sz="800" spc="-10" dirty="0">
                <a:latin typeface="Arial"/>
                <a:cs typeface="Arial"/>
              </a:rPr>
              <a:t>all-</a:t>
            </a:r>
            <a:r>
              <a:rPr sz="800" dirty="0">
                <a:latin typeface="Arial"/>
                <a:cs typeface="Arial"/>
              </a:rPr>
              <a:t>White</a:t>
            </a:r>
            <a:r>
              <a:rPr sz="800" spc="-20" dirty="0">
                <a:latin typeface="Arial"/>
                <a:cs typeface="Arial"/>
              </a:rPr>
              <a:t> </a:t>
            </a:r>
            <a:r>
              <a:rPr sz="800" dirty="0">
                <a:latin typeface="Arial"/>
                <a:cs typeface="Arial"/>
              </a:rPr>
              <a:t>on</a:t>
            </a:r>
            <a:r>
              <a:rPr sz="800" spc="-15" dirty="0">
                <a:latin typeface="Arial"/>
                <a:cs typeface="Arial"/>
              </a:rPr>
              <a:t> </a:t>
            </a:r>
            <a:r>
              <a:rPr sz="800" spc="-10" dirty="0">
                <a:latin typeface="Arial"/>
                <a:cs typeface="Arial"/>
              </a:rPr>
              <a:t>purpose.</a:t>
            </a:r>
            <a:endParaRPr sz="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45008"/>
            <a:ext cx="9144000" cy="4699000"/>
            <a:chOff x="0" y="445008"/>
            <a:chExt cx="9144000" cy="4699000"/>
          </a:xfrm>
        </p:grpSpPr>
        <p:pic>
          <p:nvPicPr>
            <p:cNvPr id="3" name="object 3"/>
            <p:cNvPicPr/>
            <p:nvPr/>
          </p:nvPicPr>
          <p:blipFill>
            <a:blip r:embed="rId2" cstate="print"/>
            <a:stretch>
              <a:fillRect/>
            </a:stretch>
          </p:blipFill>
          <p:spPr>
            <a:xfrm>
              <a:off x="0" y="445008"/>
              <a:ext cx="4692395" cy="4698491"/>
            </a:xfrm>
            <a:prstGeom prst="rect">
              <a:avLst/>
            </a:prstGeom>
          </p:spPr>
        </p:pic>
        <p:pic>
          <p:nvPicPr>
            <p:cNvPr id="4" name="object 4"/>
            <p:cNvPicPr/>
            <p:nvPr/>
          </p:nvPicPr>
          <p:blipFill>
            <a:blip r:embed="rId3" cstate="print"/>
            <a:stretch>
              <a:fillRect/>
            </a:stretch>
          </p:blipFill>
          <p:spPr>
            <a:xfrm>
              <a:off x="4545329" y="445008"/>
              <a:ext cx="4598669" cy="4698491"/>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7379677" cy="857250"/>
          </a:xfrm>
        </p:spPr>
        <p:txBody>
          <a:bodyPr>
            <a:normAutofit fontScale="90000"/>
          </a:bodyPr>
          <a:lstStyle/>
          <a:p>
            <a:r>
              <a:rPr lang="en-US" dirty="0"/>
              <a:t>Dr. King’s last speech, April 3, 1968</a:t>
            </a:r>
          </a:p>
        </p:txBody>
      </p:sp>
      <p:sp>
        <p:nvSpPr>
          <p:cNvPr id="3" name="Content Placeholder 2"/>
          <p:cNvSpPr>
            <a:spLocks noGrp="1"/>
          </p:cNvSpPr>
          <p:nvPr>
            <p:ph idx="1"/>
          </p:nvPr>
        </p:nvSpPr>
        <p:spPr>
          <a:xfrm>
            <a:off x="1459524" y="914401"/>
            <a:ext cx="6198577" cy="3680222"/>
          </a:xfrm>
        </p:spPr>
        <p:txBody>
          <a:bodyPr>
            <a:normAutofit/>
          </a:bodyPr>
          <a:lstStyle/>
          <a:p>
            <a:r>
              <a:rPr lang="en-US" sz="900" dirty="0"/>
              <a:t>1:20 – 2:35 </a:t>
            </a:r>
          </a:p>
          <a:p>
            <a:endParaRPr lang="en-US" dirty="0"/>
          </a:p>
        </p:txBody>
      </p:sp>
      <p:pic>
        <p:nvPicPr>
          <p:cNvPr id="5" name="zgVrlx68v-0"/>
          <p:cNvPicPr>
            <a:picLocks noRot="1" noChangeAspect="1"/>
          </p:cNvPicPr>
          <p:nvPr>
            <a:videoFile r:link="rId1"/>
          </p:nvPr>
        </p:nvPicPr>
        <p:blipFill>
          <a:blip r:embed="rId4"/>
          <a:stretch>
            <a:fillRect/>
          </a:stretch>
        </p:blipFill>
        <p:spPr>
          <a:xfrm>
            <a:off x="1828801" y="1085850"/>
            <a:ext cx="5168900" cy="3771900"/>
          </a:xfrm>
          <a:prstGeom prst="rect">
            <a:avLst/>
          </a:prstGeom>
        </p:spPr>
      </p:pic>
      <p:sp>
        <p:nvSpPr>
          <p:cNvPr id="4" name="Rectangle 3">
            <a:extLst>
              <a:ext uri="{FF2B5EF4-FFF2-40B4-BE49-F238E27FC236}">
                <a16:creationId xmlns:a16="http://schemas.microsoft.com/office/drawing/2014/main" id="{50FBB97F-3842-46F6-98B5-F9E7B5AC40E2}"/>
              </a:ext>
            </a:extLst>
          </p:cNvPr>
          <p:cNvSpPr/>
          <p:nvPr/>
        </p:nvSpPr>
        <p:spPr>
          <a:xfrm>
            <a:off x="2698750" y="4856760"/>
            <a:ext cx="4502150" cy="646331"/>
          </a:xfrm>
          <a:prstGeom prst="rect">
            <a:avLst/>
          </a:prstGeom>
        </p:spPr>
        <p:txBody>
          <a:bodyPr wrap="square">
            <a:spAutoFit/>
          </a:bodyPr>
          <a:lstStyle/>
          <a:p>
            <a:r>
              <a:rPr lang="en-US" dirty="0">
                <a:hlinkClick r:id="rId5"/>
              </a:rPr>
              <a:t>https://www.youtube.com/watch?v=Oehry1JC9Rk</a:t>
            </a:r>
            <a:endParaRPr lang="en-US" dirty="0"/>
          </a:p>
        </p:txBody>
      </p:sp>
    </p:spTree>
    <p:extLst>
      <p:ext uri="{BB962C8B-B14F-4D97-AF65-F5344CB8AC3E}">
        <p14:creationId xmlns:p14="http://schemas.microsoft.com/office/powerpoint/2010/main" val="419633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84" y="438150"/>
            <a:ext cx="2892669" cy="3543300"/>
          </a:xfrm>
        </p:spPr>
        <p:txBody>
          <a:bodyPr>
            <a:normAutofit/>
          </a:bodyPr>
          <a:lstStyle/>
          <a:p>
            <a:br>
              <a:rPr lang="en-US" dirty="0"/>
            </a:br>
            <a:endParaRPr lang="en-US" dirty="0"/>
          </a:p>
        </p:txBody>
      </p:sp>
      <p:sp>
        <p:nvSpPr>
          <p:cNvPr id="3" name="Content Placeholder 2"/>
          <p:cNvSpPr>
            <a:spLocks noGrp="1"/>
          </p:cNvSpPr>
          <p:nvPr>
            <p:ph idx="1"/>
          </p:nvPr>
        </p:nvSpPr>
        <p:spPr>
          <a:xfrm>
            <a:off x="1393581" y="205979"/>
            <a:ext cx="5943600" cy="624256"/>
          </a:xfrm>
        </p:spPr>
        <p:txBody>
          <a:bodyPr>
            <a:normAutofit/>
          </a:bodyPr>
          <a:lstStyle/>
          <a:p>
            <a:endParaRPr lang="en-US" dirty="0"/>
          </a:p>
          <a:p>
            <a:endParaRPr lang="en-U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103" y="189674"/>
            <a:ext cx="3086100" cy="4747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endParaRPr lang="en-US" dirty="0"/>
          </a:p>
        </p:txBody>
      </p:sp>
      <p:sp>
        <p:nvSpPr>
          <p:cNvPr id="5" name="Rectangle 4">
            <a:extLst>
              <a:ext uri="{FF2B5EF4-FFF2-40B4-BE49-F238E27FC236}">
                <a16:creationId xmlns:a16="http://schemas.microsoft.com/office/drawing/2014/main" id="{DCDD1B6C-874A-4711-90FC-063A106F0AC3}"/>
              </a:ext>
            </a:extLst>
          </p:cNvPr>
          <p:cNvSpPr/>
          <p:nvPr/>
        </p:nvSpPr>
        <p:spPr>
          <a:xfrm>
            <a:off x="5562600" y="1821067"/>
            <a:ext cx="3276600" cy="584775"/>
          </a:xfrm>
          <a:prstGeom prst="rect">
            <a:avLst/>
          </a:prstGeom>
        </p:spPr>
        <p:txBody>
          <a:bodyPr wrap="square">
            <a:spAutoFit/>
          </a:bodyPr>
          <a:lstStyle/>
          <a:p>
            <a:r>
              <a:rPr lang="en-US" sz="3200" b="1" dirty="0">
                <a:solidFill>
                  <a:schemeClr val="accent6">
                    <a:lumMod val="75000"/>
                  </a:schemeClr>
                </a:solidFill>
              </a:rPr>
              <a:t>April 4, 1968</a:t>
            </a:r>
          </a:p>
        </p:txBody>
      </p:sp>
    </p:spTree>
    <p:extLst>
      <p:ext uri="{BB962C8B-B14F-4D97-AF65-F5344CB8AC3E}">
        <p14:creationId xmlns:p14="http://schemas.microsoft.com/office/powerpoint/2010/main" val="331661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8150"/>
            <a:ext cx="9009099" cy="1112553"/>
          </a:xfrm>
        </p:spPr>
        <p:txBody>
          <a:bodyPr>
            <a:normAutofit/>
          </a:bodyPr>
          <a:lstStyle/>
          <a:p>
            <a:r>
              <a:rPr lang="en-US" sz="2250" dirty="0"/>
              <a:t>February 29, 1968 – Kerner Report released</a:t>
            </a:r>
          </a:p>
        </p:txBody>
      </p:sp>
      <p:sp>
        <p:nvSpPr>
          <p:cNvPr id="3" name="Content Placeholder 2"/>
          <p:cNvSpPr>
            <a:spLocks noGrp="1"/>
          </p:cNvSpPr>
          <p:nvPr>
            <p:ph idx="1"/>
          </p:nvPr>
        </p:nvSpPr>
        <p:spPr>
          <a:xfrm>
            <a:off x="1819960" y="1195734"/>
            <a:ext cx="5436394" cy="2215991"/>
          </a:xfrm>
        </p:spPr>
        <p:txBody>
          <a:bodyPr/>
          <a:lstStyle/>
          <a:p>
            <a:endParaRPr lang="en-US" dirty="0"/>
          </a:p>
          <a:p>
            <a:endParaRPr lang="en-US" dirty="0"/>
          </a:p>
          <a:p>
            <a:r>
              <a:rPr lang="en-US" b="1" dirty="0"/>
              <a:t>“Our nation is moving toward two societies, one  black, one white—separate and unequal.” </a:t>
            </a:r>
            <a:r>
              <a:rPr lang="en-US" dirty="0"/>
              <a:t>– Kerner Commission, federally appointed to examine the state of housing in the United States</a:t>
            </a:r>
          </a:p>
          <a:p>
            <a:endParaRPr lang="en-US" dirty="0"/>
          </a:p>
          <a:p>
            <a:r>
              <a:rPr lang="en-US" dirty="0"/>
              <a:t>			</a:t>
            </a:r>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060287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E92D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1852</TotalTime>
  <Words>2447</Words>
  <Application>Microsoft Office PowerPoint</Application>
  <PresentationFormat>On-screen Show (16:9)</PresentationFormat>
  <Paragraphs>307</Paragraphs>
  <Slides>41</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MS PGothic</vt:lpstr>
      <vt:lpstr>Arial</vt:lpstr>
      <vt:lpstr>Bahnschrift</vt:lpstr>
      <vt:lpstr>Calibri</vt:lpstr>
      <vt:lpstr>Times New Roman</vt:lpstr>
      <vt:lpstr>Office Theme</vt:lpstr>
      <vt:lpstr>Fair Housing 101:  Training for Real Estate Professionals</vt:lpstr>
      <vt:lpstr>PowerPoint Presentation</vt:lpstr>
      <vt:lpstr>Presentation Outline</vt:lpstr>
      <vt:lpstr>Evolution of housing</vt:lpstr>
      <vt:lpstr>Evolution of housing (cont.)</vt:lpstr>
      <vt:lpstr>PowerPoint Presentation</vt:lpstr>
      <vt:lpstr>Dr. King’s last speech, April 3, 1968</vt:lpstr>
      <vt:lpstr> </vt:lpstr>
      <vt:lpstr>February 29, 1968 – Kerner Report released</vt:lpstr>
      <vt:lpstr>The Fair Housing Act of 1968 (amended 1988)</vt:lpstr>
      <vt:lpstr>Fair Housing Act cont.</vt:lpstr>
      <vt:lpstr>April 11, 1968 – FHA signed by President Johnson</vt:lpstr>
      <vt:lpstr>The Landscape Today</vt:lpstr>
      <vt:lpstr>PowerPoint Presentation</vt:lpstr>
      <vt:lpstr>Study Design</vt:lpstr>
      <vt:lpstr>Paired Testing</vt:lpstr>
      <vt:lpstr>Typical Business Practices</vt:lpstr>
      <vt:lpstr>What we found: Discrimination with a smile</vt:lpstr>
      <vt:lpstr>Ghosted by Housing Provider</vt:lpstr>
      <vt:lpstr>Touring the Unit</vt:lpstr>
      <vt:lpstr>Units Housing Providers Said were Availabl</vt:lpstr>
      <vt:lpstr>Units Shown to Testers</vt:lpstr>
      <vt:lpstr>Real Estate Professionals as Gatekeepers</vt:lpstr>
      <vt:lpstr>What is a protected class?</vt:lpstr>
      <vt:lpstr>Protected Classes in Massachusetts</vt:lpstr>
      <vt:lpstr>Protected Classes in Massachusetts</vt:lpstr>
      <vt:lpstr>Who must follow fair housing laws?</vt:lpstr>
      <vt:lpstr>Exemptions</vt:lpstr>
      <vt:lpstr>Mass. Lead Law</vt:lpstr>
      <vt:lpstr>Disability  : Reasonable Accommodations &amp; Modification</vt:lpstr>
      <vt:lpstr>Housing Vouchers</vt:lpstr>
      <vt:lpstr>Enforcement</vt:lpstr>
      <vt:lpstr>Remember: Fair Housing is good for business!</vt:lpstr>
      <vt:lpstr>Best Practices for Housing Providers</vt:lpstr>
      <vt:lpstr>Best Practices cont.</vt:lpstr>
      <vt:lpstr>Best Practices cont.</vt:lpstr>
      <vt:lpstr>Best Practices cont.</vt:lpstr>
      <vt:lpstr>Best Practices cont.</vt:lpstr>
      <vt:lpstr>Studies on Housing Discrimination</vt:lpstr>
      <vt:lpstr>What can I do if I witness discrimination?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Housing Past to Present: Insights from the Field</dc:title>
  <dc:creator>Kelly F. Vieira</dc:creator>
  <cp:lastModifiedBy>Kelly F. Vieira</cp:lastModifiedBy>
  <cp:revision>77</cp:revision>
  <dcterms:created xsi:type="dcterms:W3CDTF">2023-01-04T16:50:32Z</dcterms:created>
  <dcterms:modified xsi:type="dcterms:W3CDTF">2024-01-16T22:48:37Z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2022-04-28T00:00:00Z</vt:filetime>
  </property>
  <property fmtid="{D5CDD505-2E9C-101B-9397-08002B2CF9AE}" pid="3" name="Creator">
    <vt:lpwstr>Acrobat PDFMaker 22 for PowerPoint</vt:lpwstr>
  </property>
  <property fmtid="{D5CDD505-2E9C-101B-9397-08002B2CF9AE}" pid="4" name="LastSaved">
    <vt:filetime>2023-01-04T00:00:00Z</vt:filetime>
  </property>
  <property fmtid="{D5CDD505-2E9C-101B-9397-08002B2CF9AE}" pid="5" name="Producer">
    <vt:lpwstr>Adobe PDF Library 22.1.149</vt:lpwstr>
  </property>
</Properties>
</file>