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FE0AD-F15F-4646-8F57-6F824F47C8B0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0AE73F-C232-44EF-8919-CFE674ECAA35}">
      <dgm:prSet phldrT="[Text]"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Data Collection</a:t>
          </a:r>
        </a:p>
      </dgm:t>
    </dgm:pt>
    <dgm:pt modelId="{898CEC3C-0CB5-4721-8F79-E2C0F07F38FF}" type="parTrans" cxnId="{75EAF13B-FF20-4B60-A9B5-2628BCDD6B2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D3D79-9532-4CA4-8B15-A9C757F4D598}" type="sibTrans" cxnId="{75EAF13B-FF20-4B60-A9B5-2628BCDD6B2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ABEAD5-61B2-4E63-8FE1-E3AC065496D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Review Existing and Proposed Ordinance</a:t>
          </a:r>
        </a:p>
      </dgm:t>
    </dgm:pt>
    <dgm:pt modelId="{F4C52C90-68D8-4922-9118-EF15B21BF4C2}" type="parTrans" cxnId="{109D4D36-94AA-4D38-B05D-37CD754F79B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24E3FC-40B4-42A7-B351-7101BD00A0F4}" type="sibTrans" cxnId="{109D4D36-94AA-4D38-B05D-37CD754F79B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D1CE1-607A-4982-8D83-A05F8A7B063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Research Market Data</a:t>
          </a:r>
        </a:p>
      </dgm:t>
    </dgm:pt>
    <dgm:pt modelId="{9C49BE52-2583-4E8D-89FF-0087CF74FFF9}" type="parTrans" cxnId="{1583B66B-1233-46BB-A4F9-98EBE9BB2BC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D0DBDE-1A1F-461D-98B6-4D30475BF5F0}" type="sibTrans" cxnId="{1583B66B-1233-46BB-A4F9-98EBE9BB2BC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BE1DB-9FD7-4576-BBFA-109B2B2CAB64}">
      <dgm:prSet phldrT="[Text]"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Model Building</a:t>
          </a:r>
        </a:p>
      </dgm:t>
    </dgm:pt>
    <dgm:pt modelId="{29D98FD8-5A26-4101-9F31-9AE29728175B}" type="parTrans" cxnId="{4BBD3460-337B-4DC5-94BC-BE8D58B98DA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05224-6FDA-4FB7-AD18-992622A25AA2}" type="sibTrans" cxnId="{4BBD3460-337B-4DC5-94BC-BE8D58B98DA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222716-08F7-4E4D-B061-9FCAD58CAB9F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Construct Pro Forma Model</a:t>
          </a:r>
        </a:p>
      </dgm:t>
    </dgm:pt>
    <dgm:pt modelId="{9C73CCAE-1ADD-455A-9E3F-B5FB13846AF6}" type="parTrans" cxnId="{7767067B-40EE-4D95-B525-B3FA19B3B58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ED3D02-7564-4A20-AF47-E21898EE54C4}" type="sibTrans" cxnId="{7767067B-40EE-4D95-B525-B3FA19B3B58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42273F-330B-4341-8684-8C78503E188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Enter Raw Data</a:t>
          </a:r>
        </a:p>
      </dgm:t>
    </dgm:pt>
    <dgm:pt modelId="{AAD045AD-A6EC-49EA-8F03-A1F33D665F4A}" type="parTrans" cxnId="{6C3311AA-36D1-426F-B9F5-10B46FC7CD9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B0C933-2A59-48A4-A93D-CC9746B3ADFC}" type="sibTrans" cxnId="{6C3311AA-36D1-426F-B9F5-10B46FC7CD9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42D9E-9469-4B88-B635-95C0FEEE7B83}">
      <dgm:prSet phldrT="[Text]"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Analysis</a:t>
          </a:r>
        </a:p>
      </dgm:t>
    </dgm:pt>
    <dgm:pt modelId="{08CEE5E0-5A30-4565-AAC1-C300DDB76F31}" type="parTrans" cxnId="{C9F9A2B9-E240-4A85-B1C0-1111043F134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AF4E32-12B4-483A-AAF4-A33BE64A2B37}" type="sibTrans" cxnId="{C9F9A2B9-E240-4A85-B1C0-1111043F134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F659F4-4AF3-4265-9D3C-5CF410EB086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Scenario Runs</a:t>
          </a:r>
        </a:p>
      </dgm:t>
    </dgm:pt>
    <dgm:pt modelId="{854E8C76-C236-418F-AA1C-D93DAB3C652C}" type="parTrans" cxnId="{2FD39140-4004-42A3-8052-9FFC3630526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082FA-D78D-464B-AAD3-0A27208A2804}" type="sibTrans" cxnId="{2FD39140-4004-42A3-8052-9FFC3630526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3A4A2-197B-4D2D-876D-8EE7586F58A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Interpretation of Findings</a:t>
          </a:r>
        </a:p>
      </dgm:t>
    </dgm:pt>
    <dgm:pt modelId="{690C2543-6F82-41DD-9F57-6E2EB9E7A8AA}" type="parTrans" cxnId="{D73E99ED-590B-4FF3-8185-F033208CA57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18E055-13F7-4EC9-8B51-B3A60F31070A}" type="sibTrans" cxnId="{D73E99ED-590B-4FF3-8185-F033208CA57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A75A1-F82D-4294-AD7C-9FE6D2F3136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Interview Real Estate Professionals</a:t>
          </a:r>
        </a:p>
      </dgm:t>
    </dgm:pt>
    <dgm:pt modelId="{54BEDA4A-2EB2-4CD3-93F1-B8175FD42690}" type="parTrans" cxnId="{9DD07B83-756C-49AA-BF9B-E6DFA1FF4D4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7EE04-F308-497F-AB75-BB16B99DFC13}" type="sibTrans" cxnId="{9DD07B83-756C-49AA-BF9B-E6DFA1FF4D4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3A37F3-7241-4B60-B43D-CF5BB0EB65AD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Calibrate</a:t>
          </a:r>
        </a:p>
      </dgm:t>
    </dgm:pt>
    <dgm:pt modelId="{F35E8C05-C0B9-46C1-BDB4-ECE6F2801466}" type="parTrans" cxnId="{A525EC54-C740-4A87-B579-C9DE5DA718B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8B61B8-80DE-410D-91B1-5D56C56529ED}" type="sibTrans" cxnId="{A525EC54-C740-4A87-B579-C9DE5DA718B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80356-3491-4B24-9611-6E23283AE5E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Recommendations</a:t>
          </a:r>
        </a:p>
      </dgm:t>
    </dgm:pt>
    <dgm:pt modelId="{926EFF96-1E32-473A-ACA2-66DD1273EDED}" type="parTrans" cxnId="{C3658A6F-58EB-4EE3-9521-92341C7A322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C8FBC5-2C7D-47F7-B529-26912C521626}" type="sibTrans" cxnId="{C3658A6F-58EB-4EE3-9521-92341C7A322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ADC0E-9C66-4BFF-975A-C34D8DC1A1E6}" type="pres">
      <dgm:prSet presAssocID="{80EFE0AD-F15F-4646-8F57-6F824F47C8B0}" presName="Name0" presStyleCnt="0">
        <dgm:presLayoutVars>
          <dgm:dir/>
          <dgm:resizeHandles val="exact"/>
        </dgm:presLayoutVars>
      </dgm:prSet>
      <dgm:spPr/>
    </dgm:pt>
    <dgm:pt modelId="{D1525288-58FA-4302-A7A9-330308E4D54B}" type="pres">
      <dgm:prSet presAssocID="{5D0AE73F-C232-44EF-8919-CFE674ECAA35}" presName="composite" presStyleCnt="0"/>
      <dgm:spPr/>
    </dgm:pt>
    <dgm:pt modelId="{AB0E8682-5567-427C-8620-DC20DD4DE004}" type="pres">
      <dgm:prSet presAssocID="{5D0AE73F-C232-44EF-8919-CFE674ECAA35}" presName="imagSh" presStyleLbl="bgImgPlace1" presStyleIdx="0" presStyleCnt="3" custLinFactNeighborY="-195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07A6768D-D869-4D59-AB8E-675713855747}" type="pres">
      <dgm:prSet presAssocID="{5D0AE73F-C232-44EF-8919-CFE674ECAA35}" presName="txNode" presStyleLbl="node1" presStyleIdx="0" presStyleCnt="3" custLinFactNeighborY="17783">
        <dgm:presLayoutVars>
          <dgm:bulletEnabled val="1"/>
        </dgm:presLayoutVars>
      </dgm:prSet>
      <dgm:spPr/>
    </dgm:pt>
    <dgm:pt modelId="{94FA1066-F205-4C27-A8C5-D4D5EC8ED460}" type="pres">
      <dgm:prSet presAssocID="{095D3D79-9532-4CA4-8B15-A9C757F4D598}" presName="sibTrans" presStyleLbl="sibTrans2D1" presStyleIdx="0" presStyleCnt="2"/>
      <dgm:spPr/>
    </dgm:pt>
    <dgm:pt modelId="{B339E96E-E17C-4EE6-9E95-00E8E76D415E}" type="pres">
      <dgm:prSet presAssocID="{095D3D79-9532-4CA4-8B15-A9C757F4D598}" presName="connTx" presStyleLbl="sibTrans2D1" presStyleIdx="0" presStyleCnt="2"/>
      <dgm:spPr/>
    </dgm:pt>
    <dgm:pt modelId="{F54FEC77-9E9D-439F-A284-982A76CD6337}" type="pres">
      <dgm:prSet presAssocID="{D7EBE1DB-9FD7-4576-BBFA-109B2B2CAB64}" presName="composite" presStyleCnt="0"/>
      <dgm:spPr/>
    </dgm:pt>
    <dgm:pt modelId="{D222BC79-80A0-4FFE-B53A-0A58A7D18223}" type="pres">
      <dgm:prSet presAssocID="{D7EBE1DB-9FD7-4576-BBFA-109B2B2CAB64}" presName="imagSh" presStyleLbl="bgImgPlace1" presStyleIdx="1" presStyleCnt="3" custLinFactNeighborY="-195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F568B80-4B3C-4DEC-8D59-63EE5AF90EE9}" type="pres">
      <dgm:prSet presAssocID="{D7EBE1DB-9FD7-4576-BBFA-109B2B2CAB64}" presName="txNode" presStyleLbl="node1" presStyleIdx="1" presStyleCnt="3" custLinFactNeighborY="17783">
        <dgm:presLayoutVars>
          <dgm:bulletEnabled val="1"/>
        </dgm:presLayoutVars>
      </dgm:prSet>
      <dgm:spPr/>
    </dgm:pt>
    <dgm:pt modelId="{BDE4AE43-A68A-4F9B-BDE0-3C1E6820FF1F}" type="pres">
      <dgm:prSet presAssocID="{47205224-6FDA-4FB7-AD18-992622A25AA2}" presName="sibTrans" presStyleLbl="sibTrans2D1" presStyleIdx="1" presStyleCnt="2"/>
      <dgm:spPr/>
    </dgm:pt>
    <dgm:pt modelId="{A3CA17D7-1D97-4E6C-8E29-92C7311D04FF}" type="pres">
      <dgm:prSet presAssocID="{47205224-6FDA-4FB7-AD18-992622A25AA2}" presName="connTx" presStyleLbl="sibTrans2D1" presStyleIdx="1" presStyleCnt="2"/>
      <dgm:spPr/>
    </dgm:pt>
    <dgm:pt modelId="{30D60DE0-0225-4278-91D9-7A938BD22DA1}" type="pres">
      <dgm:prSet presAssocID="{72B42D9E-9469-4B88-B635-95C0FEEE7B83}" presName="composite" presStyleCnt="0"/>
      <dgm:spPr/>
    </dgm:pt>
    <dgm:pt modelId="{FF8631C5-A5CC-4477-996D-6FF148CC01C7}" type="pres">
      <dgm:prSet presAssocID="{72B42D9E-9469-4B88-B635-95C0FEEE7B83}" presName="imagSh" presStyleLbl="bgImgPlace1" presStyleIdx="2" presStyleCnt="3" custLinFactNeighborY="-1958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7B39830-63E1-43E6-9789-FA547C53D1F6}" type="pres">
      <dgm:prSet presAssocID="{72B42D9E-9469-4B88-B635-95C0FEEE7B83}" presName="txNode" presStyleLbl="node1" presStyleIdx="2" presStyleCnt="3" custLinFactNeighborY="17783">
        <dgm:presLayoutVars>
          <dgm:bulletEnabled val="1"/>
        </dgm:presLayoutVars>
      </dgm:prSet>
      <dgm:spPr/>
    </dgm:pt>
  </dgm:ptLst>
  <dgm:cxnLst>
    <dgm:cxn modelId="{EBFF2401-0D6C-4142-8A33-89DB6BAD6D66}" type="presOf" srcId="{47205224-6FDA-4FB7-AD18-992622A25AA2}" destId="{BDE4AE43-A68A-4F9B-BDE0-3C1E6820FF1F}" srcOrd="0" destOrd="0" presId="urn:microsoft.com/office/officeart/2005/8/layout/hProcess10"/>
    <dgm:cxn modelId="{11F55D08-6793-4A91-B8A9-25D377D655EB}" type="presOf" srcId="{22F659F4-4AF3-4265-9D3C-5CF410EB0862}" destId="{E7B39830-63E1-43E6-9789-FA547C53D1F6}" srcOrd="0" destOrd="1" presId="urn:microsoft.com/office/officeart/2005/8/layout/hProcess10"/>
    <dgm:cxn modelId="{1F719618-99F2-4BE2-A0B2-9589429EE446}" type="presOf" srcId="{BB5A75A1-F82D-4294-AD7C-9FE6D2F3136C}" destId="{07A6768D-D869-4D59-AB8E-675713855747}" srcOrd="0" destOrd="3" presId="urn:microsoft.com/office/officeart/2005/8/layout/hProcess10"/>
    <dgm:cxn modelId="{109D4D36-94AA-4D38-B05D-37CD754F79B0}" srcId="{5D0AE73F-C232-44EF-8919-CFE674ECAA35}" destId="{3AABEAD5-61B2-4E63-8FE1-E3AC065496D2}" srcOrd="0" destOrd="0" parTransId="{F4C52C90-68D8-4922-9118-EF15B21BF4C2}" sibTransId="{4F24E3FC-40B4-42A7-B351-7101BD00A0F4}"/>
    <dgm:cxn modelId="{75EAF13B-FF20-4B60-A9B5-2628BCDD6B2F}" srcId="{80EFE0AD-F15F-4646-8F57-6F824F47C8B0}" destId="{5D0AE73F-C232-44EF-8919-CFE674ECAA35}" srcOrd="0" destOrd="0" parTransId="{898CEC3C-0CB5-4721-8F79-E2C0F07F38FF}" sibTransId="{095D3D79-9532-4CA4-8B15-A9C757F4D598}"/>
    <dgm:cxn modelId="{E0C6143F-91E3-420A-B745-2BA95078A53B}" type="presOf" srcId="{11222716-08F7-4E4D-B061-9FCAD58CAB9F}" destId="{2F568B80-4B3C-4DEC-8D59-63EE5AF90EE9}" srcOrd="0" destOrd="1" presId="urn:microsoft.com/office/officeart/2005/8/layout/hProcess10"/>
    <dgm:cxn modelId="{2FD39140-4004-42A3-8052-9FFC36305263}" srcId="{72B42D9E-9469-4B88-B635-95C0FEEE7B83}" destId="{22F659F4-4AF3-4265-9D3C-5CF410EB0862}" srcOrd="0" destOrd="0" parTransId="{854E8C76-C236-418F-AA1C-D93DAB3C652C}" sibTransId="{34B082FA-D78D-464B-AAD3-0A27208A2804}"/>
    <dgm:cxn modelId="{4BBD3460-337B-4DC5-94BC-BE8D58B98DAE}" srcId="{80EFE0AD-F15F-4646-8F57-6F824F47C8B0}" destId="{D7EBE1DB-9FD7-4576-BBFA-109B2B2CAB64}" srcOrd="1" destOrd="0" parTransId="{29D98FD8-5A26-4101-9F31-9AE29728175B}" sibTransId="{47205224-6FDA-4FB7-AD18-992622A25AA2}"/>
    <dgm:cxn modelId="{D963C148-89E7-4956-88F2-160443C7D03C}" type="presOf" srcId="{72B42D9E-9469-4B88-B635-95C0FEEE7B83}" destId="{E7B39830-63E1-43E6-9789-FA547C53D1F6}" srcOrd="0" destOrd="0" presId="urn:microsoft.com/office/officeart/2005/8/layout/hProcess10"/>
    <dgm:cxn modelId="{80468E69-8F97-43A1-8F50-0D76CBB8D8F6}" type="presOf" srcId="{A742273F-330B-4341-8684-8C78503E1881}" destId="{2F568B80-4B3C-4DEC-8D59-63EE5AF90EE9}" srcOrd="0" destOrd="2" presId="urn:microsoft.com/office/officeart/2005/8/layout/hProcess10"/>
    <dgm:cxn modelId="{1583B66B-1233-46BB-A4F9-98EBE9BB2BCF}" srcId="{5D0AE73F-C232-44EF-8919-CFE674ECAA35}" destId="{A0BD1CE1-607A-4982-8D83-A05F8A7B063A}" srcOrd="1" destOrd="0" parTransId="{9C49BE52-2583-4E8D-89FF-0087CF74FFF9}" sibTransId="{3AD0DBDE-1A1F-461D-98B6-4D30475BF5F0}"/>
    <dgm:cxn modelId="{280A3B6E-EB27-4F23-B451-9A33329BD17A}" type="presOf" srcId="{303A37F3-7241-4B60-B43D-CF5BB0EB65AD}" destId="{2F568B80-4B3C-4DEC-8D59-63EE5AF90EE9}" srcOrd="0" destOrd="3" presId="urn:microsoft.com/office/officeart/2005/8/layout/hProcess10"/>
    <dgm:cxn modelId="{C3658A6F-58EB-4EE3-9521-92341C7A322E}" srcId="{72B42D9E-9469-4B88-B635-95C0FEEE7B83}" destId="{07E80356-3491-4B24-9611-6E23283AE5E1}" srcOrd="2" destOrd="0" parTransId="{926EFF96-1E32-473A-ACA2-66DD1273EDED}" sibTransId="{DDC8FBC5-2C7D-47F7-B529-26912C521626}"/>
    <dgm:cxn modelId="{A525EC54-C740-4A87-B579-C9DE5DA718B7}" srcId="{D7EBE1DB-9FD7-4576-BBFA-109B2B2CAB64}" destId="{303A37F3-7241-4B60-B43D-CF5BB0EB65AD}" srcOrd="2" destOrd="0" parTransId="{F35E8C05-C0B9-46C1-BDB4-ECE6F2801466}" sibTransId="{AF8B61B8-80DE-410D-91B1-5D56C56529ED}"/>
    <dgm:cxn modelId="{180C3277-A789-46CA-8657-F8EC2C7AA417}" type="presOf" srcId="{07E80356-3491-4B24-9611-6E23283AE5E1}" destId="{E7B39830-63E1-43E6-9789-FA547C53D1F6}" srcOrd="0" destOrd="3" presId="urn:microsoft.com/office/officeart/2005/8/layout/hProcess10"/>
    <dgm:cxn modelId="{7767067B-40EE-4D95-B525-B3FA19B3B586}" srcId="{D7EBE1DB-9FD7-4576-BBFA-109B2B2CAB64}" destId="{11222716-08F7-4E4D-B061-9FCAD58CAB9F}" srcOrd="0" destOrd="0" parTransId="{9C73CCAE-1ADD-455A-9E3F-B5FB13846AF6}" sibTransId="{DAED3D02-7564-4A20-AF47-E21898EE54C4}"/>
    <dgm:cxn modelId="{367A0E7C-FA45-48E6-B5A4-5B46517052A4}" type="presOf" srcId="{5D0AE73F-C232-44EF-8919-CFE674ECAA35}" destId="{07A6768D-D869-4D59-AB8E-675713855747}" srcOrd="0" destOrd="0" presId="urn:microsoft.com/office/officeart/2005/8/layout/hProcess10"/>
    <dgm:cxn modelId="{9DD07B83-756C-49AA-BF9B-E6DFA1FF4D49}" srcId="{5D0AE73F-C232-44EF-8919-CFE674ECAA35}" destId="{BB5A75A1-F82D-4294-AD7C-9FE6D2F3136C}" srcOrd="2" destOrd="0" parTransId="{54BEDA4A-2EB2-4CD3-93F1-B8175FD42690}" sibTransId="{6927EE04-F308-497F-AB75-BB16B99DFC13}"/>
    <dgm:cxn modelId="{6E1F2297-AFDB-450E-B767-7C628E0AEA99}" type="presOf" srcId="{095D3D79-9532-4CA4-8B15-A9C757F4D598}" destId="{94FA1066-F205-4C27-A8C5-D4D5EC8ED460}" srcOrd="0" destOrd="0" presId="urn:microsoft.com/office/officeart/2005/8/layout/hProcess10"/>
    <dgm:cxn modelId="{8EF54598-E226-4FEF-A923-F7326609E2AD}" type="presOf" srcId="{095D3D79-9532-4CA4-8B15-A9C757F4D598}" destId="{B339E96E-E17C-4EE6-9E95-00E8E76D415E}" srcOrd="1" destOrd="0" presId="urn:microsoft.com/office/officeart/2005/8/layout/hProcess10"/>
    <dgm:cxn modelId="{6C3311AA-36D1-426F-B9F5-10B46FC7CD90}" srcId="{D7EBE1DB-9FD7-4576-BBFA-109B2B2CAB64}" destId="{A742273F-330B-4341-8684-8C78503E1881}" srcOrd="1" destOrd="0" parTransId="{AAD045AD-A6EC-49EA-8F03-A1F33D665F4A}" sibTransId="{67B0C933-2A59-48A4-A93D-CC9746B3ADFC}"/>
    <dgm:cxn modelId="{C9F9A2B9-E240-4A85-B1C0-1111043F1349}" srcId="{80EFE0AD-F15F-4646-8F57-6F824F47C8B0}" destId="{72B42D9E-9469-4B88-B635-95C0FEEE7B83}" srcOrd="2" destOrd="0" parTransId="{08CEE5E0-5A30-4565-AAC1-C300DDB76F31}" sibTransId="{A1AF4E32-12B4-483A-AAF4-A33BE64A2B37}"/>
    <dgm:cxn modelId="{D43AE6BB-072C-49D3-851E-5DC00A470F22}" type="presOf" srcId="{A0BD1CE1-607A-4982-8D83-A05F8A7B063A}" destId="{07A6768D-D869-4D59-AB8E-675713855747}" srcOrd="0" destOrd="2" presId="urn:microsoft.com/office/officeart/2005/8/layout/hProcess10"/>
    <dgm:cxn modelId="{0DBD98C5-7823-4839-B69D-794B863B0576}" type="presOf" srcId="{80EFE0AD-F15F-4646-8F57-6F824F47C8B0}" destId="{335ADC0E-9C66-4BFF-975A-C34D8DC1A1E6}" srcOrd="0" destOrd="0" presId="urn:microsoft.com/office/officeart/2005/8/layout/hProcess10"/>
    <dgm:cxn modelId="{92866CCE-BAAC-43BC-A708-64CA7FBD44C4}" type="presOf" srcId="{D7EBE1DB-9FD7-4576-BBFA-109B2B2CAB64}" destId="{2F568B80-4B3C-4DEC-8D59-63EE5AF90EE9}" srcOrd="0" destOrd="0" presId="urn:microsoft.com/office/officeart/2005/8/layout/hProcess10"/>
    <dgm:cxn modelId="{D0BF5DE8-8BCE-42D8-BA28-29FA00F949BC}" type="presOf" srcId="{3AABEAD5-61B2-4E63-8FE1-E3AC065496D2}" destId="{07A6768D-D869-4D59-AB8E-675713855747}" srcOrd="0" destOrd="1" presId="urn:microsoft.com/office/officeart/2005/8/layout/hProcess10"/>
    <dgm:cxn modelId="{D73E99ED-590B-4FF3-8185-F033208CA573}" srcId="{72B42D9E-9469-4B88-B635-95C0FEEE7B83}" destId="{9883A4A2-197B-4D2D-876D-8EE7586F58AB}" srcOrd="1" destOrd="0" parTransId="{690C2543-6F82-41DD-9F57-6E2EB9E7A8AA}" sibTransId="{0718E055-13F7-4EC9-8B51-B3A60F31070A}"/>
    <dgm:cxn modelId="{9DB66CF2-AA5A-4B62-8B9E-F097882766D7}" type="presOf" srcId="{9883A4A2-197B-4D2D-876D-8EE7586F58AB}" destId="{E7B39830-63E1-43E6-9789-FA547C53D1F6}" srcOrd="0" destOrd="2" presId="urn:microsoft.com/office/officeart/2005/8/layout/hProcess10"/>
    <dgm:cxn modelId="{140DDBF8-F26C-4A67-9E63-7EE436E4AABF}" type="presOf" srcId="{47205224-6FDA-4FB7-AD18-992622A25AA2}" destId="{A3CA17D7-1D97-4E6C-8E29-92C7311D04FF}" srcOrd="1" destOrd="0" presId="urn:microsoft.com/office/officeart/2005/8/layout/hProcess10"/>
    <dgm:cxn modelId="{3AC32F4E-A3BE-414A-AACB-24990D4D7D02}" type="presParOf" srcId="{335ADC0E-9C66-4BFF-975A-C34D8DC1A1E6}" destId="{D1525288-58FA-4302-A7A9-330308E4D54B}" srcOrd="0" destOrd="0" presId="urn:microsoft.com/office/officeart/2005/8/layout/hProcess10"/>
    <dgm:cxn modelId="{27B23EE2-A19B-40EB-929E-D2EA907625AA}" type="presParOf" srcId="{D1525288-58FA-4302-A7A9-330308E4D54B}" destId="{AB0E8682-5567-427C-8620-DC20DD4DE004}" srcOrd="0" destOrd="0" presId="urn:microsoft.com/office/officeart/2005/8/layout/hProcess10"/>
    <dgm:cxn modelId="{8F0FB11F-24B3-4987-B6BD-505F0DFEDF95}" type="presParOf" srcId="{D1525288-58FA-4302-A7A9-330308E4D54B}" destId="{07A6768D-D869-4D59-AB8E-675713855747}" srcOrd="1" destOrd="0" presId="urn:microsoft.com/office/officeart/2005/8/layout/hProcess10"/>
    <dgm:cxn modelId="{42ECC7AC-7738-4678-B2C4-3A5A92F23D03}" type="presParOf" srcId="{335ADC0E-9C66-4BFF-975A-C34D8DC1A1E6}" destId="{94FA1066-F205-4C27-A8C5-D4D5EC8ED460}" srcOrd="1" destOrd="0" presId="urn:microsoft.com/office/officeart/2005/8/layout/hProcess10"/>
    <dgm:cxn modelId="{D789F88F-9A34-4846-AF63-09428FDF28C2}" type="presParOf" srcId="{94FA1066-F205-4C27-A8C5-D4D5EC8ED460}" destId="{B339E96E-E17C-4EE6-9E95-00E8E76D415E}" srcOrd="0" destOrd="0" presId="urn:microsoft.com/office/officeart/2005/8/layout/hProcess10"/>
    <dgm:cxn modelId="{2CB0CE76-496D-4176-87AA-6C0E6CC62303}" type="presParOf" srcId="{335ADC0E-9C66-4BFF-975A-C34D8DC1A1E6}" destId="{F54FEC77-9E9D-439F-A284-982A76CD6337}" srcOrd="2" destOrd="0" presId="urn:microsoft.com/office/officeart/2005/8/layout/hProcess10"/>
    <dgm:cxn modelId="{8A4C3CB9-28EC-4DF3-864C-15D32ED9ECA9}" type="presParOf" srcId="{F54FEC77-9E9D-439F-A284-982A76CD6337}" destId="{D222BC79-80A0-4FFE-B53A-0A58A7D18223}" srcOrd="0" destOrd="0" presId="urn:microsoft.com/office/officeart/2005/8/layout/hProcess10"/>
    <dgm:cxn modelId="{3C6170C9-E03A-4E3F-97D1-73370EE2DC87}" type="presParOf" srcId="{F54FEC77-9E9D-439F-A284-982A76CD6337}" destId="{2F568B80-4B3C-4DEC-8D59-63EE5AF90EE9}" srcOrd="1" destOrd="0" presId="urn:microsoft.com/office/officeart/2005/8/layout/hProcess10"/>
    <dgm:cxn modelId="{8CA01846-5011-4505-BCBE-CF77325B6A7B}" type="presParOf" srcId="{335ADC0E-9C66-4BFF-975A-C34D8DC1A1E6}" destId="{BDE4AE43-A68A-4F9B-BDE0-3C1E6820FF1F}" srcOrd="3" destOrd="0" presId="urn:microsoft.com/office/officeart/2005/8/layout/hProcess10"/>
    <dgm:cxn modelId="{CE7CA2CB-FE44-4A78-98B7-A5226C242645}" type="presParOf" srcId="{BDE4AE43-A68A-4F9B-BDE0-3C1E6820FF1F}" destId="{A3CA17D7-1D97-4E6C-8E29-92C7311D04FF}" srcOrd="0" destOrd="0" presId="urn:microsoft.com/office/officeart/2005/8/layout/hProcess10"/>
    <dgm:cxn modelId="{17BF7C1F-9268-4923-A14F-309D03C2B14B}" type="presParOf" srcId="{335ADC0E-9C66-4BFF-975A-C34D8DC1A1E6}" destId="{30D60DE0-0225-4278-91D9-7A938BD22DA1}" srcOrd="4" destOrd="0" presId="urn:microsoft.com/office/officeart/2005/8/layout/hProcess10"/>
    <dgm:cxn modelId="{46CBAD0E-987D-4BBE-8CB4-1F8C2D948555}" type="presParOf" srcId="{30D60DE0-0225-4278-91D9-7A938BD22DA1}" destId="{FF8631C5-A5CC-4477-996D-6FF148CC01C7}" srcOrd="0" destOrd="0" presId="urn:microsoft.com/office/officeart/2005/8/layout/hProcess10"/>
    <dgm:cxn modelId="{34DBACFA-6E15-46A7-9E93-0D132B2D6F6B}" type="presParOf" srcId="{30D60DE0-0225-4278-91D9-7A938BD22DA1}" destId="{E7B39830-63E1-43E6-9789-FA547C53D1F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E8682-5567-427C-8620-DC20DD4DE004}">
      <dsp:nvSpPr>
        <dsp:cNvPr id="0" name=""/>
        <dsp:cNvSpPr/>
      </dsp:nvSpPr>
      <dsp:spPr>
        <a:xfrm>
          <a:off x="4434" y="1348749"/>
          <a:ext cx="2089024" cy="20890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6768D-D869-4D59-AB8E-675713855747}">
      <dsp:nvSpPr>
        <dsp:cNvPr id="0" name=""/>
        <dsp:cNvSpPr/>
      </dsp:nvSpPr>
      <dsp:spPr>
        <a:xfrm>
          <a:off x="344507" y="3382686"/>
          <a:ext cx="2089024" cy="2089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Data Collection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Review Existing and Proposed Ordinance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Research Market 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Interview Real Estate Professionals</a:t>
          </a:r>
        </a:p>
      </dsp:txBody>
      <dsp:txXfrm>
        <a:off x="405692" y="3443871"/>
        <a:ext cx="1966654" cy="1966654"/>
      </dsp:txXfrm>
    </dsp:sp>
    <dsp:sp modelId="{94FA1066-F205-4C27-A8C5-D4D5EC8ED460}">
      <dsp:nvSpPr>
        <dsp:cNvPr id="0" name=""/>
        <dsp:cNvSpPr/>
      </dsp:nvSpPr>
      <dsp:spPr>
        <a:xfrm>
          <a:off x="2495850" y="2142279"/>
          <a:ext cx="402392" cy="50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5850" y="2242672"/>
        <a:ext cx="281674" cy="301177"/>
      </dsp:txXfrm>
    </dsp:sp>
    <dsp:sp modelId="{D222BC79-80A0-4FFE-B53A-0A58A7D18223}">
      <dsp:nvSpPr>
        <dsp:cNvPr id="0" name=""/>
        <dsp:cNvSpPr/>
      </dsp:nvSpPr>
      <dsp:spPr>
        <a:xfrm>
          <a:off x="3243150" y="1348749"/>
          <a:ext cx="2089024" cy="20890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68B80-4B3C-4DEC-8D59-63EE5AF90EE9}">
      <dsp:nvSpPr>
        <dsp:cNvPr id="0" name=""/>
        <dsp:cNvSpPr/>
      </dsp:nvSpPr>
      <dsp:spPr>
        <a:xfrm>
          <a:off x="3583224" y="3382686"/>
          <a:ext cx="2089024" cy="2089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Model Building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 Pro Forma Model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Enter Raw 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Calibrate</a:t>
          </a:r>
        </a:p>
      </dsp:txBody>
      <dsp:txXfrm>
        <a:off x="3644409" y="3443871"/>
        <a:ext cx="1966654" cy="1966654"/>
      </dsp:txXfrm>
    </dsp:sp>
    <dsp:sp modelId="{BDE4AE43-A68A-4F9B-BDE0-3C1E6820FF1F}">
      <dsp:nvSpPr>
        <dsp:cNvPr id="0" name=""/>
        <dsp:cNvSpPr/>
      </dsp:nvSpPr>
      <dsp:spPr>
        <a:xfrm>
          <a:off x="5734567" y="2142279"/>
          <a:ext cx="402392" cy="5019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4567" y="2242672"/>
        <a:ext cx="281674" cy="301177"/>
      </dsp:txXfrm>
    </dsp:sp>
    <dsp:sp modelId="{FF8631C5-A5CC-4477-996D-6FF148CC01C7}">
      <dsp:nvSpPr>
        <dsp:cNvPr id="0" name=""/>
        <dsp:cNvSpPr/>
      </dsp:nvSpPr>
      <dsp:spPr>
        <a:xfrm>
          <a:off x="6481867" y="1348749"/>
          <a:ext cx="2089024" cy="20890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39830-63E1-43E6-9789-FA547C53D1F6}">
      <dsp:nvSpPr>
        <dsp:cNvPr id="0" name=""/>
        <dsp:cNvSpPr/>
      </dsp:nvSpPr>
      <dsp:spPr>
        <a:xfrm>
          <a:off x="6821941" y="3382686"/>
          <a:ext cx="2089024" cy="2089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Analysis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Scenario Runs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Interpretation of Findings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Recommendations</a:t>
          </a:r>
        </a:p>
      </dsp:txBody>
      <dsp:txXfrm>
        <a:off x="6883126" y="3443871"/>
        <a:ext cx="1966654" cy="1966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C65EA-7019-4544-8D74-17DEC87993CD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7868-F8D2-41DB-AC11-213748DBE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20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3F68E-DA69-4D1E-932C-2852E9D3F4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9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16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3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7B148-47B7-42A3-8A01-D915725B1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13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1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2001"/>
            <a:ext cx="292531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B72B-0CC2-4A1C-A3C8-606198B96183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22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755F-3C75-41FA-9EDB-460CDDD3675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1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1FD3-4AD3-4F64-B190-6CE4204B2FC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8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510B-FC4E-4F46-A0C0-2C0E4C52A396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8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CF6D5C-EFAC-43D6-937C-9DFA9E834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1830" y="477985"/>
            <a:ext cx="7210161" cy="5913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3BC4BF-D825-45D3-969F-67C4D1663997}"/>
              </a:ext>
            </a:extLst>
          </p:cNvPr>
          <p:cNvSpPr/>
          <p:nvPr userDrawn="1"/>
        </p:nvSpPr>
        <p:spPr>
          <a:xfrm>
            <a:off x="3642275" y="414070"/>
            <a:ext cx="7991896" cy="601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1BB125-CFE7-4B16-96CD-74A26E917989}"/>
              </a:ext>
            </a:extLst>
          </p:cNvPr>
          <p:cNvSpPr/>
          <p:nvPr userDrawn="1"/>
        </p:nvSpPr>
        <p:spPr>
          <a:xfrm>
            <a:off x="2" y="758952"/>
            <a:ext cx="3443591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2663952"/>
          </a:xfrm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>
              <a:defRPr sz="3600" b="1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699B-1AF9-49D4-8C64-6FE3D070441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CF643B-16E2-48AE-B3F3-D9409BEF8310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155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DD0F-CE0A-48E9-858F-66873FA5F837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1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8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22627-2929-4458-A3DC-B28739D52D1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2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BB23-9AA5-4066-BDDC-BF6A75992BB0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9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316-121E-4EFF-A7D4-00E4C39A41EB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9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337560"/>
            <a:ext cx="283464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E4C2-B759-4E65-8FD3-D6938170DB0D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5" y="767419"/>
            <a:ext cx="8115231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340602"/>
            <a:ext cx="283464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2D28B-DAA7-4BC8-A9A7-A3AE03A9A588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2" y="6356352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1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58952"/>
            <a:ext cx="3443591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6FFB30-E56B-4783-8F87-F1953388E147}" type="datetime1">
              <a:rPr lang="en-US" smtClean="0"/>
              <a:t>3/28/2018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2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7" y="6356352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6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60" baseline="0">
          <a:solidFill>
            <a:srgbClr val="FFFFFF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1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752600" y="1447800"/>
            <a:ext cx="6629400" cy="182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tx1"/>
                  </a:outerShdw>
                </a:effectLst>
              </a:rPr>
              <a:t>Inclusionary Zoning Ordinance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tx1"/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tx1"/>
                  </a:outerShdw>
                </a:effectLst>
              </a:rPr>
              <a:t>Financial Feasibility Analysis</a:t>
            </a:r>
            <a:endParaRPr lang="en-US" sz="1800" dirty="0">
              <a:solidFill>
                <a:schemeClr val="bg1"/>
              </a:solidFill>
              <a:effectLst>
                <a:outerShdw blurRad="50800" dist="889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6477000" cy="1828800"/>
          </a:xfrm>
        </p:spPr>
        <p:txBody>
          <a:bodyPr>
            <a:normAutofit/>
          </a:bodyPr>
          <a:lstStyle/>
          <a:p>
            <a:r>
              <a:rPr lang="en-US" sz="1600" b="0" dirty="0">
                <a:solidFill>
                  <a:schemeClr val="bg1"/>
                </a:solidFill>
              </a:rPr>
              <a:t>March 12, 2018</a:t>
            </a:r>
          </a:p>
          <a:p>
            <a:endParaRPr lang="en-US" sz="1600" b="0" dirty="0">
              <a:solidFill>
                <a:schemeClr val="bg1"/>
              </a:solidFill>
            </a:endParaRPr>
          </a:p>
          <a:p>
            <a:r>
              <a:rPr lang="en-US" sz="1600" b="0" dirty="0">
                <a:solidFill>
                  <a:schemeClr val="bg1"/>
                </a:solidFill>
              </a:rPr>
              <a:t>Presented by: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chemeClr val="bg1"/>
                </a:solidFill>
              </a:rPr>
              <a:t>Kyle Talente, Vice President &amp; Principal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dirty="0">
                <a:solidFill>
                  <a:schemeClr val="bg1"/>
                </a:solidFill>
              </a:rPr>
              <a:t>Jahangir Akbar, Market Analyst/Planner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28800" y="1276290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of Newton, Massachusetts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53DE4-6455-4063-A327-62BAFBA940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06" y="4904112"/>
            <a:ext cx="2103120" cy="11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EC0B2-DC4C-42AE-953F-2FA85C85578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rPr>
              <a:t>Study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0CE1-F9D3-4F8C-A21B-825D8798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951" y="864108"/>
            <a:ext cx="5486400" cy="5120640"/>
          </a:xfrm>
        </p:spPr>
        <p:txBody>
          <a:bodyPr anchor="t" anchorCtr="0"/>
          <a:lstStyle/>
          <a:p>
            <a:pPr marL="0" indent="0">
              <a:buNone/>
            </a:pPr>
            <a:r>
              <a:rPr lang="en-US" dirty="0"/>
              <a:t>Help the City evaluate proposed changes to the inclusionary zoning Ordinance which will create more affordable housing while not having a detrimental impact on overall housing development.</a:t>
            </a:r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7261AF8B-5CB4-4CF2-8A88-D82311CEB1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b="11838"/>
          <a:stretch/>
        </p:blipFill>
        <p:spPr>
          <a:xfrm>
            <a:off x="4495800" y="2971801"/>
            <a:ext cx="5486400" cy="307963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4EB3E8-E647-4DB2-8A9A-B6601E43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2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4" name="1-introduc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F4717-709C-4ACC-B2F9-8D64BDDE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3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EA5C6C-8527-4E68-809C-4164EB38DA99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524000" y="0"/>
          <a:ext cx="8915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2-Study go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2400" y="533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A9F30C-C6E9-43CC-B4A2-8F17A77B0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Elements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3A8AF-BDF2-4A22-9594-11E88F9C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4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3" name="3-the proces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4953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689" y="1123839"/>
            <a:ext cx="2324911" cy="4601183"/>
          </a:xfrm>
        </p:spPr>
        <p:txBody>
          <a:bodyPr/>
          <a:lstStyle/>
          <a:p>
            <a:r>
              <a:rPr lang="en-US" dirty="0"/>
              <a:t>Model Inputs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B3236-4C1B-4ED3-92C2-26B6792E8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67400" y="3581400"/>
            <a:ext cx="2857500" cy="2857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CAD20-C1FF-4577-B1A6-27865F63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5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84AC168-2160-42A7-9D06-513ADCAF2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685800"/>
            <a:ext cx="2857500" cy="2857500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BDC647A-0BB8-4CEC-A272-02C4DF175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685800"/>
            <a:ext cx="2857500" cy="2857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8D104B-F15A-4FCE-AFB4-79CDEC7E4A4D}"/>
              </a:ext>
            </a:extLst>
          </p:cNvPr>
          <p:cNvSpPr/>
          <p:nvPr/>
        </p:nvSpPr>
        <p:spPr>
          <a:xfrm>
            <a:off x="4740441" y="1993232"/>
            <a:ext cx="1677959" cy="5232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Down">
              <a:avLst>
                <a:gd name="adj" fmla="val 28734"/>
              </a:avLst>
            </a:prstTxWarp>
            <a:spAutoFit/>
            <a:scene3d>
              <a:camera prst="orthographicFront">
                <a:rot lat="0" lon="1476" rev="0"/>
              </a:camera>
              <a:lightRig rig="threePt" dir="t"/>
            </a:scene3d>
          </a:bodyPr>
          <a:lstStyle/>
          <a:p>
            <a:pPr algn="ctr" defTabSz="457200"/>
            <a:r>
              <a:rPr lang="en-US" sz="2800" b="1" dirty="0">
                <a:ln w="10160">
                  <a:solidFill>
                    <a:srgbClr val="1AB39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Revenues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5CA031-0A6D-40D4-B236-CD09170AE1BA}"/>
              </a:ext>
            </a:extLst>
          </p:cNvPr>
          <p:cNvSpPr/>
          <p:nvPr/>
        </p:nvSpPr>
        <p:spPr>
          <a:xfrm>
            <a:off x="7808497" y="2057400"/>
            <a:ext cx="1677959" cy="5232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Down">
              <a:avLst>
                <a:gd name="adj" fmla="val 31034"/>
              </a:avLst>
            </a:prstTxWarp>
            <a:spAutoFit/>
            <a:scene3d>
              <a:camera prst="orthographicFront">
                <a:rot lat="0" lon="1476" rev="0"/>
              </a:camera>
              <a:lightRig rig="threePt" dir="t"/>
            </a:scene3d>
          </a:bodyPr>
          <a:lstStyle/>
          <a:p>
            <a:pPr algn="ctr" defTabSz="457200"/>
            <a:r>
              <a:rPr lang="en-US" sz="2800" b="1" dirty="0">
                <a:ln w="10160">
                  <a:solidFill>
                    <a:srgbClr val="1AB39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Expenses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ECD93-5025-4AE4-99C1-A02A4604A1E1}"/>
              </a:ext>
            </a:extLst>
          </p:cNvPr>
          <p:cNvSpPr/>
          <p:nvPr/>
        </p:nvSpPr>
        <p:spPr>
          <a:xfrm>
            <a:off x="6284497" y="4876800"/>
            <a:ext cx="1677959" cy="5232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Down">
              <a:avLst>
                <a:gd name="adj" fmla="val 33333"/>
              </a:avLst>
            </a:prstTxWarp>
            <a:spAutoFit/>
            <a:scene3d>
              <a:camera prst="orthographicFront">
                <a:rot lat="0" lon="1476" rev="0"/>
              </a:camera>
              <a:lightRig rig="threePt" dir="t"/>
            </a:scene3d>
          </a:bodyPr>
          <a:lstStyle/>
          <a:p>
            <a:pPr algn="ctr" defTabSz="457200"/>
            <a:r>
              <a:rPr lang="en-US" sz="2800" b="1" dirty="0">
                <a:ln w="10160">
                  <a:solidFill>
                    <a:srgbClr val="1AB39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/>
              </a:rPr>
              <a:t>Financials</a:t>
            </a:r>
          </a:p>
        </p:txBody>
      </p:sp>
      <p:pic>
        <p:nvPicPr>
          <p:cNvPr id="5" name="4-mod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68287-F97F-47C3-AE77-7E11E180E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Rental income from apartments</a:t>
            </a:r>
          </a:p>
          <a:p>
            <a:pPr lvl="1"/>
            <a:r>
              <a:rPr lang="en-US" dirty="0"/>
              <a:t>Market driven</a:t>
            </a:r>
          </a:p>
          <a:p>
            <a:r>
              <a:rPr lang="en-US" dirty="0"/>
              <a:t>Sale income from ownership units</a:t>
            </a:r>
          </a:p>
          <a:p>
            <a:pPr lvl="1"/>
            <a:r>
              <a:rPr lang="en-US" dirty="0"/>
              <a:t>Market driven</a:t>
            </a:r>
          </a:p>
          <a:p>
            <a:r>
              <a:rPr lang="en-US" dirty="0"/>
              <a:t>Secondary income from development</a:t>
            </a:r>
          </a:p>
          <a:p>
            <a:pPr lvl="1"/>
            <a:r>
              <a:rPr lang="en-US" dirty="0"/>
              <a:t>Parking fees</a:t>
            </a:r>
          </a:p>
          <a:p>
            <a:pPr lvl="1"/>
            <a:r>
              <a:rPr lang="en-US" dirty="0"/>
              <a:t>Laundry</a:t>
            </a:r>
          </a:p>
          <a:p>
            <a:pPr lvl="1"/>
            <a:r>
              <a:rPr lang="en-US" dirty="0"/>
              <a:t>Vending machines</a:t>
            </a:r>
          </a:p>
          <a:p>
            <a:r>
              <a:rPr lang="en-US" dirty="0"/>
              <a:t>Reversion of rental property</a:t>
            </a:r>
          </a:p>
          <a:p>
            <a:pPr lvl="1"/>
            <a:r>
              <a:rPr lang="en-US" dirty="0"/>
              <a:t>Pro </a:t>
            </a:r>
            <a:r>
              <a:rPr lang="en-US" dirty="0" err="1"/>
              <a:t>formas</a:t>
            </a:r>
            <a:r>
              <a:rPr lang="en-US" dirty="0"/>
              <a:t> require assumption of sale at the end of the hold period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81DF5-B59E-49F8-A45F-8BE7C40E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6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5" name="5-model inpu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5562600"/>
            <a:ext cx="8128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2BF3-E28D-4B74-9A4E-B992E1A2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689" y="1123839"/>
            <a:ext cx="2324911" cy="4601183"/>
          </a:xfrm>
        </p:spPr>
        <p:txBody>
          <a:bodyPr/>
          <a:lstStyle/>
          <a:p>
            <a:r>
              <a:rPr lang="en-US" dirty="0"/>
              <a:t>Expenditures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69EF6-026F-400A-A90A-6B9B2B28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Rental properties</a:t>
            </a:r>
          </a:p>
          <a:p>
            <a:pPr lvl="1"/>
            <a:r>
              <a:rPr lang="en-US" dirty="0"/>
              <a:t>Vacancy and collection loss</a:t>
            </a:r>
          </a:p>
          <a:p>
            <a:pPr lvl="1"/>
            <a:r>
              <a:rPr lang="en-US" dirty="0"/>
              <a:t>Operating expenses</a:t>
            </a:r>
          </a:p>
          <a:p>
            <a:pPr lvl="2"/>
            <a:r>
              <a:rPr lang="en-US" dirty="0"/>
              <a:t>Management fees</a:t>
            </a:r>
          </a:p>
          <a:p>
            <a:pPr lvl="2"/>
            <a:r>
              <a:rPr lang="en-US" dirty="0"/>
              <a:t>Marketing</a:t>
            </a:r>
          </a:p>
          <a:p>
            <a:pPr lvl="2"/>
            <a:r>
              <a:rPr lang="en-US" dirty="0"/>
              <a:t>Maintenance</a:t>
            </a:r>
          </a:p>
          <a:p>
            <a:pPr lvl="2"/>
            <a:r>
              <a:rPr lang="en-US" dirty="0"/>
              <a:t>Insurance</a:t>
            </a:r>
          </a:p>
          <a:p>
            <a:pPr lvl="1"/>
            <a:r>
              <a:rPr lang="en-US" dirty="0"/>
              <a:t>Property taxes</a:t>
            </a:r>
          </a:p>
          <a:p>
            <a:pPr lvl="1"/>
            <a:r>
              <a:rPr lang="en-US" dirty="0"/>
              <a:t>Debt Service</a:t>
            </a:r>
          </a:p>
          <a:p>
            <a:r>
              <a:rPr lang="en-US" dirty="0"/>
              <a:t>All residential types</a:t>
            </a:r>
          </a:p>
          <a:p>
            <a:pPr lvl="1"/>
            <a:r>
              <a:rPr lang="en-US" dirty="0"/>
              <a:t>Equity Investments</a:t>
            </a:r>
          </a:p>
          <a:p>
            <a:pPr lvl="2"/>
            <a:r>
              <a:rPr lang="en-US" dirty="0"/>
              <a:t>Land acquisition</a:t>
            </a:r>
          </a:p>
          <a:p>
            <a:pPr lvl="2"/>
            <a:r>
              <a:rPr lang="en-US" dirty="0"/>
              <a:t>Development costs</a:t>
            </a:r>
          </a:p>
          <a:p>
            <a:pPr lvl="3"/>
            <a:r>
              <a:rPr lang="en-US" dirty="0"/>
              <a:t>Soft costs (i.e. permits)</a:t>
            </a:r>
          </a:p>
          <a:p>
            <a:pPr lvl="3"/>
            <a:r>
              <a:rPr lang="en-US" dirty="0"/>
              <a:t>Hard costs (i.e. buildings)</a:t>
            </a:r>
          </a:p>
          <a:p>
            <a:pPr lvl="1"/>
            <a:r>
              <a:rPr lang="en-US" dirty="0"/>
              <a:t>Cost of sale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63B8D-438E-4F0F-BFDF-7DDAAB71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7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5" name="6-revenu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48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1405-0A86-418D-8E26-ED14A77D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138F-F98F-4184-99F5-45BB5EAF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Equity requirements</a:t>
            </a:r>
          </a:p>
          <a:p>
            <a:pPr lvl="1"/>
            <a:r>
              <a:rPr lang="en-US" dirty="0"/>
              <a:t>For sale and for rent properties</a:t>
            </a:r>
          </a:p>
          <a:p>
            <a:pPr lvl="1"/>
            <a:r>
              <a:rPr lang="en-US" dirty="0"/>
              <a:t>25% minimum</a:t>
            </a:r>
          </a:p>
          <a:p>
            <a:r>
              <a:rPr lang="en-US" dirty="0"/>
              <a:t>Construction (bridge) loans</a:t>
            </a:r>
          </a:p>
          <a:p>
            <a:r>
              <a:rPr lang="en-US" dirty="0"/>
              <a:t>Mortgage requirements</a:t>
            </a:r>
          </a:p>
          <a:p>
            <a:pPr lvl="1"/>
            <a:r>
              <a:rPr lang="en-US" dirty="0"/>
              <a:t>Origination fees</a:t>
            </a:r>
          </a:p>
          <a:p>
            <a:pPr lvl="1"/>
            <a:r>
              <a:rPr lang="en-US" dirty="0"/>
              <a:t>Interest rates</a:t>
            </a:r>
          </a:p>
          <a:p>
            <a:pPr lvl="1"/>
            <a:r>
              <a:rPr lang="en-US" dirty="0"/>
              <a:t>Term of loan</a:t>
            </a:r>
          </a:p>
          <a:p>
            <a:r>
              <a:rPr lang="en-US" dirty="0"/>
              <a:t>Capitalization rate</a:t>
            </a:r>
          </a:p>
          <a:p>
            <a:pPr lvl="1"/>
            <a:r>
              <a:rPr lang="en-US" dirty="0"/>
              <a:t>Valuation of cash flow</a:t>
            </a:r>
          </a:p>
          <a:p>
            <a:pPr lvl="1"/>
            <a:r>
              <a:rPr lang="en-US" dirty="0"/>
              <a:t>Market driven value</a:t>
            </a:r>
          </a:p>
          <a:p>
            <a:pPr lvl="1"/>
            <a:r>
              <a:rPr lang="en-US" dirty="0"/>
              <a:t>Currently 5.5% for rental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B241F-9362-4D9E-8949-420DFA9B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8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pic>
        <p:nvPicPr>
          <p:cNvPr id="5" name="7-expenditur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548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F1784B-0CBE-4CB7-9207-14FA53BC67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Development profile</a:t>
            </a:r>
          </a:p>
          <a:p>
            <a:pPr lvl="1"/>
            <a:r>
              <a:rPr lang="en-US" dirty="0"/>
              <a:t>Unit Count</a:t>
            </a:r>
          </a:p>
          <a:p>
            <a:pPr lvl="1"/>
            <a:r>
              <a:rPr lang="en-US" dirty="0"/>
              <a:t>Affordable Units</a:t>
            </a:r>
          </a:p>
          <a:p>
            <a:pPr lvl="1"/>
            <a:r>
              <a:rPr lang="en-US" dirty="0"/>
              <a:t>Cash Contribution</a:t>
            </a:r>
          </a:p>
          <a:p>
            <a:r>
              <a:rPr lang="en-US" dirty="0"/>
              <a:t>Development value</a:t>
            </a:r>
          </a:p>
          <a:p>
            <a:r>
              <a:rPr lang="en-US" dirty="0"/>
              <a:t>Development cost</a:t>
            </a:r>
          </a:p>
          <a:p>
            <a:pPr lvl="1"/>
            <a:r>
              <a:rPr lang="en-US" dirty="0"/>
              <a:t>Land Cost</a:t>
            </a:r>
          </a:p>
          <a:p>
            <a:pPr lvl="1"/>
            <a:r>
              <a:rPr lang="en-US" dirty="0"/>
              <a:t>Construction Cost</a:t>
            </a:r>
          </a:p>
          <a:p>
            <a:r>
              <a:rPr lang="en-US" dirty="0">
                <a:solidFill>
                  <a:srgbClr val="FF0000"/>
                </a:solidFill>
              </a:rPr>
              <a:t>Rate of return</a:t>
            </a:r>
          </a:p>
          <a:p>
            <a:r>
              <a:rPr lang="en-US" dirty="0"/>
              <a:t>Affordability gap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66A178-9EF7-4D34-8631-945606D255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Is the development proposal financially viable?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B6776-41F5-4731-9248-D75C49BC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>
                <a:solidFill>
                  <a:srgbClr val="40BAD2"/>
                </a:solidFill>
                <a:latin typeface="Corbel"/>
              </a:rPr>
              <a:pPr defTabSz="457200"/>
              <a:t>9</a:t>
            </a:fld>
            <a:endParaRPr lang="en-US" dirty="0">
              <a:solidFill>
                <a:srgbClr val="40BAD2"/>
              </a:solidFill>
              <a:latin typeface="Corbel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894097" y="3102184"/>
            <a:ext cx="650285" cy="653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4" name="8-financia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953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</Words>
  <Application>Microsoft Office PowerPoint</Application>
  <PresentationFormat>Widescreen</PresentationFormat>
  <Paragraphs>91</Paragraphs>
  <Slides>9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Corbel</vt:lpstr>
      <vt:lpstr>Times New Roman</vt:lpstr>
      <vt:lpstr>Wingdings 2</vt:lpstr>
      <vt:lpstr>Frame</vt:lpstr>
      <vt:lpstr>Inclusionary Zoning Ordinance Financial Feasibility Analysis</vt:lpstr>
      <vt:lpstr>Study Goal</vt:lpstr>
      <vt:lpstr>PowerPoint Presentation</vt:lpstr>
      <vt:lpstr>Model Elements</vt:lpstr>
      <vt:lpstr>Model Inputs</vt:lpstr>
      <vt:lpstr>Revenues</vt:lpstr>
      <vt:lpstr>Expenditures</vt:lpstr>
      <vt:lpstr>Financials</vt:lpstr>
      <vt:lpstr>Model Outputs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Norine Silton</dc:creator>
  <cp:lastModifiedBy>Norine Silton</cp:lastModifiedBy>
  <cp:revision>2</cp:revision>
  <dcterms:created xsi:type="dcterms:W3CDTF">2018-03-28T18:18:42Z</dcterms:created>
  <dcterms:modified xsi:type="dcterms:W3CDTF">2018-03-28T18:21:05Z</dcterms:modified>
</cp:coreProperties>
</file>