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80F33-200C-4171-8C6A-11D141F2436E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C2C23E-9DA2-4419-A485-62AD284866D1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Income</a:t>
          </a:r>
        </a:p>
      </dgm:t>
    </dgm:pt>
    <dgm:pt modelId="{D7FDDAC1-5C8E-4D9E-A38A-5E7500FE44E8}" type="parTrans" cxnId="{7773B372-4DAB-420F-8BDA-C72AA00EDA7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5837C-5225-456B-991B-C813CA44E12E}" type="sibTrans" cxnId="{7773B372-4DAB-420F-8BDA-C72AA00EDA7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E0FEE-1825-44E7-AE32-99E1E863309A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Sales</a:t>
          </a:r>
        </a:p>
      </dgm:t>
    </dgm:pt>
    <dgm:pt modelId="{F6EA14E5-295B-4F05-8C68-055500C3DF78}" type="parTrans" cxnId="{97AFBC2C-4F8B-4F2F-B46E-EFB0D1718A9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F4A2EC-83AE-42CF-9D9E-90FEAA017DB0}" type="sibTrans" cxnId="{97AFBC2C-4F8B-4F2F-B46E-EFB0D1718A9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021B4-309E-4848-883E-35978B2273BB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Rents</a:t>
          </a:r>
        </a:p>
      </dgm:t>
    </dgm:pt>
    <dgm:pt modelId="{3A6F6813-E842-4446-AC49-28E21CDE7E7B}" type="parTrans" cxnId="{43178AA2-3BA5-45D6-894C-A2300D24AB6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DF10AA-85AA-443D-8AB9-89E8A8D83C69}" type="sibTrans" cxnId="{43178AA2-3BA5-45D6-894C-A2300D24AB6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B968A-7DD9-40E0-8B6A-63CC4264AB8A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Costs</a:t>
          </a:r>
        </a:p>
      </dgm:t>
    </dgm:pt>
    <dgm:pt modelId="{829B8016-DBB2-45C9-9A2D-F7C7CBEE1E91}" type="parTrans" cxnId="{421D27D3-4BDF-4D20-8E5A-6D54ECCFCBB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D6543-005C-4F09-A913-C5F9F268ACEA}" type="sibTrans" cxnId="{421D27D3-4BDF-4D20-8E5A-6D54ECCFCBB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03D3D-9F2F-494E-B9AB-096DED37DD38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Debt</a:t>
          </a:r>
        </a:p>
      </dgm:t>
    </dgm:pt>
    <dgm:pt modelId="{5D78BE37-8FAA-43A4-B661-0F257A18DD2D}" type="parTrans" cxnId="{BDD9A6BB-107A-4D1F-AB80-A79854C610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A07AED-CE4E-40C7-9A64-48A72536E80F}" type="sibTrans" cxnId="{BDD9A6BB-107A-4D1F-AB80-A79854C610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ACDC6B-546E-4087-A525-BB8AA0AACE0D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Indirect</a:t>
          </a:r>
        </a:p>
      </dgm:t>
    </dgm:pt>
    <dgm:pt modelId="{C636E6FD-A005-4FE8-BFBE-92EC162E4FF6}" type="parTrans" cxnId="{DC5CAD7D-BED4-4097-9F61-285D3C235626}">
      <dgm:prSet/>
      <dgm:spPr/>
      <dgm:t>
        <a:bodyPr/>
        <a:lstStyle/>
        <a:p>
          <a:endParaRPr lang="en-US"/>
        </a:p>
      </dgm:t>
    </dgm:pt>
    <dgm:pt modelId="{EACD9F0D-7473-4385-A739-30997AEBF668}" type="sibTrans" cxnId="{DC5CAD7D-BED4-4097-9F61-285D3C235626}">
      <dgm:prSet/>
      <dgm:spPr/>
      <dgm:t>
        <a:bodyPr/>
        <a:lstStyle/>
        <a:p>
          <a:endParaRPr lang="en-US"/>
        </a:p>
      </dgm:t>
    </dgm:pt>
    <dgm:pt modelId="{4CCA3C76-772F-440E-8CF3-D5CEAE750D44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Operations</a:t>
          </a:r>
        </a:p>
      </dgm:t>
    </dgm:pt>
    <dgm:pt modelId="{99B38BAE-A2FB-4280-AE2A-6FEE5213C3BC}" type="parTrans" cxnId="{38CA8FD1-1001-475A-9D04-A73176FDF235}">
      <dgm:prSet/>
      <dgm:spPr/>
      <dgm:t>
        <a:bodyPr/>
        <a:lstStyle/>
        <a:p>
          <a:endParaRPr lang="en-US"/>
        </a:p>
      </dgm:t>
    </dgm:pt>
    <dgm:pt modelId="{BE8724C0-A024-4959-8303-2F64C6A27AED}" type="sibTrans" cxnId="{38CA8FD1-1001-475A-9D04-A73176FDF235}">
      <dgm:prSet/>
      <dgm:spPr/>
      <dgm:t>
        <a:bodyPr/>
        <a:lstStyle/>
        <a:p>
          <a:endParaRPr lang="en-US"/>
        </a:p>
      </dgm:t>
    </dgm:pt>
    <dgm:pt modelId="{66348F39-1360-4088-9937-7215C6CB8D4C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</a:t>
          </a:r>
        </a:p>
      </dgm:t>
    </dgm:pt>
    <dgm:pt modelId="{B516A334-99E5-4576-85B5-C16428BFB722}" type="parTrans" cxnId="{C747749A-823E-445E-8D6C-804D27DE20E5}">
      <dgm:prSet/>
      <dgm:spPr/>
      <dgm:t>
        <a:bodyPr/>
        <a:lstStyle/>
        <a:p>
          <a:endParaRPr lang="en-US"/>
        </a:p>
      </dgm:t>
    </dgm:pt>
    <dgm:pt modelId="{85FD6C2D-6757-4E57-9DF3-5A5353BDB000}" type="sibTrans" cxnId="{C747749A-823E-445E-8D6C-804D27DE20E5}">
      <dgm:prSet/>
      <dgm:spPr/>
      <dgm:t>
        <a:bodyPr/>
        <a:lstStyle/>
        <a:p>
          <a:endParaRPr lang="en-US"/>
        </a:p>
      </dgm:t>
    </dgm:pt>
    <dgm:pt modelId="{E9FF5657-90C5-4C17-B61B-1DE32D87FE90}" type="pres">
      <dgm:prSet presAssocID="{BF680F33-200C-4171-8C6A-11D141F2436E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0BE23C1B-C2D0-470A-B891-9052ED6C9ACB}" type="pres">
      <dgm:prSet presAssocID="{BF680F33-200C-4171-8C6A-11D141F2436E}" presName="dummyMaxCanvas" presStyleCnt="0"/>
      <dgm:spPr/>
    </dgm:pt>
    <dgm:pt modelId="{A81010C5-DDB3-474D-9135-F3AE16559BE3}" type="pres">
      <dgm:prSet presAssocID="{BF680F33-200C-4171-8C6A-11D141F2436E}" presName="parentComposite" presStyleCnt="0"/>
      <dgm:spPr/>
    </dgm:pt>
    <dgm:pt modelId="{408F098E-1989-4106-8385-A7EF7EE77A76}" type="pres">
      <dgm:prSet presAssocID="{BF680F33-200C-4171-8C6A-11D141F2436E}" presName="parent1" presStyleLbl="alignAccFollowNode1" presStyleIdx="0" presStyleCnt="4">
        <dgm:presLayoutVars>
          <dgm:chMax val="4"/>
        </dgm:presLayoutVars>
      </dgm:prSet>
      <dgm:spPr/>
    </dgm:pt>
    <dgm:pt modelId="{32DDFDF1-D904-4C0D-AA03-76E9F2C35F54}" type="pres">
      <dgm:prSet presAssocID="{BF680F33-200C-4171-8C6A-11D141F2436E}" presName="parent2" presStyleLbl="alignAccFollowNode1" presStyleIdx="1" presStyleCnt="4">
        <dgm:presLayoutVars>
          <dgm:chMax val="4"/>
        </dgm:presLayoutVars>
      </dgm:prSet>
      <dgm:spPr/>
    </dgm:pt>
    <dgm:pt modelId="{4C9DF6A5-7212-4022-9051-61E7EE69B84F}" type="pres">
      <dgm:prSet presAssocID="{BF680F33-200C-4171-8C6A-11D141F2436E}" presName="childrenComposite" presStyleCnt="0"/>
      <dgm:spPr/>
    </dgm:pt>
    <dgm:pt modelId="{C102FDC7-9BD3-49A2-A21A-2B0F37A90C18}" type="pres">
      <dgm:prSet presAssocID="{BF680F33-200C-4171-8C6A-11D141F2436E}" presName="dummyMaxCanvas_ChildArea" presStyleCnt="0"/>
      <dgm:spPr/>
    </dgm:pt>
    <dgm:pt modelId="{78F790B3-8A90-43CC-95FA-FFAB792E65CD}" type="pres">
      <dgm:prSet presAssocID="{BF680F33-200C-4171-8C6A-11D141F2436E}" presName="fulcrum" presStyleLbl="alignAccFollowNode1" presStyleIdx="2" presStyleCnt="4"/>
      <dgm:spPr/>
    </dgm:pt>
    <dgm:pt modelId="{EC32BC14-2223-4932-A976-2C0DC54ACC82}" type="pres">
      <dgm:prSet presAssocID="{BF680F33-200C-4171-8C6A-11D141F2436E}" presName="balance_33" presStyleLbl="alignAccFollowNode1" presStyleIdx="3" presStyleCnt="4">
        <dgm:presLayoutVars>
          <dgm:bulletEnabled val="1"/>
        </dgm:presLayoutVars>
      </dgm:prSet>
      <dgm:spPr/>
    </dgm:pt>
    <dgm:pt modelId="{31C6DEDB-5F01-477C-AC80-05D2E688972F}" type="pres">
      <dgm:prSet presAssocID="{BF680F33-200C-4171-8C6A-11D141F2436E}" presName="right_33_1" presStyleLbl="node1" presStyleIdx="0" presStyleCnt="6">
        <dgm:presLayoutVars>
          <dgm:bulletEnabled val="1"/>
        </dgm:presLayoutVars>
      </dgm:prSet>
      <dgm:spPr/>
    </dgm:pt>
    <dgm:pt modelId="{078DEC14-E3E0-414F-A144-143C574A68C9}" type="pres">
      <dgm:prSet presAssocID="{BF680F33-200C-4171-8C6A-11D141F2436E}" presName="right_33_2" presStyleLbl="node1" presStyleIdx="1" presStyleCnt="6">
        <dgm:presLayoutVars>
          <dgm:bulletEnabled val="1"/>
        </dgm:presLayoutVars>
      </dgm:prSet>
      <dgm:spPr/>
    </dgm:pt>
    <dgm:pt modelId="{AD62C23C-D09E-486D-9F69-1B3EAE9BCA68}" type="pres">
      <dgm:prSet presAssocID="{BF680F33-200C-4171-8C6A-11D141F2436E}" presName="right_33_3" presStyleLbl="node1" presStyleIdx="2" presStyleCnt="6">
        <dgm:presLayoutVars>
          <dgm:bulletEnabled val="1"/>
        </dgm:presLayoutVars>
      </dgm:prSet>
      <dgm:spPr/>
    </dgm:pt>
    <dgm:pt modelId="{C628D55A-791B-43CA-BA67-61FD8779F272}" type="pres">
      <dgm:prSet presAssocID="{BF680F33-200C-4171-8C6A-11D141F2436E}" presName="left_33_1" presStyleLbl="node1" presStyleIdx="3" presStyleCnt="6">
        <dgm:presLayoutVars>
          <dgm:bulletEnabled val="1"/>
        </dgm:presLayoutVars>
      </dgm:prSet>
      <dgm:spPr/>
    </dgm:pt>
    <dgm:pt modelId="{B9A15E42-0E1C-4DA9-BE71-9B5272FF6685}" type="pres">
      <dgm:prSet presAssocID="{BF680F33-200C-4171-8C6A-11D141F2436E}" presName="left_33_2" presStyleLbl="node1" presStyleIdx="4" presStyleCnt="6">
        <dgm:presLayoutVars>
          <dgm:bulletEnabled val="1"/>
        </dgm:presLayoutVars>
      </dgm:prSet>
      <dgm:spPr/>
    </dgm:pt>
    <dgm:pt modelId="{7D5681FF-9210-4A64-9E2D-1017C19CD8E3}" type="pres">
      <dgm:prSet presAssocID="{BF680F33-200C-4171-8C6A-11D141F2436E}" presName="left_33_3" presStyleLbl="node1" presStyleIdx="5" presStyleCnt="6">
        <dgm:presLayoutVars>
          <dgm:bulletEnabled val="1"/>
        </dgm:presLayoutVars>
      </dgm:prSet>
      <dgm:spPr/>
    </dgm:pt>
  </dgm:ptLst>
  <dgm:cxnLst>
    <dgm:cxn modelId="{1335C521-5DA7-4754-9B2D-29C7CB752ED5}" type="presOf" srcId="{97AE0FEE-1825-44E7-AE32-99E1E863309A}" destId="{B9A15E42-0E1C-4DA9-BE71-9B5272FF6685}" srcOrd="0" destOrd="0" presId="urn:microsoft.com/office/officeart/2005/8/layout/balance1"/>
    <dgm:cxn modelId="{97AFBC2C-4F8B-4F2F-B46E-EFB0D1718A9F}" srcId="{E7C2C23E-9DA2-4419-A485-62AD284866D1}" destId="{97AE0FEE-1825-44E7-AE32-99E1E863309A}" srcOrd="1" destOrd="0" parTransId="{F6EA14E5-295B-4F05-8C68-055500C3DF78}" sibTransId="{63F4A2EC-83AE-42CF-9D9E-90FEAA017DB0}"/>
    <dgm:cxn modelId="{8F41765E-C53C-4F73-84FE-45A11D312C3E}" type="presOf" srcId="{66348F39-1360-4088-9937-7215C6CB8D4C}" destId="{AD62C23C-D09E-486D-9F69-1B3EAE9BCA68}" srcOrd="0" destOrd="0" presId="urn:microsoft.com/office/officeart/2005/8/layout/balance1"/>
    <dgm:cxn modelId="{10EA4062-A32C-4B99-9941-011DFDDFB303}" type="presOf" srcId="{E7C2C23E-9DA2-4419-A485-62AD284866D1}" destId="{408F098E-1989-4106-8385-A7EF7EE77A76}" srcOrd="0" destOrd="0" presId="urn:microsoft.com/office/officeart/2005/8/layout/balance1"/>
    <dgm:cxn modelId="{B1212546-0047-41B2-BB75-7165A1AA5C59}" type="presOf" srcId="{BF680F33-200C-4171-8C6A-11D141F2436E}" destId="{E9FF5657-90C5-4C17-B61B-1DE32D87FE90}" srcOrd="0" destOrd="0" presId="urn:microsoft.com/office/officeart/2005/8/layout/balance1"/>
    <dgm:cxn modelId="{47AA7E4B-E58E-4EBF-BBE8-E2040615AA3F}" type="presOf" srcId="{BD603D3D-9F2F-494E-B9AB-096DED37DD38}" destId="{31C6DEDB-5F01-477C-AC80-05D2E688972F}" srcOrd="0" destOrd="0" presId="urn:microsoft.com/office/officeart/2005/8/layout/balance1"/>
    <dgm:cxn modelId="{7773B372-4DAB-420F-8BDA-C72AA00EDA7B}" srcId="{BF680F33-200C-4171-8C6A-11D141F2436E}" destId="{E7C2C23E-9DA2-4419-A485-62AD284866D1}" srcOrd="0" destOrd="0" parTransId="{D7FDDAC1-5C8E-4D9E-A38A-5E7500FE44E8}" sibTransId="{11B5837C-5225-456B-991B-C813CA44E12E}"/>
    <dgm:cxn modelId="{DC5CAD7D-BED4-4097-9F61-285D3C235626}" srcId="{E7C2C23E-9DA2-4419-A485-62AD284866D1}" destId="{99ACDC6B-546E-4087-A525-BB8AA0AACE0D}" srcOrd="0" destOrd="0" parTransId="{C636E6FD-A005-4FE8-BFBE-92EC162E4FF6}" sibTransId="{EACD9F0D-7473-4385-A739-30997AEBF668}"/>
    <dgm:cxn modelId="{0E595685-8562-40F4-8598-3F5E9DB234EB}" type="presOf" srcId="{401B968A-7DD9-40E0-8B6A-63CC4264AB8A}" destId="{32DDFDF1-D904-4C0D-AA03-76E9F2C35F54}" srcOrd="0" destOrd="0" presId="urn:microsoft.com/office/officeart/2005/8/layout/balance1"/>
    <dgm:cxn modelId="{C747749A-823E-445E-8D6C-804D27DE20E5}" srcId="{401B968A-7DD9-40E0-8B6A-63CC4264AB8A}" destId="{66348F39-1360-4088-9937-7215C6CB8D4C}" srcOrd="2" destOrd="0" parTransId="{B516A334-99E5-4576-85B5-C16428BFB722}" sibTransId="{85FD6C2D-6757-4E57-9DF3-5A5353BDB000}"/>
    <dgm:cxn modelId="{3239029F-B322-4DA6-9503-31ECA373CC09}" type="presOf" srcId="{99ACDC6B-546E-4087-A525-BB8AA0AACE0D}" destId="{C628D55A-791B-43CA-BA67-61FD8779F272}" srcOrd="0" destOrd="0" presId="urn:microsoft.com/office/officeart/2005/8/layout/balance1"/>
    <dgm:cxn modelId="{43178AA2-3BA5-45D6-894C-A2300D24AB6F}" srcId="{E7C2C23E-9DA2-4419-A485-62AD284866D1}" destId="{A96021B4-309E-4848-883E-35978B2273BB}" srcOrd="2" destOrd="0" parTransId="{3A6F6813-E842-4446-AC49-28E21CDE7E7B}" sibTransId="{2ADF10AA-85AA-443D-8AB9-89E8A8D83C69}"/>
    <dgm:cxn modelId="{BDD9A6BB-107A-4D1F-AB80-A79854C610D1}" srcId="{401B968A-7DD9-40E0-8B6A-63CC4264AB8A}" destId="{BD603D3D-9F2F-494E-B9AB-096DED37DD38}" srcOrd="0" destOrd="0" parTransId="{5D78BE37-8FAA-43A4-B661-0F257A18DD2D}" sibTransId="{1EA07AED-CE4E-40C7-9A64-48A72536E80F}"/>
    <dgm:cxn modelId="{138C15BE-5F59-4605-9769-8BD901B2AAA4}" type="presOf" srcId="{4CCA3C76-772F-440E-8CF3-D5CEAE750D44}" destId="{078DEC14-E3E0-414F-A144-143C574A68C9}" srcOrd="0" destOrd="0" presId="urn:microsoft.com/office/officeart/2005/8/layout/balance1"/>
    <dgm:cxn modelId="{38CA8FD1-1001-475A-9D04-A73176FDF235}" srcId="{401B968A-7DD9-40E0-8B6A-63CC4264AB8A}" destId="{4CCA3C76-772F-440E-8CF3-D5CEAE750D44}" srcOrd="1" destOrd="0" parTransId="{99B38BAE-A2FB-4280-AE2A-6FEE5213C3BC}" sibTransId="{BE8724C0-A024-4959-8303-2F64C6A27AED}"/>
    <dgm:cxn modelId="{421D27D3-4BDF-4D20-8E5A-6D54ECCFCBB0}" srcId="{BF680F33-200C-4171-8C6A-11D141F2436E}" destId="{401B968A-7DD9-40E0-8B6A-63CC4264AB8A}" srcOrd="1" destOrd="0" parTransId="{829B8016-DBB2-45C9-9A2D-F7C7CBEE1E91}" sibTransId="{446D6543-005C-4F09-A913-C5F9F268ACEA}"/>
    <dgm:cxn modelId="{2239A7F9-A9CB-4BC6-B850-BA037CBD05DA}" type="presOf" srcId="{A96021B4-309E-4848-883E-35978B2273BB}" destId="{7D5681FF-9210-4A64-9E2D-1017C19CD8E3}" srcOrd="0" destOrd="0" presId="urn:microsoft.com/office/officeart/2005/8/layout/balance1"/>
    <dgm:cxn modelId="{8CA2CCFB-4F0F-400D-B307-CD4ECFA33165}" type="presParOf" srcId="{E9FF5657-90C5-4C17-B61B-1DE32D87FE90}" destId="{0BE23C1B-C2D0-470A-B891-9052ED6C9ACB}" srcOrd="0" destOrd="0" presId="urn:microsoft.com/office/officeart/2005/8/layout/balance1"/>
    <dgm:cxn modelId="{1FA173CE-EDCE-464B-9A24-A5B8869A337A}" type="presParOf" srcId="{E9FF5657-90C5-4C17-B61B-1DE32D87FE90}" destId="{A81010C5-DDB3-474D-9135-F3AE16559BE3}" srcOrd="1" destOrd="0" presId="urn:microsoft.com/office/officeart/2005/8/layout/balance1"/>
    <dgm:cxn modelId="{9B5B77E9-42E0-494A-BA93-4AC782ED77CB}" type="presParOf" srcId="{A81010C5-DDB3-474D-9135-F3AE16559BE3}" destId="{408F098E-1989-4106-8385-A7EF7EE77A76}" srcOrd="0" destOrd="0" presId="urn:microsoft.com/office/officeart/2005/8/layout/balance1"/>
    <dgm:cxn modelId="{8502827F-E105-420D-BBDD-6D70C61BD30B}" type="presParOf" srcId="{A81010C5-DDB3-474D-9135-F3AE16559BE3}" destId="{32DDFDF1-D904-4C0D-AA03-76E9F2C35F54}" srcOrd="1" destOrd="0" presId="urn:microsoft.com/office/officeart/2005/8/layout/balance1"/>
    <dgm:cxn modelId="{84E349CE-0E7A-4C50-8677-D59A89A43F5A}" type="presParOf" srcId="{E9FF5657-90C5-4C17-B61B-1DE32D87FE90}" destId="{4C9DF6A5-7212-4022-9051-61E7EE69B84F}" srcOrd="2" destOrd="0" presId="urn:microsoft.com/office/officeart/2005/8/layout/balance1"/>
    <dgm:cxn modelId="{298344B7-EC2C-41BD-AAFE-AA8613D784CD}" type="presParOf" srcId="{4C9DF6A5-7212-4022-9051-61E7EE69B84F}" destId="{C102FDC7-9BD3-49A2-A21A-2B0F37A90C18}" srcOrd="0" destOrd="0" presId="urn:microsoft.com/office/officeart/2005/8/layout/balance1"/>
    <dgm:cxn modelId="{B55EDB9C-DA7A-4743-9D19-E3C10306AFD4}" type="presParOf" srcId="{4C9DF6A5-7212-4022-9051-61E7EE69B84F}" destId="{78F790B3-8A90-43CC-95FA-FFAB792E65CD}" srcOrd="1" destOrd="0" presId="urn:microsoft.com/office/officeart/2005/8/layout/balance1"/>
    <dgm:cxn modelId="{24EB6382-51C7-4C2A-8C4E-B4AEC71A6A6A}" type="presParOf" srcId="{4C9DF6A5-7212-4022-9051-61E7EE69B84F}" destId="{EC32BC14-2223-4932-A976-2C0DC54ACC82}" srcOrd="2" destOrd="0" presId="urn:microsoft.com/office/officeart/2005/8/layout/balance1"/>
    <dgm:cxn modelId="{DBE4780E-B567-45F7-9376-19513DC1E5EA}" type="presParOf" srcId="{4C9DF6A5-7212-4022-9051-61E7EE69B84F}" destId="{31C6DEDB-5F01-477C-AC80-05D2E688972F}" srcOrd="3" destOrd="0" presId="urn:microsoft.com/office/officeart/2005/8/layout/balance1"/>
    <dgm:cxn modelId="{383A427C-1A1B-4161-A868-896D13FDD18F}" type="presParOf" srcId="{4C9DF6A5-7212-4022-9051-61E7EE69B84F}" destId="{078DEC14-E3E0-414F-A144-143C574A68C9}" srcOrd="4" destOrd="0" presId="urn:microsoft.com/office/officeart/2005/8/layout/balance1"/>
    <dgm:cxn modelId="{5A6C9AB3-C2FA-48E6-AA8E-3ABA87B290C9}" type="presParOf" srcId="{4C9DF6A5-7212-4022-9051-61E7EE69B84F}" destId="{AD62C23C-D09E-486D-9F69-1B3EAE9BCA68}" srcOrd="5" destOrd="0" presId="urn:microsoft.com/office/officeart/2005/8/layout/balance1"/>
    <dgm:cxn modelId="{495153A7-6910-4817-9B79-792CEF9F5990}" type="presParOf" srcId="{4C9DF6A5-7212-4022-9051-61E7EE69B84F}" destId="{C628D55A-791B-43CA-BA67-61FD8779F272}" srcOrd="6" destOrd="0" presId="urn:microsoft.com/office/officeart/2005/8/layout/balance1"/>
    <dgm:cxn modelId="{5C4D52A7-DD6F-4E80-8ABF-97510C9B03B8}" type="presParOf" srcId="{4C9DF6A5-7212-4022-9051-61E7EE69B84F}" destId="{B9A15E42-0E1C-4DA9-BE71-9B5272FF6685}" srcOrd="7" destOrd="0" presId="urn:microsoft.com/office/officeart/2005/8/layout/balance1"/>
    <dgm:cxn modelId="{2D20C8FC-D6BF-4D7F-8E2B-DA303C38015A}" type="presParOf" srcId="{4C9DF6A5-7212-4022-9051-61E7EE69B84F}" destId="{7D5681FF-9210-4A64-9E2D-1017C19CD8E3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F098E-1989-4106-8385-A7EF7EE77A76}">
      <dsp:nvSpPr>
        <dsp:cNvPr id="0" name=""/>
        <dsp:cNvSpPr/>
      </dsp:nvSpPr>
      <dsp:spPr>
        <a:xfrm>
          <a:off x="489839" y="0"/>
          <a:ext cx="1843659" cy="10242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Income</a:t>
          </a:r>
        </a:p>
      </dsp:txBody>
      <dsp:txXfrm>
        <a:off x="519838" y="29999"/>
        <a:ext cx="1783661" cy="964257"/>
      </dsp:txXfrm>
    </dsp:sp>
    <dsp:sp modelId="{32DDFDF1-D904-4C0D-AA03-76E9F2C35F54}">
      <dsp:nvSpPr>
        <dsp:cNvPr id="0" name=""/>
        <dsp:cNvSpPr/>
      </dsp:nvSpPr>
      <dsp:spPr>
        <a:xfrm>
          <a:off x="3152902" y="0"/>
          <a:ext cx="1843659" cy="10242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Costs</a:t>
          </a:r>
        </a:p>
      </dsp:txBody>
      <dsp:txXfrm>
        <a:off x="3182901" y="29999"/>
        <a:ext cx="1783661" cy="964257"/>
      </dsp:txXfrm>
    </dsp:sp>
    <dsp:sp modelId="{78F790B3-8A90-43CC-95FA-FFAB792E65CD}">
      <dsp:nvSpPr>
        <dsp:cNvPr id="0" name=""/>
        <dsp:cNvSpPr/>
      </dsp:nvSpPr>
      <dsp:spPr>
        <a:xfrm>
          <a:off x="2359104" y="4353083"/>
          <a:ext cx="768191" cy="768191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2BC14-2223-4932-A976-2C0DC54ACC82}">
      <dsp:nvSpPr>
        <dsp:cNvPr id="0" name=""/>
        <dsp:cNvSpPr/>
      </dsp:nvSpPr>
      <dsp:spPr>
        <a:xfrm>
          <a:off x="438626" y="4031467"/>
          <a:ext cx="4609147" cy="3113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6DEDB-5F01-477C-AC80-05D2E688972F}">
      <dsp:nvSpPr>
        <dsp:cNvPr id="0" name=""/>
        <dsp:cNvSpPr/>
      </dsp:nvSpPr>
      <dsp:spPr>
        <a:xfrm>
          <a:off x="3152902" y="3134220"/>
          <a:ext cx="1843659" cy="8603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Debt</a:t>
          </a:r>
        </a:p>
      </dsp:txBody>
      <dsp:txXfrm>
        <a:off x="3194902" y="3176220"/>
        <a:ext cx="1759659" cy="776374"/>
      </dsp:txXfrm>
    </dsp:sp>
    <dsp:sp modelId="{078DEC14-E3E0-414F-A144-143C574A68C9}">
      <dsp:nvSpPr>
        <dsp:cNvPr id="0" name=""/>
        <dsp:cNvSpPr/>
      </dsp:nvSpPr>
      <dsp:spPr>
        <a:xfrm>
          <a:off x="3152902" y="2212390"/>
          <a:ext cx="1843659" cy="8603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Operations</a:t>
          </a:r>
        </a:p>
      </dsp:txBody>
      <dsp:txXfrm>
        <a:off x="3194902" y="2254390"/>
        <a:ext cx="1759659" cy="776374"/>
      </dsp:txXfrm>
    </dsp:sp>
    <dsp:sp modelId="{AD62C23C-D09E-486D-9F69-1B3EAE9BCA68}">
      <dsp:nvSpPr>
        <dsp:cNvPr id="0" name=""/>
        <dsp:cNvSpPr/>
      </dsp:nvSpPr>
      <dsp:spPr>
        <a:xfrm>
          <a:off x="3152902" y="1290561"/>
          <a:ext cx="1843659" cy="8603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</a:t>
          </a:r>
        </a:p>
      </dsp:txBody>
      <dsp:txXfrm>
        <a:off x="3194902" y="1332561"/>
        <a:ext cx="1759659" cy="776374"/>
      </dsp:txXfrm>
    </dsp:sp>
    <dsp:sp modelId="{C628D55A-791B-43CA-BA67-61FD8779F272}">
      <dsp:nvSpPr>
        <dsp:cNvPr id="0" name=""/>
        <dsp:cNvSpPr/>
      </dsp:nvSpPr>
      <dsp:spPr>
        <a:xfrm>
          <a:off x="489839" y="3134220"/>
          <a:ext cx="1843659" cy="8603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Indirect</a:t>
          </a:r>
        </a:p>
      </dsp:txBody>
      <dsp:txXfrm>
        <a:off x="531839" y="3176220"/>
        <a:ext cx="1759659" cy="776374"/>
      </dsp:txXfrm>
    </dsp:sp>
    <dsp:sp modelId="{B9A15E42-0E1C-4DA9-BE71-9B5272FF6685}">
      <dsp:nvSpPr>
        <dsp:cNvPr id="0" name=""/>
        <dsp:cNvSpPr/>
      </dsp:nvSpPr>
      <dsp:spPr>
        <a:xfrm>
          <a:off x="489839" y="2212390"/>
          <a:ext cx="1843659" cy="8603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Sales</a:t>
          </a:r>
        </a:p>
      </dsp:txBody>
      <dsp:txXfrm>
        <a:off x="531839" y="2254390"/>
        <a:ext cx="1759659" cy="776374"/>
      </dsp:txXfrm>
    </dsp:sp>
    <dsp:sp modelId="{7D5681FF-9210-4A64-9E2D-1017C19CD8E3}">
      <dsp:nvSpPr>
        <dsp:cNvPr id="0" name=""/>
        <dsp:cNvSpPr/>
      </dsp:nvSpPr>
      <dsp:spPr>
        <a:xfrm>
          <a:off x="489839" y="1290561"/>
          <a:ext cx="1843659" cy="8603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Rents</a:t>
          </a:r>
        </a:p>
      </dsp:txBody>
      <dsp:txXfrm>
        <a:off x="531839" y="1332561"/>
        <a:ext cx="1759659" cy="776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B0FE4-DE34-402D-85B9-FB8E03FA807D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63789-A813-4C6B-9FF5-C221CB02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1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6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0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36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78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3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1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2001"/>
            <a:ext cx="292531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B72B-0CC2-4A1C-A3C8-606198B96183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2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755F-3C75-41FA-9EDB-460CDDD3675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5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1FD3-4AD3-4F64-B190-6CE4204B2FC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10B-FC4E-4F46-A0C0-2C0E4C52A396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7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CF6D5C-EFAC-43D6-937C-9DFA9E834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1830" y="477985"/>
            <a:ext cx="7210161" cy="5913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3BC4BF-D825-45D3-969F-67C4D1663997}"/>
              </a:ext>
            </a:extLst>
          </p:cNvPr>
          <p:cNvSpPr/>
          <p:nvPr userDrawn="1"/>
        </p:nvSpPr>
        <p:spPr>
          <a:xfrm>
            <a:off x="3642275" y="414070"/>
            <a:ext cx="7991896" cy="601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1BB125-CFE7-4B16-96CD-74A26E917989}"/>
              </a:ext>
            </a:extLst>
          </p:cNvPr>
          <p:cNvSpPr/>
          <p:nvPr userDrawn="1"/>
        </p:nvSpPr>
        <p:spPr>
          <a:xfrm>
            <a:off x="2" y="758952"/>
            <a:ext cx="3443591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2663952"/>
          </a:xfrm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>
              <a:defRPr sz="3600" b="1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699B-1AF9-49D4-8C64-6FE3D070441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CF643B-16E2-48AE-B3F3-D9409BEF8310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279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DD0F-CE0A-48E9-858F-66873FA5F837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2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8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2627-2929-4458-A3DC-B28739D52D1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9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BB23-9AA5-4066-BDDC-BF6A75992BB0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9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316-121E-4EFF-A7D4-00E4C39A41EB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1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337560"/>
            <a:ext cx="283464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4C2-B759-4E65-8FD3-D6938170DB0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4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5" y="767419"/>
            <a:ext cx="8115231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340602"/>
            <a:ext cx="283464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D28B-DAA7-4BC8-A9A7-A3AE03A9A588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2" y="6356352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7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58952"/>
            <a:ext cx="3443591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6FFB30-E56B-4783-8F87-F1953388E147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2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7" y="6356352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0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60" baseline="0">
          <a:solidFill>
            <a:srgbClr val="FFFFFF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1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Forma Modeling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5A1E31D-F162-4631-B69A-E0331D2F0FC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25950" y="863601"/>
          <a:ext cx="54864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6AC62-4938-4B5D-AFF4-DFC6C54E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1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16BF4-C87D-4CDE-900B-DD6D8C582B9F}"/>
              </a:ext>
            </a:extLst>
          </p:cNvPr>
          <p:cNvSpPr txBox="1"/>
          <p:nvPr/>
        </p:nvSpPr>
        <p:spPr>
          <a:xfrm>
            <a:off x="6016685" y="4895462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– NO GO   DECISION</a:t>
            </a:r>
          </a:p>
        </p:txBody>
      </p:sp>
      <p:pic>
        <p:nvPicPr>
          <p:cNvPr id="4" name="9-model inpu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400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4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MID-SIZED:</a:t>
            </a:r>
            <a:br>
              <a:rPr lang="en-US" dirty="0"/>
            </a:br>
            <a:r>
              <a:rPr lang="en-US" dirty="0"/>
              <a:t>8-Unit Ownership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6A1F7-AE96-4735-8362-A620B288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10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9370C3E-8FD4-4C0D-A329-DFDEFD438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25950" y="909132"/>
            <a:ext cx="5486400" cy="5030213"/>
          </a:xfrm>
          <a:prstGeom prst="rect">
            <a:avLst/>
          </a:prstGeom>
        </p:spPr>
      </p:pic>
      <p:pic>
        <p:nvPicPr>
          <p:cNvPr id="4" name="20-midsize proj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518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1CC1-7AA4-4F5B-BD6B-C2A7E036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– No Go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45129-3BFF-4ED1-BE45-FD5E535C5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951" y="864108"/>
            <a:ext cx="5486400" cy="51206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Internal rate of return</a:t>
            </a:r>
          </a:p>
          <a:p>
            <a:pPr lvl="1"/>
            <a:r>
              <a:rPr lang="en-US" dirty="0"/>
              <a:t>Measure of investment efficiency</a:t>
            </a:r>
          </a:p>
          <a:p>
            <a:pPr lvl="1"/>
            <a:r>
              <a:rPr lang="en-US" dirty="0"/>
              <a:t>The annual rate of investment value escalation</a:t>
            </a:r>
          </a:p>
          <a:p>
            <a:pPr lvl="1"/>
            <a:r>
              <a:rPr lang="en-US" dirty="0"/>
              <a:t>Similar to a savings account interest rate</a:t>
            </a:r>
          </a:p>
          <a:p>
            <a:r>
              <a:rPr lang="en-US" dirty="0"/>
              <a:t>How does it work?</a:t>
            </a:r>
          </a:p>
          <a:p>
            <a:pPr lvl="1"/>
            <a:r>
              <a:rPr lang="en-US" dirty="0"/>
              <a:t>Measure against other investment types</a:t>
            </a:r>
          </a:p>
          <a:p>
            <a:pPr lvl="1"/>
            <a:r>
              <a:rPr lang="en-US" dirty="0"/>
              <a:t>Reflects opportunity cost for risk-reward analysis</a:t>
            </a:r>
          </a:p>
          <a:p>
            <a:r>
              <a:rPr lang="en-US" dirty="0"/>
              <a:t>What can I “live with?”</a:t>
            </a:r>
          </a:p>
          <a:p>
            <a:pPr lvl="1"/>
            <a:r>
              <a:rPr lang="en-US" dirty="0"/>
              <a:t>Rental Housing = 12% IRR</a:t>
            </a:r>
          </a:p>
          <a:p>
            <a:pPr lvl="1"/>
            <a:r>
              <a:rPr lang="en-US" dirty="0"/>
              <a:t>For Sale Housing = 20% IRR</a:t>
            </a:r>
          </a:p>
          <a:p>
            <a:pPr>
              <a:spcAft>
                <a:spcPts val="600"/>
              </a:spcAft>
            </a:pPr>
            <a:r>
              <a:rPr lang="en-US" dirty="0"/>
              <a:t>What happens when I cannot reach my goal?</a:t>
            </a:r>
          </a:p>
          <a:p>
            <a:pPr lvl="1"/>
            <a:r>
              <a:rPr lang="en-US" dirty="0"/>
              <a:t>Offer less for land</a:t>
            </a:r>
          </a:p>
          <a:p>
            <a:pPr lvl="1"/>
            <a:r>
              <a:rPr lang="en-US" dirty="0"/>
              <a:t>Go somewhere else</a:t>
            </a:r>
          </a:p>
          <a:p>
            <a:pPr lvl="1"/>
            <a:r>
              <a:rPr lang="en-US" dirty="0"/>
              <a:t>Sit on my money</a:t>
            </a:r>
          </a:p>
          <a:p>
            <a:pPr lvl="1"/>
            <a:r>
              <a:rPr lang="en-US" dirty="0"/>
              <a:t>Bite the bullet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36455-FEF3-4E5C-8BEF-AE45CCC9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2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00062-BA15-4E11-94FF-37007338ECD7}"/>
              </a:ext>
            </a:extLst>
          </p:cNvPr>
          <p:cNvSpPr txBox="1"/>
          <p:nvPr/>
        </p:nvSpPr>
        <p:spPr>
          <a:xfrm>
            <a:off x="7155022" y="4691111"/>
            <a:ext cx="1371600" cy="1415772"/>
          </a:xfrm>
          <a:prstGeom prst="rect">
            <a:avLst/>
          </a:prstGeom>
          <a:solidFill>
            <a:srgbClr val="FFFF00"/>
          </a:solidFill>
          <a:ln cap="rnd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srgbClr val="000000"/>
                </a:solidFill>
                <a:latin typeface="Corbel"/>
              </a:rPr>
              <a:t>Most Likely</a:t>
            </a:r>
          </a:p>
          <a:p>
            <a:pPr algn="ctr" defTabSz="457200"/>
            <a:endParaRPr lang="en-US" sz="1600" b="1" dirty="0">
              <a:solidFill>
                <a:srgbClr val="000000"/>
              </a:solidFill>
              <a:latin typeface="Corbel"/>
            </a:endParaRPr>
          </a:p>
          <a:p>
            <a:pPr algn="ctr" defTabSz="457200"/>
            <a:endParaRPr lang="en-US" sz="1600" b="1" dirty="0">
              <a:solidFill>
                <a:srgbClr val="000000"/>
              </a:solidFill>
              <a:latin typeface="Corbel"/>
            </a:endParaRPr>
          </a:p>
          <a:p>
            <a:pPr algn="ctr" defTabSz="457200"/>
            <a:endParaRPr lang="en-US" sz="1600" b="1" dirty="0">
              <a:solidFill>
                <a:srgbClr val="000000"/>
              </a:solidFill>
              <a:latin typeface="Corbel"/>
            </a:endParaRPr>
          </a:p>
          <a:p>
            <a:pPr algn="ctr" defTabSz="457200"/>
            <a:r>
              <a:rPr lang="en-US" b="1" dirty="0">
                <a:solidFill>
                  <a:srgbClr val="000000"/>
                </a:solidFill>
                <a:latin typeface="Corbel"/>
              </a:rPr>
              <a:t>Least Likely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F13C0F2-C7B3-46DE-8B62-B8D2BF66896C}"/>
              </a:ext>
            </a:extLst>
          </p:cNvPr>
          <p:cNvSpPr/>
          <p:nvPr/>
        </p:nvSpPr>
        <p:spPr>
          <a:xfrm>
            <a:off x="7719116" y="5051897"/>
            <a:ext cx="228600" cy="685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" name="11-proforma model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0" y="533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A9F30C-C6E9-43CC-B4A2-8F17A77B0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Scenario Analysis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3A8AF-BDF2-4A22-9594-11E88F9C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3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9655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6E586-F21E-4962-A26C-30531E5F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4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90701" y="1208802"/>
          <a:ext cx="8610598" cy="444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680">
                  <a:extLst>
                    <a:ext uri="{9D8B030D-6E8A-4147-A177-3AD203B41FA5}">
                      <a16:colId xmlns:a16="http://schemas.microsoft.com/office/drawing/2014/main" val="791891272"/>
                    </a:ext>
                  </a:extLst>
                </a:gridCol>
                <a:gridCol w="1327694">
                  <a:extLst>
                    <a:ext uri="{9D8B030D-6E8A-4147-A177-3AD203B41FA5}">
                      <a16:colId xmlns:a16="http://schemas.microsoft.com/office/drawing/2014/main" val="1085628408"/>
                    </a:ext>
                  </a:extLst>
                </a:gridCol>
                <a:gridCol w="1580159">
                  <a:extLst>
                    <a:ext uri="{9D8B030D-6E8A-4147-A177-3AD203B41FA5}">
                      <a16:colId xmlns:a16="http://schemas.microsoft.com/office/drawing/2014/main" val="935246383"/>
                    </a:ext>
                  </a:extLst>
                </a:gridCol>
                <a:gridCol w="1327694">
                  <a:extLst>
                    <a:ext uri="{9D8B030D-6E8A-4147-A177-3AD203B41FA5}">
                      <a16:colId xmlns:a16="http://schemas.microsoft.com/office/drawing/2014/main" val="3595211500"/>
                    </a:ext>
                  </a:extLst>
                </a:gridCol>
                <a:gridCol w="1327694">
                  <a:extLst>
                    <a:ext uri="{9D8B030D-6E8A-4147-A177-3AD203B41FA5}">
                      <a16:colId xmlns:a16="http://schemas.microsoft.com/office/drawing/2014/main" val="424598507"/>
                    </a:ext>
                  </a:extLst>
                </a:gridCol>
                <a:gridCol w="1327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Type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Parking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Units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 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Inclusionary Percentage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Ownership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Surface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80/110% AMI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15.0%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Rental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Surface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50/80/110% AMI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15.0%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102291253"/>
                  </a:ext>
                </a:extLst>
              </a:tr>
              <a:tr h="465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Ownership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Surface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80/110% AMI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15.0%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9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Rental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Surface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50/80/110% AMI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20.0%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Ownership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Underground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80/110% AMI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25.0%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Rental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Underground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50/80/110% AMI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25.0%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Rental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Underground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50/80/110% AMI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25.0%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14-scenari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0" y="533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SMALL:</a:t>
            </a:r>
            <a:br>
              <a:rPr lang="en-US" dirty="0"/>
            </a:br>
            <a:r>
              <a:rPr lang="en-US" dirty="0"/>
              <a:t>4-Unit Ownership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7C24C-72D0-4332-B5F4-E62D3366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5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3437D1E-2FD5-4686-A7C9-32B3E782B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25950" y="909132"/>
            <a:ext cx="5486400" cy="5030213"/>
          </a:xfrm>
          <a:prstGeom prst="rect">
            <a:avLst/>
          </a:prstGeom>
        </p:spPr>
      </p:pic>
      <p:pic>
        <p:nvPicPr>
          <p:cNvPr id="3" name="15-small 4 unit ownersh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380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45564-70AB-46FE-84D2-73EDBDB5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6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381C7C-E79D-4C04-8804-D01CF0DBC0B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52600" y="685798"/>
          <a:ext cx="8686800" cy="5486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4947">
                  <a:extLst>
                    <a:ext uri="{9D8B030D-6E8A-4147-A177-3AD203B41FA5}">
                      <a16:colId xmlns:a16="http://schemas.microsoft.com/office/drawing/2014/main" val="286341887"/>
                    </a:ext>
                  </a:extLst>
                </a:gridCol>
                <a:gridCol w="1555407">
                  <a:extLst>
                    <a:ext uri="{9D8B030D-6E8A-4147-A177-3AD203B41FA5}">
                      <a16:colId xmlns:a16="http://schemas.microsoft.com/office/drawing/2014/main" val="2469715487"/>
                    </a:ext>
                  </a:extLst>
                </a:gridCol>
                <a:gridCol w="2103223">
                  <a:extLst>
                    <a:ext uri="{9D8B030D-6E8A-4147-A177-3AD203B41FA5}">
                      <a16:colId xmlns:a16="http://schemas.microsoft.com/office/drawing/2014/main" val="2449661366"/>
                    </a:ext>
                  </a:extLst>
                </a:gridCol>
                <a:gridCol w="2103223">
                  <a:extLst>
                    <a:ext uri="{9D8B030D-6E8A-4147-A177-3AD203B41FA5}">
                      <a16:colId xmlns:a16="http://schemas.microsoft.com/office/drawing/2014/main" val="986499137"/>
                    </a:ext>
                  </a:extLst>
                </a:gridCol>
              </a:tblGrid>
              <a:tr h="28952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Four Unit Ownership Development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86446"/>
                  </a:ext>
                </a:extLst>
              </a:tr>
              <a:tr h="564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Existing IZ Ordinance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Proposed IZ Ordinance (Round and Build Unit)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Proposed IZ Ordinance (Build Unit and Fee in Lieu)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917754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719812346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4229927037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Units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210769750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778185608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Special Permit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188790993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Inclusionary 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4161840223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Inclusionary Treatment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 Affordable Unit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 and Build Units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 Units and Pay Fractional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3483006519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Inclusionary Units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867674278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Payment in Lieu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$233,400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151792840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 Split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 AMI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80/110 AMI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80/110 AMI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627352425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Costs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$2,455,107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$2,455,107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$2,455,107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2363296131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Cost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$759,743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$759,743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$759,743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3531228143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Cost Per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$189,936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$189,936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$189,936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1486183339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Cost Per Unit (Inclusive of Land)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$613,777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$613,777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$613,777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48240265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-30.5%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774893685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NPV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($316,882)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($233,415)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8" marR="6188" marT="6188" marB="0" anchor="ctr"/>
                </a:tc>
                <a:extLst>
                  <a:ext uri="{0D108BD9-81ED-4DB2-BD59-A6C34878D82A}">
                    <a16:rowId xmlns:a16="http://schemas.microsoft.com/office/drawing/2014/main" val="2103340937"/>
                  </a:ext>
                </a:extLst>
              </a:tr>
            </a:tbl>
          </a:graphicData>
        </a:graphic>
      </p:graphicFrame>
      <p:pic>
        <p:nvPicPr>
          <p:cNvPr id="2" name="16-table on 4 unit ownersh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571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SMALL:</a:t>
            </a:r>
            <a:br>
              <a:rPr lang="en-US" dirty="0"/>
            </a:br>
            <a:r>
              <a:rPr lang="en-US" dirty="0"/>
              <a:t>4-Unit Rental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6A1F7-AE96-4735-8362-A620B288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7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89192D-926A-43E0-AA79-F5571EA9A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25950" y="909132"/>
            <a:ext cx="5486400" cy="5030213"/>
          </a:xfrm>
          <a:prstGeom prst="rect">
            <a:avLst/>
          </a:prstGeom>
        </p:spPr>
      </p:pic>
      <p:pic>
        <p:nvPicPr>
          <p:cNvPr id="3" name="17-4 units ren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9000" y="510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45564-70AB-46FE-84D2-73EDBDB5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8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955722-2972-45B3-AC90-B8EFC6B3F3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52600" y="685798"/>
          <a:ext cx="8686800" cy="5486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4947">
                  <a:extLst>
                    <a:ext uri="{9D8B030D-6E8A-4147-A177-3AD203B41FA5}">
                      <a16:colId xmlns:a16="http://schemas.microsoft.com/office/drawing/2014/main" val="286341887"/>
                    </a:ext>
                  </a:extLst>
                </a:gridCol>
                <a:gridCol w="1555407">
                  <a:extLst>
                    <a:ext uri="{9D8B030D-6E8A-4147-A177-3AD203B41FA5}">
                      <a16:colId xmlns:a16="http://schemas.microsoft.com/office/drawing/2014/main" val="2469715487"/>
                    </a:ext>
                  </a:extLst>
                </a:gridCol>
                <a:gridCol w="2103223">
                  <a:extLst>
                    <a:ext uri="{9D8B030D-6E8A-4147-A177-3AD203B41FA5}">
                      <a16:colId xmlns:a16="http://schemas.microsoft.com/office/drawing/2014/main" val="2449661366"/>
                    </a:ext>
                  </a:extLst>
                </a:gridCol>
                <a:gridCol w="2103223">
                  <a:extLst>
                    <a:ext uri="{9D8B030D-6E8A-4147-A177-3AD203B41FA5}">
                      <a16:colId xmlns:a16="http://schemas.microsoft.com/office/drawing/2014/main" val="986499137"/>
                    </a:ext>
                  </a:extLst>
                </a:gridCol>
              </a:tblGrid>
              <a:tr h="28952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Four Unit Rental Development</a:t>
                      </a: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86446"/>
                  </a:ext>
                </a:extLst>
              </a:tr>
              <a:tr h="564567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Existing IZ Ordinance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Proposed IZ Ordinance (Round and Build Unit)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Proposed IZ Ordinance (Build Unit and Fee in Lieu)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917754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9812346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Unit 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Rental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Rental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Rental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9927037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Number of Units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769750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Parking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Surface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Surface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Surface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8185608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Special Permit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790993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Inclusionary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1840223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Inclusionary Treatment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Build Affordable Unit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Round and Build Units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Build Units and Pay Fractional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3006519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Inclusionary Units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7674278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Payment in Lieu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$233,400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792840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AMI Split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65% AMI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50/80/110% AMI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50/80/110% AMI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7352425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All Costs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$1,884,619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$1,846,276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$1,884,619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3296131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Land Cost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$885,986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$885,986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$885,986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1228143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Land Cost Per Unit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$221,497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$221,497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$221,497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6183339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Average Cost Per Unit (Inclusive of Land)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$471,155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$461,569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$471,155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240265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IRR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4893685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NPV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($151,928)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($228,804)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3340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46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F8AD1-4F66-4C11-9089-E7A6405C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Project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22B62-52E5-401F-A066-029DDE2A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Proposed IZ Ordinance creates negative impact for 4-unit and 5-unit projects</a:t>
            </a:r>
          </a:p>
          <a:p>
            <a:pPr lvl="1"/>
            <a:r>
              <a:rPr lang="en-US" dirty="0"/>
              <a:t>Existing IZ Ordinance requires no units or payment below 6 units</a:t>
            </a:r>
          </a:p>
          <a:p>
            <a:r>
              <a:rPr lang="en-US" dirty="0"/>
              <a:t>Impacts vary based on project tenure</a:t>
            </a:r>
          </a:p>
          <a:p>
            <a:pPr lvl="1"/>
            <a:r>
              <a:rPr lang="en-US" dirty="0"/>
              <a:t>Cash better deal for ownership; worse for rental</a:t>
            </a:r>
          </a:p>
          <a:p>
            <a:pPr lvl="1"/>
            <a:r>
              <a:rPr lang="en-US" dirty="0"/>
              <a:t>Unit value between market and IZ different for rental and ownership</a:t>
            </a:r>
          </a:p>
          <a:p>
            <a:r>
              <a:rPr lang="en-US" dirty="0"/>
              <a:t>Effective impact will be more 3-unit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7F39C-A888-4DD7-9FD1-C457FF27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9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5" name="19-small project findi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Widescreen</PresentationFormat>
  <Paragraphs>250</Paragraphs>
  <Slides>10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Corbel</vt:lpstr>
      <vt:lpstr>Times New Roman</vt:lpstr>
      <vt:lpstr>Wingdings 2</vt:lpstr>
      <vt:lpstr>Frame</vt:lpstr>
      <vt:lpstr>Pro Forma Modeling</vt:lpstr>
      <vt:lpstr>Go – No Go Decision</vt:lpstr>
      <vt:lpstr>Scenario Analysis</vt:lpstr>
      <vt:lpstr>PowerPoint Presentation</vt:lpstr>
      <vt:lpstr>SMALL: 4-Unit Ownership</vt:lpstr>
      <vt:lpstr>PowerPoint Presentation</vt:lpstr>
      <vt:lpstr>SMALL: 4-Unit Rental</vt:lpstr>
      <vt:lpstr>PowerPoint Presentation</vt:lpstr>
      <vt:lpstr>Small Project Findings</vt:lpstr>
      <vt:lpstr>MID-SIZED: 8-Unit Ownership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 Forma Modeling</dc:title>
  <dc:creator>Norine Silton</dc:creator>
  <cp:lastModifiedBy>Norine Silton</cp:lastModifiedBy>
  <cp:revision>1</cp:revision>
  <dcterms:created xsi:type="dcterms:W3CDTF">2018-03-28T18:22:43Z</dcterms:created>
  <dcterms:modified xsi:type="dcterms:W3CDTF">2018-03-28T18:22:58Z</dcterms:modified>
</cp:coreProperties>
</file>