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2657-6A89-4D69-A47B-0E7BD22F0EFD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391F5-0B8E-498E-B6B1-8DF6BE9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3784" y="8685071"/>
            <a:ext cx="2972737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51" tIns="44375" rIns="88751" bIns="44375" anchor="b"/>
          <a:lstStyle>
            <a:lvl1pPr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BA008B7-4B79-42F7-AFA5-96AA9259C8FF}" type="slidenum">
              <a:rPr lang="en-US" sz="1100" baseline="0"/>
              <a:pPr algn="r" eaLnBrk="1" hangingPunct="1"/>
              <a:t>1</a:t>
            </a:fld>
            <a:endParaRPr lang="en-US" sz="1100" baseline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3784" y="8685071"/>
            <a:ext cx="2972737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63" tIns="44382" rIns="88763" bIns="44382" anchor="b"/>
          <a:lstStyle>
            <a:lvl1pPr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4875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7A3DE3B-AA8F-47F7-ADE0-775167A31DA8}" type="slidenum">
              <a:rPr lang="en-US" sz="1100" baseline="0"/>
              <a:pPr algn="r" eaLnBrk="1" hangingPunct="1"/>
              <a:t>7</a:t>
            </a:fld>
            <a:endParaRPr lang="en-US" sz="1100" baseline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8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8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9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2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CE7D-4503-4062-8E05-205EAE50177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CB4A-CC4D-45AA-8EB3-3658F171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803400" y="4921250"/>
            <a:ext cx="52054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/>
          <a:p>
            <a:pPr algn="ctr">
              <a:tabLst>
                <a:tab pos="1549400" algn="r"/>
              </a:tabLst>
            </a:pPr>
            <a:r>
              <a:rPr lang="en-US" sz="2000" b="1" baseline="0" dirty="0" smtClean="0"/>
              <a:t>Site Plan Review</a:t>
            </a:r>
            <a:endParaRPr lang="en-US" sz="2000" b="1" baseline="0" dirty="0"/>
          </a:p>
          <a:p>
            <a:pPr algn="ctr">
              <a:tabLst>
                <a:tab pos="1549400" algn="r"/>
              </a:tabLst>
            </a:pPr>
            <a:r>
              <a:rPr lang="en-US" sz="2000" b="1" baseline="0" dirty="0" smtClean="0"/>
              <a:t>8 May </a:t>
            </a:r>
            <a:r>
              <a:rPr lang="en-US" sz="2000" b="1" baseline="0" dirty="0"/>
              <a:t>2013</a:t>
            </a:r>
          </a:p>
          <a:p>
            <a:pPr algn="ctr">
              <a:tabLst>
                <a:tab pos="1549400" algn="r"/>
              </a:tabLst>
            </a:pPr>
            <a:endParaRPr lang="en-US" sz="2000" baseline="0" dirty="0"/>
          </a:p>
          <a:p>
            <a:pPr algn="ctr">
              <a:tabLst>
                <a:tab pos="1549400" algn="r"/>
              </a:tabLst>
            </a:pPr>
            <a:r>
              <a:rPr lang="en-US" sz="2000" baseline="0" dirty="0"/>
              <a:t>Jeff Shaw, AIA</a:t>
            </a:r>
          </a:p>
          <a:p>
            <a:pPr algn="ctr">
              <a:tabLst>
                <a:tab pos="1549400" algn="r"/>
              </a:tabLst>
            </a:pPr>
            <a:r>
              <a:rPr lang="en-US" sz="1600" i="1" baseline="0" dirty="0"/>
              <a:t>Principal-in-charge</a:t>
            </a:r>
            <a:endParaRPr lang="en-US" sz="2000" b="1" baseline="0" dirty="0"/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192088" y="685800"/>
            <a:ext cx="886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en-US"/>
          </a:p>
        </p:txBody>
      </p:sp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876300" y="0"/>
            <a:ext cx="7239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/>
          <a:lstStyle/>
          <a:p>
            <a:pPr algn="ctr"/>
            <a:r>
              <a:rPr lang="en-US" sz="3600" b="1" baseline="0"/>
              <a:t>Newton Fire Station #10</a:t>
            </a:r>
          </a:p>
        </p:txBody>
      </p:sp>
    </p:spTree>
    <p:extLst>
      <p:ext uri="{BB962C8B-B14F-4D97-AF65-F5344CB8AC3E}">
        <p14:creationId xmlns:p14="http://schemas.microsoft.com/office/powerpoint/2010/main" val="3045585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G:\1106.00 Newton Fire Stations\01. SD\1.00 Station 10\A. Working Files\00. PRESENT\1106-PDFs &amp; Images\1106-CIVIL SHADED\EXISTING 1211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794500" y="5622925"/>
            <a:ext cx="1870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/>
              <a:t>STATION 10 </a:t>
            </a:r>
          </a:p>
          <a:p>
            <a:pPr eaLnBrk="1" hangingPunct="1"/>
            <a:r>
              <a:rPr lang="en-US" sz="1200" baseline="0"/>
              <a:t>EXISTING CONDITIONS</a:t>
            </a:r>
          </a:p>
        </p:txBody>
      </p:sp>
      <p:pic>
        <p:nvPicPr>
          <p:cNvPr id="11268" name="Picture 7" descr="G:\1106.00 Newton Fire Stations\01. SD\1.00 Station 10\A. Working Files\00. PRESENT\1106-PDFs &amp; Images\1106-CIVIL SHADED\EXISTING 1211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825" y="3451225"/>
            <a:ext cx="1654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G:\1106.00 Newton Fire Stations\01. SD\1.00 Station 10\A. Working Files\00. PRESENT\1106-PDFs &amp; Images\1106-CIVIL SHADED\EXISTING 1211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50" y="5861050"/>
            <a:ext cx="15763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7"/>
          <p:cNvSpPr>
            <a:spLocks noChangeShapeType="1"/>
          </p:cNvSpPr>
          <p:nvPr/>
        </p:nvSpPr>
        <p:spPr bwMode="auto">
          <a:xfrm rot="5400000" flipV="1">
            <a:off x="8453438" y="3824288"/>
            <a:ext cx="33337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469188" y="4048125"/>
            <a:ext cx="1062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0"/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145960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G:\1106.00 Newton Fire Stations\01. SD\1.00 Station 10\A. Working Files\00. PRESENT\1106-PDFs &amp; Images\1106-pdf's prep 121121\jpgs\1106-A100-SITE PLA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708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7"/>
          <p:cNvSpPr>
            <a:spLocks noChangeShapeType="1"/>
          </p:cNvSpPr>
          <p:nvPr/>
        </p:nvSpPr>
        <p:spPr bwMode="auto">
          <a:xfrm flipV="1">
            <a:off x="8566150" y="220663"/>
            <a:ext cx="33337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7670800" y="382588"/>
            <a:ext cx="106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0"/>
              <a:t>NORTH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794500" y="5318125"/>
            <a:ext cx="16208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/>
              <a:t>STATION 10 </a:t>
            </a:r>
          </a:p>
          <a:p>
            <a:pPr eaLnBrk="1" hangingPunct="1"/>
            <a:r>
              <a:rPr lang="en-US" sz="1400" baseline="0"/>
              <a:t>Approved Proposal </a:t>
            </a:r>
          </a:p>
          <a:p>
            <a:pPr eaLnBrk="1" hangingPunct="1"/>
            <a:r>
              <a:rPr lang="en-US" sz="1400" baseline="0"/>
              <a:t>DRC 10/18/2012</a:t>
            </a:r>
          </a:p>
          <a:p>
            <a:pPr eaLnBrk="1" hangingPunct="1"/>
            <a:r>
              <a:rPr lang="en-US" sz="1200" baseline="0"/>
              <a:t>SITE PLAN</a:t>
            </a:r>
          </a:p>
        </p:txBody>
      </p:sp>
      <p:pic>
        <p:nvPicPr>
          <p:cNvPr id="12294" name="Picture 9" descr="SKMBT_C45112091712250_Page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5481638"/>
            <a:ext cx="2597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G:\1106.00 Newton Fire Stations\01. SD\1.00 Station 10\A. Working Files\00. PRESENT\1106-LATEST OPTION 130119\APRIL 17TH MEETING MATERIALS\tag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070225"/>
            <a:ext cx="7858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G:\1106.00 Newton Fire Stations\01. SD\1.00 Station 10\A. Working Files\00. PRESENT\1106-LATEST OPTION 130119\APRIL 17TH MEETING MATERIALS\tag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2041525"/>
            <a:ext cx="8747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90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G:\1106.00 Newton Fire Stations\01. SD\1.00 Station 10\A. Working Files\00. PRESENT\1106-LATEST OPTION 130119\APRIL 17TH MEETING MATERIALS\siteplan 130412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763905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7"/>
          <p:cNvSpPr>
            <a:spLocks noChangeShapeType="1"/>
          </p:cNvSpPr>
          <p:nvPr/>
        </p:nvSpPr>
        <p:spPr bwMode="auto">
          <a:xfrm flipV="1">
            <a:off x="8566150" y="220663"/>
            <a:ext cx="33337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7670800" y="382588"/>
            <a:ext cx="106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0"/>
              <a:t>NORTH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794500" y="5551488"/>
            <a:ext cx="1528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/>
              <a:t>STATION 10</a:t>
            </a:r>
          </a:p>
          <a:p>
            <a:pPr eaLnBrk="1" hangingPunct="1"/>
            <a:r>
              <a:rPr lang="en-US" sz="1400" baseline="0">
                <a:solidFill>
                  <a:srgbClr val="FF0000"/>
                </a:solidFill>
              </a:rPr>
              <a:t>Revised Proposal</a:t>
            </a:r>
            <a:r>
              <a:rPr lang="en-US" sz="1400" baseline="0"/>
              <a:t> </a:t>
            </a:r>
          </a:p>
          <a:p>
            <a:pPr eaLnBrk="1" hangingPunct="1"/>
            <a:r>
              <a:rPr lang="en-US" sz="1200" baseline="0"/>
              <a:t>SITE PLAN</a:t>
            </a:r>
          </a:p>
        </p:txBody>
      </p:sp>
      <p:pic>
        <p:nvPicPr>
          <p:cNvPr id="13318" name="Picture 2" descr="G:\1106.00 Newton Fire Stations\01. SD\1.00 Station 10\A. Working Files\00. PRESENT\1106-LATEST OPTION 130119\APRIL 17TH MEETING MATERIALS\Program SF Comparison Chart for Revised Schem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5381625"/>
            <a:ext cx="279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G:\1106.00 Newton Fire Stations\01. SD\1.00 Station 10\A. Working Files\00. PRESENT\1106-LATEST OPTION 130119\APRIL 17TH MEETING MATERIALS\tag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070225"/>
            <a:ext cx="7858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 descr="G:\1106.00 Newton Fire Stations\01. SD\1.00 Station 10\A. Working Files\00. PRESENT\1106-LATEST OPTION 130119\APRIL 17TH MEETING MATERIALS\tag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2041525"/>
            <a:ext cx="8747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12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G:\1106.00 Newton Fire Stations\01. SD\1.00 Station 10\A. Working Files\00. PRESENT\1106-PDFs &amp; Images\1106-CIVIL SHADED\PROPOSED GRAD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57150"/>
            <a:ext cx="80010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Line 7"/>
          <p:cNvSpPr>
            <a:spLocks noChangeShapeType="1"/>
          </p:cNvSpPr>
          <p:nvPr/>
        </p:nvSpPr>
        <p:spPr bwMode="auto">
          <a:xfrm flipV="1">
            <a:off x="8566150" y="220663"/>
            <a:ext cx="33337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7670800" y="382588"/>
            <a:ext cx="106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0"/>
              <a:t>NORTH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794500" y="5318125"/>
            <a:ext cx="16208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/>
              <a:t>STATION 10 </a:t>
            </a:r>
          </a:p>
          <a:p>
            <a:pPr eaLnBrk="1" hangingPunct="1"/>
            <a:r>
              <a:rPr lang="en-US" sz="1400" baseline="0"/>
              <a:t>Approved Proposal </a:t>
            </a:r>
          </a:p>
          <a:p>
            <a:pPr eaLnBrk="1" hangingPunct="1"/>
            <a:r>
              <a:rPr lang="en-US" sz="1400" baseline="0"/>
              <a:t>DRC 10/18/2012</a:t>
            </a:r>
          </a:p>
          <a:p>
            <a:pPr eaLnBrk="1" hangingPunct="1"/>
            <a:r>
              <a:rPr lang="en-US" sz="1200" baseline="0"/>
              <a:t>GRADING &amp; PAVING</a:t>
            </a:r>
          </a:p>
        </p:txBody>
      </p:sp>
    </p:spTree>
    <p:extLst>
      <p:ext uri="{BB962C8B-B14F-4D97-AF65-F5344CB8AC3E}">
        <p14:creationId xmlns:p14="http://schemas.microsoft.com/office/powerpoint/2010/main" val="3985923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589" y="-3593"/>
            <a:ext cx="7955280" cy="5943600"/>
          </a:xfrm>
          <a:prstGeom prst="rect">
            <a:avLst/>
          </a:prstGeom>
        </p:spPr>
      </p:pic>
      <p:sp>
        <p:nvSpPr>
          <p:cNvPr id="40964" name="Line 7"/>
          <p:cNvSpPr>
            <a:spLocks noChangeShapeType="1"/>
          </p:cNvSpPr>
          <p:nvPr/>
        </p:nvSpPr>
        <p:spPr bwMode="auto">
          <a:xfrm flipV="1">
            <a:off x="8566150" y="220663"/>
            <a:ext cx="33337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7670800" y="382588"/>
            <a:ext cx="106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0" dirty="0"/>
              <a:t>NORTH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6794500" y="5473700"/>
            <a:ext cx="19256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 dirty="0"/>
              <a:t>STATION 10 &amp; WIRES</a:t>
            </a:r>
          </a:p>
          <a:p>
            <a:pPr eaLnBrk="1" hangingPunct="1"/>
            <a:r>
              <a:rPr lang="en-US" sz="1400" baseline="0" dirty="0">
                <a:solidFill>
                  <a:srgbClr val="FF0000"/>
                </a:solidFill>
              </a:rPr>
              <a:t>Revised Proposal</a:t>
            </a:r>
            <a:endParaRPr lang="en-US" sz="1400" baseline="0" dirty="0"/>
          </a:p>
          <a:p>
            <a:pPr eaLnBrk="1" hangingPunct="1"/>
            <a:r>
              <a:rPr lang="en-US" sz="1200" baseline="0" dirty="0"/>
              <a:t>GRADING &amp; PAVING</a:t>
            </a:r>
          </a:p>
        </p:txBody>
      </p:sp>
    </p:spTree>
    <p:extLst>
      <p:ext uri="{BB962C8B-B14F-4D97-AF65-F5344CB8AC3E}">
        <p14:creationId xmlns:p14="http://schemas.microsoft.com/office/powerpoint/2010/main" val="2902720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:\1106.00 Newton Fire Stations\01. SD\1.00 Station 10\A. Working Files\00. PRESENT\1106-PDFs &amp; Images\1106-pdf's prep 121121\jpgs\1106-A101-SITE SEC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376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794500" y="5318125"/>
            <a:ext cx="16208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/>
              <a:t>STATION 10 </a:t>
            </a:r>
          </a:p>
          <a:p>
            <a:pPr eaLnBrk="1" hangingPunct="1"/>
            <a:r>
              <a:rPr lang="en-US" sz="1400" baseline="0"/>
              <a:t>Approved Proposal </a:t>
            </a:r>
          </a:p>
          <a:p>
            <a:pPr eaLnBrk="1" hangingPunct="1"/>
            <a:r>
              <a:rPr lang="en-US" sz="1400" baseline="0"/>
              <a:t>DRC 10/18/2012</a:t>
            </a:r>
          </a:p>
          <a:p>
            <a:pPr eaLnBrk="1" hangingPunct="1"/>
            <a:r>
              <a:rPr lang="en-US" sz="1200" baseline="0"/>
              <a:t>SITE SECTION</a:t>
            </a:r>
          </a:p>
        </p:txBody>
      </p:sp>
    </p:spTree>
    <p:extLst>
      <p:ext uri="{BB962C8B-B14F-4D97-AF65-F5344CB8AC3E}">
        <p14:creationId xmlns:p14="http://schemas.microsoft.com/office/powerpoint/2010/main" val="3407298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:\1106.00 Newton Fire Stations\01. SD\1.00 Station 10\A. Working Files\00. PRESENT\1106-LATEST OPTION 130119\APRIL 17TH MEETING MATERIALS\site section 1304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0325"/>
            <a:ext cx="91440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794500" y="5551488"/>
            <a:ext cx="1438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/>
              <a:t>STATION 10 </a:t>
            </a:r>
          </a:p>
          <a:p>
            <a:pPr eaLnBrk="1" hangingPunct="1"/>
            <a:r>
              <a:rPr lang="en-US" sz="1400" baseline="0">
                <a:solidFill>
                  <a:srgbClr val="FF0000"/>
                </a:solidFill>
              </a:rPr>
              <a:t>Revised Proposal</a:t>
            </a:r>
            <a:endParaRPr lang="en-US" sz="1400" baseline="0"/>
          </a:p>
          <a:p>
            <a:pPr eaLnBrk="1" hangingPunct="1"/>
            <a:r>
              <a:rPr lang="en-US" sz="1200" baseline="0"/>
              <a:t>SITE SECTION </a:t>
            </a:r>
          </a:p>
        </p:txBody>
      </p:sp>
    </p:spTree>
    <p:extLst>
      <p:ext uri="{BB962C8B-B14F-4D97-AF65-F5344CB8AC3E}">
        <p14:creationId xmlns:p14="http://schemas.microsoft.com/office/powerpoint/2010/main" val="640840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G:\1106.00 Newton Fire Stations\01. SD\1.00 Station 10\A. Working Files\00. PRESENT\1106-PDFs &amp; Images\1106-pdf's prep 121121\jpgs\1106-A001-SITE ELEVA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3850"/>
            <a:ext cx="9144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G:\1106.00 Newton Fire Stations\01. SD\1.00 Station 10\A. Working Files\00. PRESENT\1106-PDFs &amp; Images\1106-pdf's prep 121121\jpgs\1106-A001-SITE ELEVA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794500" y="5408613"/>
            <a:ext cx="1576388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/>
              <a:t>STATION 10 </a:t>
            </a:r>
          </a:p>
          <a:p>
            <a:pPr eaLnBrk="1" hangingPunct="1"/>
            <a:r>
              <a:rPr lang="en-US" sz="1400" baseline="0"/>
              <a:t>Approved Proposal</a:t>
            </a:r>
          </a:p>
          <a:p>
            <a:pPr eaLnBrk="1" hangingPunct="1"/>
            <a:r>
              <a:rPr lang="en-US" sz="1400" baseline="0"/>
              <a:t>DRC 10/18/2012</a:t>
            </a:r>
          </a:p>
          <a:p>
            <a:pPr eaLnBrk="1" hangingPunct="1"/>
            <a:r>
              <a:rPr lang="en-US" sz="1200" baseline="0"/>
              <a:t>SITE ELEVATIONS</a:t>
            </a:r>
          </a:p>
        </p:txBody>
      </p:sp>
    </p:spTree>
    <p:extLst>
      <p:ext uri="{BB962C8B-B14F-4D97-AF65-F5344CB8AC3E}">
        <p14:creationId xmlns:p14="http://schemas.microsoft.com/office/powerpoint/2010/main" val="1441912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G:\1106.00 Newton Fire Stations\01. SD\1.00 Station 10\A. Working Files\00. PRESENT\1106-PDFs &amp; Images\1106-pdf's prep 121121\jpgs\1106-A001-SITE ELEVA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4635500" y="5729288"/>
            <a:ext cx="25717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 baseline="0">
              <a:solidFill>
                <a:srgbClr val="000000"/>
              </a:solidFill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773863" y="5614988"/>
            <a:ext cx="14684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aseline="0"/>
              <a:t>STATION 10</a:t>
            </a:r>
          </a:p>
          <a:p>
            <a:pPr eaLnBrk="1" hangingPunct="1"/>
            <a:r>
              <a:rPr lang="en-US" sz="1400" baseline="0">
                <a:solidFill>
                  <a:srgbClr val="FF0000"/>
                </a:solidFill>
              </a:rPr>
              <a:t>Revised Proposal</a:t>
            </a:r>
            <a:endParaRPr lang="en-US" sz="1400" baseline="0"/>
          </a:p>
          <a:p>
            <a:pPr eaLnBrk="1" hangingPunct="1"/>
            <a:r>
              <a:rPr lang="en-US" sz="1200" baseline="0"/>
              <a:t>SITE ELEVATIONS</a:t>
            </a:r>
          </a:p>
        </p:txBody>
      </p:sp>
      <p:pic>
        <p:nvPicPr>
          <p:cNvPr id="17413" name="Picture 10" descr="G:\1106.00 Newton Fire Stations\01. SD\1.00 Station 10\A. Working Files\00. PRESENT\1106-LATEST OPTION 130119\APRIL 17TH MEETING MATERIALS\1106-STREET ELEVATION 130412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4163"/>
            <a:ext cx="9144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69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1041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aseline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06388" y="415925"/>
            <a:ext cx="85312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4514850" algn="ctr"/>
                <a:tab pos="6858000" algn="ctr"/>
              </a:tabLst>
              <a:defRPr/>
            </a:pPr>
            <a:r>
              <a:rPr lang="en-US" sz="2800" b="1" baseline="0" dirty="0"/>
              <a:t>Feasibility Study Recap:</a:t>
            </a:r>
          </a:p>
          <a:p>
            <a:pPr algn="ctr">
              <a:tabLst>
                <a:tab pos="4514850" algn="ctr"/>
                <a:tab pos="6858000" algn="ctr"/>
              </a:tabLst>
              <a:defRPr/>
            </a:pPr>
            <a:r>
              <a:rPr lang="en-US" sz="2800" b="1" baseline="0" dirty="0"/>
              <a:t>Study Goals:</a:t>
            </a:r>
          </a:p>
          <a:p>
            <a:pPr>
              <a:tabLst>
                <a:tab pos="4514850" algn="ctr"/>
                <a:tab pos="6858000" algn="ctr"/>
              </a:tabLst>
              <a:defRPr/>
            </a:pPr>
            <a:endParaRPr lang="en-US" sz="2400" u="sng" baseline="0" dirty="0"/>
          </a:p>
          <a:p>
            <a:pPr>
              <a:tabLst>
                <a:tab pos="4514850" algn="ctr"/>
                <a:tab pos="6858000" algn="ctr"/>
              </a:tabLst>
              <a:defRPr/>
            </a:pPr>
            <a:endParaRPr lang="en-US" sz="2400" u="sng" baseline="0" dirty="0"/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4514850" algn="ctr"/>
                <a:tab pos="6858000" algn="ctr"/>
              </a:tabLst>
              <a:defRPr/>
            </a:pPr>
            <a:r>
              <a:rPr lang="en-US" sz="2000" baseline="0" dirty="0"/>
              <a:t>The study was limited to the existing facilities: HQ, Station 3 &amp; Wires Division (Newton Centre), Station 10 (Oak Hill). 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4514850" algn="ctr"/>
                <a:tab pos="6858000" algn="ctr"/>
              </a:tabLst>
              <a:defRPr/>
            </a:pPr>
            <a:r>
              <a:rPr lang="en-US" sz="2000" baseline="0" dirty="0"/>
              <a:t>Determine suitability of each Existing Station for modern firefighting needs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4514850" algn="ctr"/>
                <a:tab pos="6858000" algn="ctr"/>
              </a:tabLst>
              <a:defRPr/>
            </a:pPr>
            <a:r>
              <a:rPr lang="en-US" sz="2000" baseline="0" dirty="0"/>
              <a:t>Review Code compliance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4514850" algn="ctr"/>
                <a:tab pos="6858000" algn="ctr"/>
              </a:tabLst>
              <a:defRPr/>
            </a:pPr>
            <a:r>
              <a:rPr lang="en-US" sz="2000" baseline="0" dirty="0"/>
              <a:t>Study the Space Needs for each facility over the next 20 years</a:t>
            </a:r>
          </a:p>
        </p:txBody>
      </p:sp>
      <p:pic>
        <p:nvPicPr>
          <p:cNvPr id="3076" name="Picture 4" descr="H:\1106.00 Newton Fire Stations\07. Design\7.05 Photos\Station 10\Neighborhood\photo (18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4435475"/>
            <a:ext cx="21002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http://o2.aolcdn.com/dims-shared/dims3/PATCH/resize/273x203/http:/hss-prod.hss.aol.com/hss/storage/patch/25ee6254e624e4139b3d183f4546c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4435475"/>
            <a:ext cx="22272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582613" y="6011863"/>
            <a:ext cx="8207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Headquarters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081713" y="5991225"/>
            <a:ext cx="6731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Station 10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3217863" y="6010275"/>
            <a:ext cx="14890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Station 3 &amp; Wires Division</a:t>
            </a:r>
          </a:p>
        </p:txBody>
      </p:sp>
      <p:pic>
        <p:nvPicPr>
          <p:cNvPr id="3081" name="Picture 10" descr="http://www.massfiretrucks.com/Newton_Station_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4435475"/>
            <a:ext cx="24225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35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041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aseline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06388" y="415925"/>
            <a:ext cx="85312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4514850" algn="ctr"/>
                <a:tab pos="6858000" algn="ctr"/>
              </a:tabLst>
              <a:defRPr/>
            </a:pPr>
            <a:r>
              <a:rPr lang="en-US" sz="2800" b="1" baseline="0" dirty="0"/>
              <a:t>Feasibility Study Recap:</a:t>
            </a:r>
          </a:p>
          <a:p>
            <a:pPr algn="ctr">
              <a:tabLst>
                <a:tab pos="4514850" algn="ctr"/>
                <a:tab pos="6858000" algn="ctr"/>
              </a:tabLst>
              <a:defRPr/>
            </a:pPr>
            <a:r>
              <a:rPr lang="en-US" sz="2800" b="1" baseline="0" dirty="0"/>
              <a:t>Recommendations</a:t>
            </a:r>
          </a:p>
          <a:p>
            <a:pPr>
              <a:tabLst>
                <a:tab pos="4514850" algn="ctr"/>
                <a:tab pos="6858000" algn="ctr"/>
              </a:tabLst>
              <a:defRPr/>
            </a:pPr>
            <a:endParaRPr lang="en-US" sz="2400" u="sng" baseline="0" dirty="0"/>
          </a:p>
          <a:p>
            <a:pPr>
              <a:tabLst>
                <a:tab pos="4514850" algn="ctr"/>
                <a:tab pos="6858000" algn="ctr"/>
              </a:tabLst>
              <a:defRPr/>
            </a:pPr>
            <a:endParaRPr lang="en-US" sz="2400" u="sng" baseline="0" dirty="0"/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4514850" algn="ctr"/>
                <a:tab pos="6858000" algn="ctr"/>
              </a:tabLst>
              <a:defRPr/>
            </a:pPr>
            <a:r>
              <a:rPr lang="en-US" sz="2000" baseline="0" dirty="0"/>
              <a:t>Due to the significant costs incurred to renovate, replace all three buildings.  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4514850" algn="ctr"/>
                <a:tab pos="6858000" algn="ctr"/>
              </a:tabLst>
              <a:defRPr/>
            </a:pPr>
            <a:r>
              <a:rPr lang="en-US" sz="2000" baseline="0" dirty="0"/>
              <a:t>Relocate Wires Division to Station 10 property due to large lot size and use compatibility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4514850" algn="ctr"/>
                <a:tab pos="6858000" algn="ctr"/>
              </a:tabLst>
              <a:defRPr/>
            </a:pPr>
            <a:r>
              <a:rPr lang="en-US" sz="2000" baseline="0" dirty="0"/>
              <a:t>Construct Station 10 first, then construct Wires Building behind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  <a:tabLst>
                <a:tab pos="4514850" algn="ctr"/>
                <a:tab pos="6858000" algn="ctr"/>
              </a:tabLst>
              <a:defRPr/>
            </a:pPr>
            <a:r>
              <a:rPr lang="en-US" sz="2000" baseline="0" dirty="0"/>
              <a:t>Construct a combined facility for Station 3 &amp; HQ in phased operation</a:t>
            </a:r>
          </a:p>
        </p:txBody>
      </p:sp>
    </p:spTree>
    <p:extLst>
      <p:ext uri="{BB962C8B-B14F-4D97-AF65-F5344CB8AC3E}">
        <p14:creationId xmlns:p14="http://schemas.microsoft.com/office/powerpoint/2010/main" val="1998101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041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aseline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06388" y="415925"/>
            <a:ext cx="85312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4514850" algn="ctr"/>
                <a:tab pos="6858000" algn="ctr"/>
              </a:tabLst>
            </a:pPr>
            <a:r>
              <a:rPr lang="en-US" sz="2800" b="1" baseline="0"/>
              <a:t>Fire Station Phase 1:</a:t>
            </a:r>
          </a:p>
          <a:p>
            <a:pPr algn="ctr">
              <a:tabLst>
                <a:tab pos="4514850" algn="ctr"/>
                <a:tab pos="6858000" algn="ctr"/>
              </a:tabLst>
            </a:pPr>
            <a:r>
              <a:rPr lang="en-US" sz="2800" b="1" baseline="0"/>
              <a:t>Fire Station #10 Space Needs</a:t>
            </a:r>
          </a:p>
          <a:p>
            <a:pPr>
              <a:tabLst>
                <a:tab pos="4514850" algn="ctr"/>
                <a:tab pos="6858000" algn="ctr"/>
              </a:tabLst>
            </a:pPr>
            <a:endParaRPr lang="en-US" sz="2400" u="sng" baseline="0"/>
          </a:p>
          <a:p>
            <a:pPr>
              <a:tabLst>
                <a:tab pos="4514850" algn="ctr"/>
                <a:tab pos="6858000" algn="ctr"/>
              </a:tabLst>
            </a:pPr>
            <a:r>
              <a:rPr lang="en-US" sz="2000" baseline="0"/>
              <a:t>	 </a:t>
            </a:r>
            <a:r>
              <a:rPr lang="en-US" sz="2000" u="sng" baseline="0"/>
              <a:t>Current</a:t>
            </a:r>
            <a:r>
              <a:rPr lang="en-US" sz="2000" baseline="0"/>
              <a:t>	</a:t>
            </a:r>
            <a:r>
              <a:rPr lang="en-US" sz="2000" u="sng" baseline="0"/>
              <a:t>Needed</a:t>
            </a:r>
          </a:p>
          <a:p>
            <a:pPr>
              <a:tabLst>
                <a:tab pos="4514850" algn="ctr"/>
                <a:tab pos="6858000" algn="ctr"/>
              </a:tabLst>
            </a:pPr>
            <a:r>
              <a:rPr lang="en-US" sz="2000" baseline="0"/>
              <a:t>Personnel		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Captain/Lieutenant	4 (1/shift)	4 (1/shift)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Firefighters	12 (3/shift)	12 (3/shift)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endParaRPr lang="en-US" sz="2000" baseline="0"/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Parking, Public	0	1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Parking, Staff	20+	8</a:t>
            </a:r>
          </a:p>
          <a:p>
            <a:pPr>
              <a:tabLst>
                <a:tab pos="4514850" algn="ctr"/>
                <a:tab pos="6858000" algn="ctr"/>
              </a:tabLst>
            </a:pPr>
            <a:r>
              <a:rPr lang="en-US" sz="2000" baseline="0"/>
              <a:t>		(incl. shift change)	</a:t>
            </a:r>
          </a:p>
          <a:p>
            <a:pPr>
              <a:tabLst>
                <a:tab pos="4514850" algn="ctr"/>
                <a:tab pos="6858000" algn="ctr"/>
              </a:tabLst>
            </a:pPr>
            <a:endParaRPr lang="en-US" sz="2000" baseline="0"/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Front Line Apparatus	1	1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Reserve Apparatus	1	1</a:t>
            </a:r>
          </a:p>
          <a:p>
            <a:pPr>
              <a:tabLst>
                <a:tab pos="4514850" algn="ctr"/>
                <a:tab pos="6858000" algn="ctr"/>
              </a:tabLst>
            </a:pPr>
            <a:r>
              <a:rPr lang="en-US" sz="2000" baseline="0"/>
              <a:t>		(ladder or engine)</a:t>
            </a:r>
          </a:p>
        </p:txBody>
      </p:sp>
    </p:spTree>
    <p:extLst>
      <p:ext uri="{BB962C8B-B14F-4D97-AF65-F5344CB8AC3E}">
        <p14:creationId xmlns:p14="http://schemas.microsoft.com/office/powerpoint/2010/main" val="575682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041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aseline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76225" y="555625"/>
            <a:ext cx="8531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4514850" algn="ctr"/>
                <a:tab pos="6858000" algn="ctr"/>
              </a:tabLst>
            </a:pPr>
            <a:r>
              <a:rPr lang="en-US" sz="2800" b="1" baseline="0"/>
              <a:t>Fire Station Phase 1:</a:t>
            </a:r>
          </a:p>
          <a:p>
            <a:pPr algn="ctr">
              <a:tabLst>
                <a:tab pos="4514850" algn="ctr"/>
                <a:tab pos="6858000" algn="ctr"/>
              </a:tabLst>
            </a:pPr>
            <a:r>
              <a:rPr lang="en-US" sz="2800" b="1" baseline="0"/>
              <a:t>Wire Division Space Needs</a:t>
            </a:r>
          </a:p>
          <a:p>
            <a:pPr>
              <a:tabLst>
                <a:tab pos="4514850" algn="ctr"/>
                <a:tab pos="6858000" algn="ctr"/>
              </a:tabLst>
            </a:pPr>
            <a:endParaRPr lang="en-US" sz="2400" u="sng" baseline="0"/>
          </a:p>
          <a:p>
            <a:pPr>
              <a:tabLst>
                <a:tab pos="4514850" algn="ctr"/>
                <a:tab pos="6858000" algn="ctr"/>
              </a:tabLst>
            </a:pPr>
            <a:r>
              <a:rPr lang="en-US" sz="2000" baseline="0"/>
              <a:t>	 </a:t>
            </a:r>
            <a:r>
              <a:rPr lang="en-US" sz="2000" u="sng" baseline="0"/>
              <a:t>Current</a:t>
            </a:r>
            <a:r>
              <a:rPr lang="en-US" sz="2000" baseline="0"/>
              <a:t>	</a:t>
            </a:r>
            <a:r>
              <a:rPr lang="en-US" sz="2000" u="sng" baseline="0"/>
              <a:t>Needed</a:t>
            </a:r>
          </a:p>
          <a:p>
            <a:pPr>
              <a:tabLst>
                <a:tab pos="4514850" algn="ctr"/>
                <a:tab pos="6858000" algn="ctr"/>
              </a:tabLst>
            </a:pPr>
            <a:r>
              <a:rPr lang="en-US" sz="2000" baseline="0"/>
              <a:t>Personnel		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Superintendent (at HQ)	1	1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Staff	3	4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endParaRPr lang="en-US" sz="2000" baseline="0"/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Parking, Public	0	0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Parking, Staff	3	4	</a:t>
            </a:r>
          </a:p>
          <a:p>
            <a:pPr>
              <a:tabLst>
                <a:tab pos="4514850" algn="ctr"/>
                <a:tab pos="6858000" algn="ctr"/>
              </a:tabLst>
            </a:pPr>
            <a:endParaRPr lang="en-US" sz="2000" baseline="0"/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Vehicles Under Cover	1	5</a:t>
            </a:r>
          </a:p>
          <a:p>
            <a:pPr>
              <a:buFontTx/>
              <a:buChar char="•"/>
              <a:tabLst>
                <a:tab pos="4514850" algn="ctr"/>
                <a:tab pos="6858000" algn="ctr"/>
              </a:tabLst>
            </a:pPr>
            <a:r>
              <a:rPr lang="en-US" sz="2000" baseline="0"/>
              <a:t> Vehicles Outside	4	0</a:t>
            </a:r>
          </a:p>
        </p:txBody>
      </p:sp>
    </p:spTree>
    <p:extLst>
      <p:ext uri="{BB962C8B-B14F-4D97-AF65-F5344CB8AC3E}">
        <p14:creationId xmlns:p14="http://schemas.microsoft.com/office/powerpoint/2010/main" val="129832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ewton Fire Station 10 - 001_Pag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1475" y="0"/>
            <a:ext cx="61245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041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aseline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486400" y="863600"/>
            <a:ext cx="37750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baseline="0"/>
              <a:t>Oak Hill Neighborhood</a:t>
            </a:r>
          </a:p>
          <a:p>
            <a:pPr eaLnBrk="1" hangingPunct="1">
              <a:lnSpc>
                <a:spcPct val="0"/>
              </a:lnSpc>
              <a:spcBef>
                <a:spcPct val="50000"/>
              </a:spcBef>
            </a:pPr>
            <a:endParaRPr lang="en-US" sz="2000" baseline="0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 flipV="1">
            <a:off x="8401050" y="5153025"/>
            <a:ext cx="0" cy="847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7251700" y="5376863"/>
            <a:ext cx="106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0"/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3969670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486400" y="863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i="1" baseline="0"/>
              <a:t>Existing Site</a:t>
            </a:r>
            <a:endParaRPr lang="en-US" sz="1800" baseline="0"/>
          </a:p>
        </p:txBody>
      </p:sp>
      <p:pic>
        <p:nvPicPr>
          <p:cNvPr id="8196" name="Picture 8" descr="photo (10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1428750"/>
            <a:ext cx="20478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photo (17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475" y="3049588"/>
            <a:ext cx="20415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photo (23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4665663"/>
            <a:ext cx="20478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14"/>
          <p:cNvSpPr>
            <a:spLocks noChangeShapeType="1"/>
          </p:cNvSpPr>
          <p:nvPr/>
        </p:nvSpPr>
        <p:spPr bwMode="auto">
          <a:xfrm flipH="1" flipV="1">
            <a:off x="2124075" y="1676400"/>
            <a:ext cx="4914900" cy="6572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 flipH="1" flipV="1">
            <a:off x="2952750" y="2733675"/>
            <a:ext cx="4114800" cy="10001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6"/>
          <p:cNvSpPr>
            <a:spLocks noChangeShapeType="1"/>
          </p:cNvSpPr>
          <p:nvPr/>
        </p:nvSpPr>
        <p:spPr bwMode="auto">
          <a:xfrm flipH="1" flipV="1">
            <a:off x="3924300" y="3648075"/>
            <a:ext cx="3143250" cy="17430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9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hoto (27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5" y="457835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photo (8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0" y="240665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photo (10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40665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0" descr="photo (15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240665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1" descr="photo (16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457835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2" descr="photo (17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240665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8" descr="photo (23)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9938"/>
            <a:ext cx="213042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2388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33" descr="photo (17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725" y="457835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3"/>
          <p:cNvSpPr txBox="1">
            <a:spLocks noChangeArrowheads="1"/>
          </p:cNvSpPr>
          <p:nvPr/>
        </p:nvSpPr>
        <p:spPr bwMode="auto">
          <a:xfrm>
            <a:off x="5695950" y="1920875"/>
            <a:ext cx="3448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i="1" baseline="0"/>
              <a:t>Dedham Street - West</a:t>
            </a:r>
            <a:endParaRPr lang="en-US" sz="1800" baseline="0"/>
          </a:p>
        </p:txBody>
      </p:sp>
      <p:sp>
        <p:nvSpPr>
          <p:cNvPr id="9228" name="Text Box 3"/>
          <p:cNvSpPr txBox="1">
            <a:spLocks noChangeArrowheads="1"/>
          </p:cNvSpPr>
          <p:nvPr/>
        </p:nvSpPr>
        <p:spPr bwMode="auto">
          <a:xfrm>
            <a:off x="0" y="4083050"/>
            <a:ext cx="797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i="1" baseline="0"/>
              <a:t>Dedham Street - East</a:t>
            </a:r>
            <a:endParaRPr lang="en-US" sz="1800" baseline="0"/>
          </a:p>
        </p:txBody>
      </p:sp>
      <p:sp>
        <p:nvSpPr>
          <p:cNvPr id="9229" name="Line 39"/>
          <p:cNvSpPr>
            <a:spLocks noChangeShapeType="1"/>
          </p:cNvSpPr>
          <p:nvPr/>
        </p:nvSpPr>
        <p:spPr bwMode="auto">
          <a:xfrm flipH="1" flipV="1">
            <a:off x="1038225" y="419100"/>
            <a:ext cx="371475" cy="558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562100" y="1130300"/>
            <a:ext cx="457200" cy="4699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5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041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aseline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486400" y="225425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i="1" baseline="0"/>
              <a:t>Back Property Line</a:t>
            </a:r>
            <a:endParaRPr lang="en-US" sz="1800" baseline="0"/>
          </a:p>
        </p:txBody>
      </p:sp>
      <p:pic>
        <p:nvPicPr>
          <p:cNvPr id="10244" name="Picture 4" descr="ph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7239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photo (1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58102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Newton Fire Station 10 - 001_Page_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4338"/>
            <a:ext cx="230663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Line 14"/>
          <p:cNvSpPr>
            <a:spLocks noChangeShapeType="1"/>
          </p:cNvSpPr>
          <p:nvPr/>
        </p:nvSpPr>
        <p:spPr bwMode="auto">
          <a:xfrm>
            <a:off x="1135063" y="4843463"/>
            <a:ext cx="165100" cy="452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5"/>
          <p:cNvSpPr>
            <a:spLocks noChangeShapeType="1"/>
          </p:cNvSpPr>
          <p:nvPr/>
        </p:nvSpPr>
        <p:spPr bwMode="auto">
          <a:xfrm flipH="1" flipV="1">
            <a:off x="814388" y="5173663"/>
            <a:ext cx="484187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7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246</Words>
  <Application>Microsoft Office PowerPoint</Application>
  <PresentationFormat>On-screen Show (4:3)</PresentationFormat>
  <Paragraphs>96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</cp:revision>
  <dcterms:created xsi:type="dcterms:W3CDTF">2014-03-05T20:00:38Z</dcterms:created>
  <dcterms:modified xsi:type="dcterms:W3CDTF">2014-03-05T20:04:21Z</dcterms:modified>
</cp:coreProperties>
</file>