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1" r:id="rId7"/>
    <p:sldId id="262" r:id="rId8"/>
    <p:sldId id="263" r:id="rId9"/>
    <p:sldId id="264" r:id="rId10"/>
    <p:sldId id="269" r:id="rId11"/>
    <p:sldId id="270" r:id="rId12"/>
    <p:sldId id="271" r:id="rId13"/>
    <p:sldId id="272" r:id="rId14"/>
    <p:sldId id="284" r:id="rId15"/>
    <p:sldId id="273" r:id="rId16"/>
    <p:sldId id="274" r:id="rId17"/>
    <p:sldId id="275" r:id="rId18"/>
    <p:sldId id="276" r:id="rId19"/>
    <p:sldId id="277" r:id="rId20"/>
    <p:sldId id="278" r:id="rId21"/>
    <p:sldId id="279" r:id="rId22"/>
    <p:sldId id="280" r:id="rId23"/>
    <p:sldId id="281" r:id="rId24"/>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896" y="-630"/>
      </p:cViewPr>
      <p:guideLst>
        <p:guide orient="horz" pos="288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131337" y="2817748"/>
            <a:ext cx="2881324" cy="711403"/>
          </a:xfrm>
          <a:prstGeom prst="rect">
            <a:avLst/>
          </a:prstGeom>
        </p:spPr>
        <p:txBody>
          <a:bodyPr wrap="square" lIns="0" tIns="0" rIns="0" bIns="0">
            <a:noAutofit/>
          </a:body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4/22/2014</a:t>
            </a:fld>
            <a:endParaRPr lang="en-US" smtClean="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body" idx="1"/>
          </p:nvPr>
        </p:nvSpPr>
        <p:spPr/>
        <p:txBody>
          <a:bodyPr lIns="0" tIns="0" rIns="0" bIns="0"/>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4/22/2014</a:t>
            </a:fld>
            <a:endParaRPr lang="en-US" smtClean="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noAutofit/>
          </a:body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noAutofit/>
          </a:body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4/22/2014</a:t>
            </a:fld>
            <a:endParaRPr lang="en-US" smtClean="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4/22/2014</a:t>
            </a:fld>
            <a:endParaRPr lang="en-US" smtClean="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4/22/2014</a:t>
            </a:fld>
            <a:endParaRPr lang="en-US" smtClean="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363640" y="96032"/>
            <a:ext cx="4416718" cy="1009248"/>
          </a:xfrm>
          <a:prstGeom prst="rect">
            <a:avLst/>
          </a:prstGeom>
        </p:spPr>
        <p:txBody>
          <a:bodyPr wrap="square" lIns="0" tIns="0" rIns="0" bIns="0">
            <a:noAutofit/>
          </a:bodyPr>
          <a:lstStyle/>
          <a:p>
            <a:endParaRPr/>
          </a:p>
        </p:txBody>
      </p:sp>
      <p:sp>
        <p:nvSpPr>
          <p:cNvPr id="3" name="Holder 3"/>
          <p:cNvSpPr>
            <a:spLocks noGrp="1"/>
          </p:cNvSpPr>
          <p:nvPr>
            <p:ph type="body" idx="1"/>
          </p:nvPr>
        </p:nvSpPr>
        <p:spPr>
          <a:xfrm>
            <a:off x="535940" y="1557273"/>
            <a:ext cx="8072119" cy="4464558"/>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a:xfrm>
            <a:off x="3108960" y="6377940"/>
            <a:ext cx="2926079" cy="342900"/>
          </a:xfrm>
          <a:prstGeom prst="rect">
            <a:avLst/>
          </a:prstGeom>
        </p:spPr>
        <p:txBody>
          <a:bodyPr wrap="square" lIns="0" tIns="0" rIns="0" bIns="0">
            <a:no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noAutofit/>
          </a:bodyPr>
          <a:lstStyle>
            <a:lvl1pPr algn="l">
              <a:defRPr>
                <a:solidFill>
                  <a:schemeClr val="tx1">
                    <a:tint val="75000"/>
                  </a:schemeClr>
                </a:solidFill>
              </a:defRPr>
            </a:lvl1pPr>
          </a:lstStyle>
          <a:p>
            <a:fld id="{1D8BD707-D9CF-40AE-B4C6-C98DA3205C09}" type="datetimeFigureOut">
              <a:rPr lang="en-US" smtClean="0"/>
              <a:t>4/22/2014</a:t>
            </a:fld>
            <a:endParaRPr lang="en-US" smtClean="0"/>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no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newtonma.gov/gov/building/angier_school/committees/default.a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39759" y="1485900"/>
            <a:ext cx="5864479" cy="4762500"/>
          </a:xfrm>
          <a:prstGeom prst="rect">
            <a:avLst/>
          </a:prstGeom>
        </p:spPr>
        <p:txBody>
          <a:bodyPr vert="horz" wrap="square" lIns="0" tIns="0" rIns="0" bIns="0" rtlCol="0">
            <a:noAutofit/>
          </a:bodyPr>
          <a:lstStyle/>
          <a:p>
            <a:pPr marR="1905" algn="ctr">
              <a:lnSpc>
                <a:spcPct val="100000"/>
              </a:lnSpc>
              <a:spcAft>
                <a:spcPts val="1200"/>
              </a:spcAft>
            </a:pPr>
            <a:r>
              <a:rPr lang="en-US" sz="2000" b="1" spc="0" dirty="0" smtClean="0">
                <a:latin typeface="Calibri"/>
                <a:cs typeface="Calibri"/>
              </a:rPr>
              <a:t>Part 1</a:t>
            </a:r>
          </a:p>
          <a:p>
            <a:pPr marR="1905" algn="ctr">
              <a:spcAft>
                <a:spcPts val="1800"/>
              </a:spcAft>
            </a:pPr>
            <a:r>
              <a:rPr sz="1800" b="1" spc="-60" dirty="0" smtClean="0">
                <a:cs typeface="Calibri"/>
              </a:rPr>
              <a:t>W</a:t>
            </a:r>
            <a:r>
              <a:rPr sz="1800" b="1" spc="0" dirty="0" smtClean="0">
                <a:cs typeface="Calibri"/>
              </a:rPr>
              <a:t>el</a:t>
            </a:r>
            <a:r>
              <a:rPr sz="1800" b="1" spc="-10" dirty="0" smtClean="0">
                <a:cs typeface="Calibri"/>
              </a:rPr>
              <a:t>c</a:t>
            </a:r>
            <a:r>
              <a:rPr sz="1800" b="1" spc="0" dirty="0" smtClean="0">
                <a:cs typeface="Calibri"/>
              </a:rPr>
              <a:t>ome</a:t>
            </a:r>
            <a:r>
              <a:rPr sz="1800" b="1" spc="-5" dirty="0" smtClean="0">
                <a:cs typeface="Calibri"/>
              </a:rPr>
              <a:t> </a:t>
            </a:r>
            <a:r>
              <a:rPr sz="1800" b="1" spc="-10" dirty="0" smtClean="0">
                <a:cs typeface="Calibri"/>
              </a:rPr>
              <a:t>and</a:t>
            </a:r>
            <a:r>
              <a:rPr lang="en-US" sz="1800" b="1" spc="-10" dirty="0" smtClean="0">
                <a:cs typeface="Calibri"/>
              </a:rPr>
              <a:t> Introduction- Sandy Guryan</a:t>
            </a:r>
          </a:p>
          <a:p>
            <a:pPr marR="1905" algn="ctr">
              <a:spcAft>
                <a:spcPts val="1800"/>
              </a:spcAft>
            </a:pPr>
            <a:r>
              <a:rPr lang="en-US" b="1" spc="-10" dirty="0">
                <a:cs typeface="Calibri"/>
              </a:rPr>
              <a:t>Highl</a:t>
            </a:r>
            <a:r>
              <a:rPr lang="en-US" b="1" dirty="0">
                <a:cs typeface="Calibri"/>
              </a:rPr>
              <a:t>i</a:t>
            </a:r>
            <a:r>
              <a:rPr lang="en-US" b="1" spc="-10" dirty="0">
                <a:cs typeface="Calibri"/>
              </a:rPr>
              <a:t>g</a:t>
            </a:r>
            <a:r>
              <a:rPr lang="en-US" b="1" spc="-30" dirty="0">
                <a:cs typeface="Calibri"/>
              </a:rPr>
              <a:t>h</a:t>
            </a:r>
            <a:r>
              <a:rPr lang="en-US" b="1" spc="-10" dirty="0">
                <a:cs typeface="Calibri"/>
              </a:rPr>
              <a:t>ts</a:t>
            </a:r>
            <a:r>
              <a:rPr lang="en-US" b="1" spc="-45" dirty="0">
                <a:cs typeface="Calibri"/>
              </a:rPr>
              <a:t> </a:t>
            </a:r>
            <a:r>
              <a:rPr lang="en-US" b="1" dirty="0">
                <a:cs typeface="Calibri"/>
              </a:rPr>
              <a:t>of</a:t>
            </a:r>
            <a:r>
              <a:rPr lang="en-US" b="1" spc="10" dirty="0">
                <a:cs typeface="Calibri"/>
              </a:rPr>
              <a:t> </a:t>
            </a:r>
            <a:r>
              <a:rPr lang="en-US" b="1" spc="-10" dirty="0">
                <a:cs typeface="Calibri"/>
              </a:rPr>
              <a:t>8 </a:t>
            </a:r>
            <a:r>
              <a:rPr lang="en-US" b="1" spc="-15" dirty="0">
                <a:cs typeface="Calibri"/>
              </a:rPr>
              <a:t>MS</a:t>
            </a:r>
            <a:r>
              <a:rPr lang="en-US" b="1" spc="-25" dirty="0">
                <a:cs typeface="Calibri"/>
              </a:rPr>
              <a:t>B</a:t>
            </a:r>
            <a:r>
              <a:rPr lang="en-US" b="1" spc="-15" dirty="0">
                <a:cs typeface="Calibri"/>
              </a:rPr>
              <a:t>A Mo</a:t>
            </a:r>
            <a:r>
              <a:rPr lang="en-US" b="1" dirty="0">
                <a:cs typeface="Calibri"/>
              </a:rPr>
              <a:t>d</a:t>
            </a:r>
            <a:r>
              <a:rPr lang="en-US" b="1" spc="-10" dirty="0">
                <a:cs typeface="Calibri"/>
              </a:rPr>
              <a:t>ul</a:t>
            </a:r>
            <a:r>
              <a:rPr lang="en-US" b="1" spc="5" dirty="0">
                <a:cs typeface="Calibri"/>
              </a:rPr>
              <a:t>e</a:t>
            </a:r>
            <a:r>
              <a:rPr lang="en-US" b="1" spc="-10" dirty="0">
                <a:cs typeface="Calibri"/>
              </a:rPr>
              <a:t>s- </a:t>
            </a:r>
            <a:r>
              <a:rPr lang="en-US" b="1" spc="-25" dirty="0">
                <a:cs typeface="Calibri"/>
              </a:rPr>
              <a:t> </a:t>
            </a:r>
            <a:r>
              <a:rPr lang="en-US" b="1" spc="-10" dirty="0">
                <a:cs typeface="Calibri"/>
              </a:rPr>
              <a:t>Al</a:t>
            </a:r>
            <a:r>
              <a:rPr lang="en-US" b="1" spc="-25" dirty="0">
                <a:cs typeface="Calibri"/>
              </a:rPr>
              <a:t>e</a:t>
            </a:r>
            <a:r>
              <a:rPr lang="en-US" b="1" dirty="0">
                <a:cs typeface="Calibri"/>
              </a:rPr>
              <a:t>x</a:t>
            </a:r>
            <a:r>
              <a:rPr lang="en-US" b="1" spc="-25" dirty="0">
                <a:cs typeface="Calibri"/>
              </a:rPr>
              <a:t> </a:t>
            </a:r>
            <a:r>
              <a:rPr lang="en-US" b="1" spc="-95" dirty="0">
                <a:cs typeface="Calibri"/>
              </a:rPr>
              <a:t>V</a:t>
            </a:r>
            <a:r>
              <a:rPr lang="en-US" b="1" spc="-10" dirty="0">
                <a:cs typeface="Calibri"/>
              </a:rPr>
              <a:t>al</a:t>
            </a:r>
            <a:r>
              <a:rPr lang="en-US" b="1" spc="-20" dirty="0">
                <a:cs typeface="Calibri"/>
              </a:rPr>
              <a:t>c</a:t>
            </a:r>
            <a:r>
              <a:rPr lang="en-US" b="1" dirty="0">
                <a:cs typeface="Calibri"/>
              </a:rPr>
              <a:t>a</a:t>
            </a:r>
            <a:r>
              <a:rPr lang="en-US" b="1" spc="-30" dirty="0">
                <a:cs typeface="Calibri"/>
              </a:rPr>
              <a:t>r</a:t>
            </a:r>
            <a:r>
              <a:rPr lang="en-US" b="1" dirty="0">
                <a:cs typeface="Calibri"/>
              </a:rPr>
              <a:t>ce </a:t>
            </a:r>
          </a:p>
          <a:p>
            <a:pPr marR="1905" algn="ctr">
              <a:spcAft>
                <a:spcPts val="1800"/>
              </a:spcAft>
            </a:pPr>
            <a:r>
              <a:rPr lang="en-US" b="1" spc="-10" dirty="0">
                <a:cs typeface="Calibri"/>
              </a:rPr>
              <a:t>P</a:t>
            </a:r>
            <a:r>
              <a:rPr lang="en-US" b="1" spc="-30" dirty="0">
                <a:cs typeface="Calibri"/>
              </a:rPr>
              <a:t>r</a:t>
            </a:r>
            <a:r>
              <a:rPr lang="en-US" b="1" dirty="0">
                <a:cs typeface="Calibri"/>
              </a:rPr>
              <a:t>oject</a:t>
            </a:r>
            <a:r>
              <a:rPr lang="en-US" b="1" spc="-5" dirty="0">
                <a:cs typeface="Calibri"/>
              </a:rPr>
              <a:t> </a:t>
            </a:r>
            <a:r>
              <a:rPr lang="en-US" b="1" dirty="0">
                <a:cs typeface="Calibri"/>
              </a:rPr>
              <a:t>Time</a:t>
            </a:r>
            <a:r>
              <a:rPr lang="en-US" b="1" spc="5" dirty="0">
                <a:cs typeface="Calibri"/>
              </a:rPr>
              <a:t>l</a:t>
            </a:r>
            <a:r>
              <a:rPr lang="en-US" b="1" spc="-5" dirty="0">
                <a:cs typeface="Calibri"/>
              </a:rPr>
              <a:t>ine- Josh Morse</a:t>
            </a:r>
            <a:endParaRPr lang="en-US" b="1" dirty="0">
              <a:cs typeface="Calibri"/>
            </a:endParaRPr>
          </a:p>
          <a:p>
            <a:pPr marR="1905" algn="ctr">
              <a:spcAft>
                <a:spcPts val="1800"/>
              </a:spcAft>
            </a:pPr>
            <a:r>
              <a:rPr lang="en-US" b="1" spc="-50" dirty="0">
                <a:cs typeface="Calibri"/>
              </a:rPr>
              <a:t>R</a:t>
            </a:r>
            <a:r>
              <a:rPr lang="en-US" b="1" spc="-10" dirty="0">
                <a:cs typeface="Calibri"/>
              </a:rPr>
              <a:t>ole </a:t>
            </a:r>
            <a:r>
              <a:rPr lang="en-US" b="1" spc="-15" dirty="0">
                <a:cs typeface="Calibri"/>
              </a:rPr>
              <a:t>&amp; </a:t>
            </a:r>
            <a:r>
              <a:rPr lang="en-US" b="1" spc="-10" dirty="0">
                <a:cs typeface="Calibri"/>
              </a:rPr>
              <a:t>In</a:t>
            </a:r>
            <a:r>
              <a:rPr lang="en-US" b="1" spc="-35" dirty="0">
                <a:cs typeface="Calibri"/>
              </a:rPr>
              <a:t>t</a:t>
            </a:r>
            <a:r>
              <a:rPr lang="en-US" b="1" dirty="0">
                <a:cs typeface="Calibri"/>
              </a:rPr>
              <a:t>eg</a:t>
            </a:r>
            <a:r>
              <a:rPr lang="en-US" b="1" spc="-45" dirty="0">
                <a:cs typeface="Calibri"/>
              </a:rPr>
              <a:t>r</a:t>
            </a:r>
            <a:r>
              <a:rPr lang="en-US" b="1" spc="-25" dirty="0">
                <a:cs typeface="Calibri"/>
              </a:rPr>
              <a:t>a</a:t>
            </a:r>
            <a:r>
              <a:rPr lang="en-US" b="1" spc="-10" dirty="0">
                <a:cs typeface="Calibri"/>
              </a:rPr>
              <a:t>t</a:t>
            </a:r>
            <a:r>
              <a:rPr lang="en-US" b="1" spc="-15" dirty="0">
                <a:cs typeface="Calibri"/>
              </a:rPr>
              <a:t>i</a:t>
            </a:r>
            <a:r>
              <a:rPr lang="en-US" b="1" spc="-20" dirty="0">
                <a:cs typeface="Calibri"/>
              </a:rPr>
              <a:t>o</a:t>
            </a:r>
            <a:r>
              <a:rPr lang="en-US" b="1" spc="-10" dirty="0">
                <a:cs typeface="Calibri"/>
              </a:rPr>
              <a:t>n</a:t>
            </a:r>
            <a:r>
              <a:rPr lang="en-US" b="1" spc="-30" dirty="0">
                <a:cs typeface="Calibri"/>
              </a:rPr>
              <a:t> </a:t>
            </a:r>
            <a:r>
              <a:rPr lang="en-US" b="1" dirty="0">
                <a:cs typeface="Calibri"/>
              </a:rPr>
              <a:t>of </a:t>
            </a:r>
            <a:r>
              <a:rPr lang="en-US" b="1" spc="-10" dirty="0">
                <a:cs typeface="Calibri"/>
              </a:rPr>
              <a:t>SB</a:t>
            </a:r>
            <a:r>
              <a:rPr lang="en-US" b="1" spc="-15" dirty="0">
                <a:cs typeface="Calibri"/>
              </a:rPr>
              <a:t>C- Alex Valcarce</a:t>
            </a:r>
            <a:endParaRPr lang="en-US" b="1" dirty="0">
              <a:cs typeface="Calibri"/>
            </a:endParaRPr>
          </a:p>
          <a:p>
            <a:pPr algn="ctr">
              <a:lnSpc>
                <a:spcPts val="1000"/>
              </a:lnSpc>
              <a:spcAft>
                <a:spcPts val="1200"/>
              </a:spcAft>
            </a:pPr>
            <a:endParaRPr lang="en-US" sz="2000" b="1" dirty="0" smtClean="0">
              <a:cs typeface="Calibri"/>
            </a:endParaRPr>
          </a:p>
          <a:p>
            <a:pPr algn="ctr">
              <a:lnSpc>
                <a:spcPts val="1000"/>
              </a:lnSpc>
              <a:spcAft>
                <a:spcPts val="1200"/>
              </a:spcAft>
            </a:pPr>
            <a:r>
              <a:rPr lang="en-US" sz="2000" b="1" dirty="0" smtClean="0">
                <a:cs typeface="Calibri"/>
              </a:rPr>
              <a:t>Part 2</a:t>
            </a:r>
            <a:endParaRPr lang="en-US" sz="2000" b="1" dirty="0">
              <a:cs typeface="Calibri"/>
            </a:endParaRPr>
          </a:p>
          <a:p>
            <a:pPr marL="12700" algn="ctr">
              <a:lnSpc>
                <a:spcPct val="100000"/>
              </a:lnSpc>
              <a:spcAft>
                <a:spcPts val="1800"/>
              </a:spcAft>
            </a:pPr>
            <a:r>
              <a:rPr lang="en-US" b="1" spc="-5" dirty="0" smtClean="0">
                <a:cs typeface="Calibri"/>
              </a:rPr>
              <a:t>Committee Organization</a:t>
            </a:r>
            <a:endParaRPr lang="en-US" b="1" spc="-5" dirty="0">
              <a:cs typeface="Calibri"/>
            </a:endParaRPr>
          </a:p>
          <a:p>
            <a:pPr marL="12700" algn="ctr">
              <a:spcAft>
                <a:spcPts val="1800"/>
              </a:spcAft>
            </a:pPr>
            <a:r>
              <a:rPr lang="en-US" b="1" spc="-5" dirty="0">
                <a:cs typeface="Calibri"/>
              </a:rPr>
              <a:t>Committee Authorizations</a:t>
            </a:r>
          </a:p>
          <a:p>
            <a:pPr marL="12700" algn="ctr">
              <a:spcAft>
                <a:spcPts val="1800"/>
              </a:spcAft>
            </a:pPr>
            <a:r>
              <a:rPr lang="en-US" b="1" spc="-5" dirty="0">
                <a:cs typeface="Calibri"/>
              </a:rPr>
              <a:t>Next Steps 3</a:t>
            </a:r>
            <a:r>
              <a:rPr lang="en-US" b="1" dirty="0">
                <a:cs typeface="Calibri"/>
              </a:rPr>
              <a:t>-</a:t>
            </a:r>
            <a:r>
              <a:rPr lang="en-US" b="1" spc="-10" dirty="0">
                <a:cs typeface="Calibri"/>
              </a:rPr>
              <a:t>6</a:t>
            </a:r>
            <a:r>
              <a:rPr lang="en-US" b="1" spc="10" dirty="0">
                <a:cs typeface="Calibri"/>
              </a:rPr>
              <a:t> </a:t>
            </a:r>
            <a:r>
              <a:rPr lang="en-US" b="1" spc="-15" dirty="0">
                <a:cs typeface="Calibri"/>
              </a:rPr>
              <a:t>Month</a:t>
            </a:r>
            <a:r>
              <a:rPr lang="en-US" b="1" spc="-5" dirty="0">
                <a:cs typeface="Calibri"/>
              </a:rPr>
              <a:t>s</a:t>
            </a:r>
            <a:endParaRPr lang="en-US" b="1" dirty="0">
              <a:cs typeface="Calibri"/>
            </a:endParaRPr>
          </a:p>
          <a:p>
            <a:pPr marL="12700">
              <a:lnSpc>
                <a:spcPct val="100000"/>
              </a:lnSpc>
              <a:spcAft>
                <a:spcPts val="1800"/>
              </a:spcAft>
            </a:pPr>
            <a:endParaRPr lang="en-US" sz="1800" b="1" spc="-5" dirty="0" smtClean="0">
              <a:latin typeface="Calibri"/>
              <a:cs typeface="Calibri"/>
            </a:endParaRPr>
          </a:p>
          <a:p>
            <a:pPr marL="12700">
              <a:lnSpc>
                <a:spcPct val="100000"/>
              </a:lnSpc>
              <a:spcAft>
                <a:spcPts val="1800"/>
              </a:spcAft>
            </a:pPr>
            <a:endParaRPr lang="en-US" b="1" spc="-5" dirty="0">
              <a:latin typeface="Calibri"/>
              <a:cs typeface="Calibri"/>
            </a:endParaRPr>
          </a:p>
        </p:txBody>
      </p:sp>
      <p:sp>
        <p:nvSpPr>
          <p:cNvPr id="3" name="TextBox 2"/>
          <p:cNvSpPr txBox="1"/>
          <p:nvPr/>
        </p:nvSpPr>
        <p:spPr>
          <a:xfrm>
            <a:off x="76200" y="76200"/>
            <a:ext cx="2057400" cy="923330"/>
          </a:xfrm>
          <a:prstGeom prst="rect">
            <a:avLst/>
          </a:prstGeom>
          <a:noFill/>
        </p:spPr>
        <p:txBody>
          <a:bodyPr wrap="square" rtlCol="0">
            <a:spAutoFit/>
          </a:bodyPr>
          <a:lstStyle/>
          <a:p>
            <a:r>
              <a:rPr lang="en-US" b="1" dirty="0" smtClean="0"/>
              <a:t>CABOT</a:t>
            </a:r>
            <a:r>
              <a:rPr lang="en-US" b="1" dirty="0"/>
              <a:t/>
            </a:r>
            <a:br>
              <a:rPr lang="en-US" b="1" dirty="0"/>
            </a:br>
            <a:r>
              <a:rPr lang="en-US" b="1" dirty="0" smtClean="0"/>
              <a:t>ELEMENTARY SCHOOL PROJECT</a:t>
            </a:r>
            <a:endParaRPr lang="en-US" b="1" dirty="0"/>
          </a:p>
        </p:txBody>
      </p:sp>
      <p:sp>
        <p:nvSpPr>
          <p:cNvPr id="4" name="TextBox 3"/>
          <p:cNvSpPr txBox="1"/>
          <p:nvPr/>
        </p:nvSpPr>
        <p:spPr>
          <a:xfrm>
            <a:off x="7312278" y="99752"/>
            <a:ext cx="1679321" cy="923330"/>
          </a:xfrm>
          <a:prstGeom prst="rect">
            <a:avLst/>
          </a:prstGeom>
          <a:noFill/>
        </p:spPr>
        <p:txBody>
          <a:bodyPr wrap="square" rtlCol="0">
            <a:spAutoFit/>
          </a:bodyPr>
          <a:lstStyle/>
          <a:p>
            <a:pPr algn="r"/>
            <a:r>
              <a:rPr lang="en-US" b="1" dirty="0" smtClean="0"/>
              <a:t>CABOT SCHOOL</a:t>
            </a:r>
          </a:p>
          <a:p>
            <a:pPr algn="r"/>
            <a:r>
              <a:rPr lang="en-US" b="1" dirty="0" smtClean="0"/>
              <a:t>BUILDING</a:t>
            </a:r>
          </a:p>
          <a:p>
            <a:pPr algn="r"/>
            <a:r>
              <a:rPr lang="en-US" b="1" dirty="0" smtClean="0"/>
              <a:t>COMMITTEE</a:t>
            </a:r>
            <a:endParaRPr lang="en-US"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3" y="1143000"/>
            <a:ext cx="9229726"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bject 2"/>
          <p:cNvSpPr txBox="1"/>
          <p:nvPr/>
        </p:nvSpPr>
        <p:spPr>
          <a:xfrm>
            <a:off x="2743199" y="228600"/>
            <a:ext cx="3657601" cy="914400"/>
          </a:xfrm>
          <a:prstGeom prst="rect">
            <a:avLst/>
          </a:prstGeom>
        </p:spPr>
        <p:txBody>
          <a:bodyPr vert="horz" wrap="square" lIns="0" tIns="0" rIns="0" bIns="0" rtlCol="0">
            <a:noAutofit/>
          </a:bodyPr>
          <a:lstStyle/>
          <a:p>
            <a:pPr marR="1905" algn="ctr">
              <a:lnSpc>
                <a:spcPct val="100000"/>
              </a:lnSpc>
            </a:pPr>
            <a:r>
              <a:rPr lang="en-US" sz="2800" b="1" dirty="0" smtClean="0">
                <a:latin typeface="+mj-lt"/>
                <a:cs typeface="Calibri"/>
              </a:rPr>
              <a:t>Agenda</a:t>
            </a:r>
          </a:p>
          <a:p>
            <a:pPr marR="1905" algn="ctr">
              <a:lnSpc>
                <a:spcPct val="100000"/>
              </a:lnSpc>
            </a:pPr>
            <a:r>
              <a:rPr sz="1800" b="1" dirty="0" smtClean="0">
                <a:cs typeface="Calibri"/>
              </a:rPr>
              <a:t>Apr</a:t>
            </a:r>
            <a:r>
              <a:rPr sz="1800" b="1" spc="-5" dirty="0" smtClean="0">
                <a:cs typeface="Calibri"/>
              </a:rPr>
              <a:t>i</a:t>
            </a:r>
            <a:r>
              <a:rPr sz="1800" b="1" spc="0" dirty="0" smtClean="0">
                <a:cs typeface="Calibri"/>
              </a:rPr>
              <a:t>l</a:t>
            </a:r>
            <a:r>
              <a:rPr sz="1800" b="1" spc="5" dirty="0" smtClean="0">
                <a:latin typeface="Calibri"/>
                <a:cs typeface="Calibri"/>
              </a:rPr>
              <a:t> </a:t>
            </a:r>
            <a:r>
              <a:rPr sz="1800" b="1" spc="-10" dirty="0" smtClean="0">
                <a:latin typeface="Calibri"/>
                <a:cs typeface="Calibri"/>
              </a:rPr>
              <a:t>1</a:t>
            </a:r>
            <a:r>
              <a:rPr lang="en-US" sz="1800" b="1" spc="-10" dirty="0" smtClean="0">
                <a:latin typeface="Calibri"/>
                <a:cs typeface="Calibri"/>
              </a:rPr>
              <a:t>7</a:t>
            </a:r>
            <a:r>
              <a:rPr sz="1800" b="1" spc="-10" dirty="0" smtClean="0">
                <a:latin typeface="Calibri"/>
                <a:cs typeface="Calibri"/>
              </a:rPr>
              <a:t>,</a:t>
            </a:r>
            <a:r>
              <a:rPr sz="1800" b="1" spc="10" dirty="0" smtClean="0">
                <a:latin typeface="Calibri"/>
                <a:cs typeface="Calibri"/>
              </a:rPr>
              <a:t> </a:t>
            </a:r>
            <a:r>
              <a:rPr sz="1800" b="1" spc="-15" dirty="0" smtClean="0">
                <a:latin typeface="Calibri"/>
                <a:cs typeface="Calibri"/>
              </a:rPr>
              <a:t>201</a:t>
            </a:r>
            <a:r>
              <a:rPr lang="en-US" sz="1800" b="1" spc="-15" dirty="0" smtClean="0">
                <a:latin typeface="Calibri"/>
                <a:cs typeface="Calibri"/>
              </a:rPr>
              <a:t>4</a:t>
            </a:r>
            <a:r>
              <a:rPr sz="1800" b="1" spc="-10" dirty="0" smtClean="0">
                <a:latin typeface="Calibri"/>
                <a:cs typeface="Calibri"/>
              </a:rPr>
              <a:t> </a:t>
            </a:r>
            <a:endParaRPr lang="en-US" b="1" spc="-10" dirty="0" smtClean="0">
              <a:latin typeface="Calibri"/>
              <a:cs typeface="Calibri"/>
            </a:endParaRPr>
          </a:p>
          <a:p>
            <a:pPr marR="1905">
              <a:lnSpc>
                <a:spcPct val="100000"/>
              </a:lnSpc>
            </a:pPr>
            <a:endParaRPr lang="en-US" sz="1800" spc="0" dirty="0" smtClean="0">
              <a:latin typeface="Calibri"/>
              <a:cs typeface="Calibri"/>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0" y="152400"/>
            <a:ext cx="4191000" cy="1143000"/>
          </a:xfrm>
          <a:noFill/>
          <a:ln w="34925" cmpd="sng">
            <a:noFill/>
          </a:ln>
        </p:spPr>
        <p:txBody>
          <a:bodyPr anchor="ctr" anchorCtr="1">
            <a:noAutofit/>
          </a:bodyPr>
          <a:lstStyle/>
          <a:p>
            <a:pPr algn="ctr"/>
            <a:r>
              <a:rPr lang="en-US" sz="2400" dirty="0"/>
              <a:t/>
            </a:r>
            <a:br>
              <a:rPr lang="en-US" sz="2400" dirty="0"/>
            </a:br>
            <a:r>
              <a:rPr lang="en-US" sz="2800" b="1" dirty="0" smtClean="0">
                <a:latin typeface="+mj-lt"/>
              </a:rPr>
              <a:t>Agenda</a:t>
            </a:r>
            <a:r>
              <a:rPr lang="en-US" sz="2800" dirty="0" smtClean="0"/>
              <a:t/>
            </a:r>
            <a:br>
              <a:rPr lang="en-US" sz="2800" dirty="0" smtClean="0"/>
            </a:br>
            <a:r>
              <a:rPr lang="en-US" b="1" dirty="0" smtClean="0">
                <a:latin typeface="+mn-lt"/>
              </a:rPr>
              <a:t>April</a:t>
            </a:r>
            <a:r>
              <a:rPr lang="en-US" b="1" dirty="0" smtClean="0"/>
              <a:t> 17, 2014</a:t>
            </a:r>
            <a:r>
              <a:rPr lang="en-US" sz="2400" dirty="0"/>
              <a:t/>
            </a:r>
            <a:br>
              <a:rPr lang="en-US" sz="2400" dirty="0"/>
            </a:br>
            <a:endParaRPr lang="en-US" sz="2400" dirty="0"/>
          </a:p>
        </p:txBody>
      </p:sp>
      <p:sp>
        <p:nvSpPr>
          <p:cNvPr id="5" name="Title 1"/>
          <p:cNvSpPr txBox="1">
            <a:spLocks/>
          </p:cNvSpPr>
          <p:nvPr/>
        </p:nvSpPr>
        <p:spPr>
          <a:xfrm>
            <a:off x="7239000" y="76200"/>
            <a:ext cx="1752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t/>
            </a:r>
            <a:br>
              <a:rPr lang="en-US" sz="2400" dirty="0" smtClean="0"/>
            </a:br>
            <a:r>
              <a:rPr lang="en-US" sz="2400" b="1" dirty="0" smtClean="0"/>
              <a:t> </a:t>
            </a:r>
            <a:r>
              <a:rPr lang="en-US" sz="1800" b="1" dirty="0" smtClean="0"/>
              <a:t>CABOT SCHOOL</a:t>
            </a:r>
            <a:r>
              <a:rPr lang="en-US" sz="1800" dirty="0" smtClean="0"/>
              <a:t/>
            </a:r>
            <a:br>
              <a:rPr lang="en-US" sz="1800" dirty="0" smtClean="0"/>
            </a:br>
            <a:r>
              <a:rPr lang="en-US" sz="1800" b="1" dirty="0" smtClean="0"/>
              <a:t>BUILDING</a:t>
            </a:r>
            <a:r>
              <a:rPr lang="en-US" sz="1800" dirty="0" smtClean="0"/>
              <a:t/>
            </a:r>
            <a:br>
              <a:rPr lang="en-US" sz="1800" dirty="0" smtClean="0"/>
            </a:br>
            <a:r>
              <a:rPr lang="en-US" sz="1800" b="1" dirty="0" smtClean="0"/>
              <a:t>COMMITTEE</a:t>
            </a:r>
            <a:r>
              <a:rPr lang="en-US" sz="2400" dirty="0" smtClean="0"/>
              <a:t/>
            </a:r>
            <a:br>
              <a:rPr lang="en-US" sz="2400" dirty="0" smtClean="0"/>
            </a:br>
            <a:endParaRPr lang="en-US" sz="2400" dirty="0"/>
          </a:p>
        </p:txBody>
      </p:sp>
      <p:sp>
        <p:nvSpPr>
          <p:cNvPr id="6" name="TextBox 5"/>
          <p:cNvSpPr txBox="1"/>
          <p:nvPr/>
        </p:nvSpPr>
        <p:spPr>
          <a:xfrm>
            <a:off x="457200" y="1524000"/>
            <a:ext cx="8305800" cy="4846320"/>
          </a:xfrm>
          <a:prstGeom prst="rect">
            <a:avLst/>
          </a:prstGeom>
          <a:noFill/>
        </p:spPr>
        <p:txBody>
          <a:bodyPr wrap="square" rtlCol="0">
            <a:noAutofit/>
          </a:bodyPr>
          <a:lstStyle/>
          <a:p>
            <a:pPr algn="ctr"/>
            <a:r>
              <a:rPr lang="en-US" sz="2000" b="1" dirty="0" smtClean="0"/>
              <a:t>PART 2</a:t>
            </a:r>
          </a:p>
          <a:p>
            <a:pPr algn="ctr">
              <a:spcAft>
                <a:spcPts val="600"/>
              </a:spcAft>
            </a:pPr>
            <a:endParaRPr lang="en-US" b="1" dirty="0" smtClean="0"/>
          </a:p>
          <a:p>
            <a:pPr algn="ctr">
              <a:spcAft>
                <a:spcPts val="600"/>
              </a:spcAft>
            </a:pPr>
            <a:r>
              <a:rPr lang="en-US" b="1" dirty="0" smtClean="0"/>
              <a:t>Committee Organization:</a:t>
            </a:r>
          </a:p>
          <a:p>
            <a:pPr algn="ctr">
              <a:spcAft>
                <a:spcPts val="600"/>
              </a:spcAft>
            </a:pPr>
            <a:r>
              <a:rPr lang="en-US" dirty="0" smtClean="0"/>
              <a:t>Determine Requirements for a Quorum</a:t>
            </a:r>
          </a:p>
          <a:p>
            <a:pPr algn="ctr">
              <a:spcAft>
                <a:spcPts val="600"/>
              </a:spcAft>
            </a:pPr>
            <a:r>
              <a:rPr lang="en-US" dirty="0" smtClean="0"/>
              <a:t>Determine Number of Votes Required for </a:t>
            </a:r>
            <a:br>
              <a:rPr lang="en-US" dirty="0" smtClean="0"/>
            </a:br>
            <a:r>
              <a:rPr lang="en-US" dirty="0" smtClean="0"/>
              <a:t> Recommendations to MSBA</a:t>
            </a:r>
          </a:p>
          <a:p>
            <a:pPr algn="ctr">
              <a:spcAft>
                <a:spcPts val="600"/>
              </a:spcAft>
            </a:pPr>
            <a:endParaRPr lang="en-US" b="1" dirty="0" smtClean="0"/>
          </a:p>
          <a:p>
            <a:pPr algn="ctr">
              <a:spcAft>
                <a:spcPts val="600"/>
              </a:spcAft>
            </a:pPr>
            <a:r>
              <a:rPr lang="en-US" b="1" dirty="0" smtClean="0"/>
              <a:t>Committee Authorizations:</a:t>
            </a:r>
          </a:p>
          <a:p>
            <a:pPr algn="ctr">
              <a:spcAft>
                <a:spcPts val="600"/>
              </a:spcAft>
            </a:pPr>
            <a:r>
              <a:rPr lang="en-US" dirty="0" smtClean="0">
                <a:solidFill>
                  <a:srgbClr val="FF0000"/>
                </a:solidFill>
              </a:rPr>
              <a:t>Authorize Designer Selection Committee (DSC)</a:t>
            </a:r>
          </a:p>
          <a:p>
            <a:pPr algn="ctr">
              <a:spcAft>
                <a:spcPts val="600"/>
              </a:spcAft>
            </a:pPr>
            <a:r>
              <a:rPr lang="en-US" dirty="0" smtClean="0">
                <a:solidFill>
                  <a:srgbClr val="FF0000"/>
                </a:solidFill>
              </a:rPr>
              <a:t>To Select Owner’s Project Manager (OPM)</a:t>
            </a:r>
          </a:p>
          <a:p>
            <a:pPr algn="ctr">
              <a:spcAft>
                <a:spcPts val="600"/>
              </a:spcAft>
            </a:pPr>
            <a:r>
              <a:rPr lang="en-US" dirty="0" smtClean="0">
                <a:solidFill>
                  <a:srgbClr val="FF0000"/>
                </a:solidFill>
              </a:rPr>
              <a:t>Authorize Request for Services (RFS)</a:t>
            </a:r>
          </a:p>
          <a:p>
            <a:pPr algn="ctr">
              <a:spcAft>
                <a:spcPts val="600"/>
              </a:spcAft>
            </a:pPr>
            <a:r>
              <a:rPr lang="en-US" dirty="0" smtClean="0">
                <a:solidFill>
                  <a:srgbClr val="FF0000"/>
                </a:solidFill>
              </a:rPr>
              <a:t>Authorize Advertisement of OPM RFS</a:t>
            </a:r>
          </a:p>
          <a:p>
            <a:pPr algn="ctr">
              <a:lnSpc>
                <a:spcPct val="150000"/>
              </a:lnSpc>
            </a:pPr>
            <a:endParaRPr lang="en-US" b="1" dirty="0" smtClean="0"/>
          </a:p>
          <a:p>
            <a:pPr algn="ctr">
              <a:lnSpc>
                <a:spcPct val="150000"/>
              </a:lnSpc>
            </a:pPr>
            <a:endParaRPr lang="en-US" dirty="0"/>
          </a:p>
          <a:p>
            <a:pPr algn="ctr"/>
            <a:endParaRPr lang="en-US" dirty="0" smtClean="0"/>
          </a:p>
          <a:p>
            <a:pPr algn="ctr"/>
            <a:endParaRPr lang="en-US" dirty="0"/>
          </a:p>
        </p:txBody>
      </p:sp>
      <p:cxnSp>
        <p:nvCxnSpPr>
          <p:cNvPr id="8" name="Straight Connector 7"/>
          <p:cNvCxnSpPr/>
          <p:nvPr/>
        </p:nvCxnSpPr>
        <p:spPr>
          <a:xfrm>
            <a:off x="0" y="1295400"/>
            <a:ext cx="9144000" cy="0"/>
          </a:xfrm>
          <a:prstGeom prst="line">
            <a:avLst/>
          </a:prstGeom>
          <a:ln/>
        </p:spPr>
        <p:style>
          <a:lnRef idx="3">
            <a:schemeClr val="dk1"/>
          </a:lnRef>
          <a:fillRef idx="0">
            <a:schemeClr val="dk1"/>
          </a:fillRef>
          <a:effectRef idx="2">
            <a:schemeClr val="dk1"/>
          </a:effectRef>
          <a:fontRef idx="minor">
            <a:schemeClr val="tx1"/>
          </a:fontRef>
        </p:style>
      </p:cxnSp>
      <p:sp>
        <p:nvSpPr>
          <p:cNvPr id="3" name="TextBox 2"/>
          <p:cNvSpPr txBox="1"/>
          <p:nvPr/>
        </p:nvSpPr>
        <p:spPr>
          <a:xfrm>
            <a:off x="76200" y="143470"/>
            <a:ext cx="2057400" cy="923330"/>
          </a:xfrm>
          <a:prstGeom prst="rect">
            <a:avLst/>
          </a:prstGeom>
          <a:noFill/>
        </p:spPr>
        <p:txBody>
          <a:bodyPr wrap="square" rtlCol="0">
            <a:spAutoFit/>
          </a:bodyPr>
          <a:lstStyle/>
          <a:p>
            <a:r>
              <a:rPr lang="en-US" b="1" dirty="0" smtClean="0"/>
              <a:t>CABOT</a:t>
            </a:r>
          </a:p>
          <a:p>
            <a:r>
              <a:rPr lang="en-US" b="1" dirty="0" smtClean="0"/>
              <a:t>ELEMENTARY</a:t>
            </a:r>
          </a:p>
          <a:p>
            <a:r>
              <a:rPr lang="en-US" b="1" dirty="0" smtClean="0"/>
              <a:t>SCHOOL PROJECT</a:t>
            </a:r>
            <a:endParaRPr lang="en-US" b="1" dirty="0"/>
          </a:p>
        </p:txBody>
      </p:sp>
    </p:spTree>
    <p:extLst>
      <p:ext uri="{BB962C8B-B14F-4D97-AF65-F5344CB8AC3E}">
        <p14:creationId xmlns:p14="http://schemas.microsoft.com/office/powerpoint/2010/main" val="3802852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500" y="152400"/>
            <a:ext cx="4953000" cy="1143000"/>
          </a:xfrm>
          <a:noFill/>
          <a:ln w="34925" cmpd="sng">
            <a:noFill/>
          </a:ln>
        </p:spPr>
        <p:txBody>
          <a:bodyPr anchor="ctr" anchorCtr="1">
            <a:noAutofit/>
          </a:bodyPr>
          <a:lstStyle/>
          <a:p>
            <a:pPr algn="ctr"/>
            <a:r>
              <a:rPr lang="en-US" sz="2400" dirty="0"/>
              <a:t/>
            </a:r>
            <a:br>
              <a:rPr lang="en-US" sz="2400" dirty="0"/>
            </a:br>
            <a:r>
              <a:rPr lang="en-US" sz="2800" b="1" dirty="0">
                <a:latin typeface="+mj-lt"/>
              </a:rPr>
              <a:t>C</a:t>
            </a:r>
            <a:r>
              <a:rPr lang="en-US" sz="2800" b="1" dirty="0" smtClean="0">
                <a:latin typeface="+mj-lt"/>
              </a:rPr>
              <a:t>SBC Committee</a:t>
            </a:r>
            <a:br>
              <a:rPr lang="en-US" sz="2800" b="1" dirty="0" smtClean="0">
                <a:latin typeface="+mj-lt"/>
              </a:rPr>
            </a:br>
            <a:r>
              <a:rPr lang="en-US" sz="2800" b="1" dirty="0" smtClean="0">
                <a:latin typeface="+mj-lt"/>
              </a:rPr>
              <a:t>Organization</a:t>
            </a:r>
            <a:r>
              <a:rPr lang="en-US" sz="2800" b="1" dirty="0">
                <a:latin typeface="+mj-lt"/>
              </a:rPr>
              <a:t/>
            </a:r>
            <a:br>
              <a:rPr lang="en-US" sz="2800" b="1" dirty="0">
                <a:latin typeface="+mj-lt"/>
              </a:rPr>
            </a:br>
            <a:endParaRPr lang="en-US" sz="2800" b="1" dirty="0">
              <a:latin typeface="+mj-lt"/>
            </a:endParaRPr>
          </a:p>
        </p:txBody>
      </p:sp>
      <p:sp>
        <p:nvSpPr>
          <p:cNvPr id="5" name="Title 1"/>
          <p:cNvSpPr txBox="1">
            <a:spLocks/>
          </p:cNvSpPr>
          <p:nvPr/>
        </p:nvSpPr>
        <p:spPr>
          <a:xfrm>
            <a:off x="7162800" y="76200"/>
            <a:ext cx="1828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solidFill>
                  <a:prstClr val="black"/>
                </a:solidFill>
              </a:rPr>
              <a:t/>
            </a:r>
            <a:br>
              <a:rPr lang="en-US" sz="2400" dirty="0" smtClean="0">
                <a:solidFill>
                  <a:prstClr val="black"/>
                </a:solidFill>
              </a:rPr>
            </a:br>
            <a:r>
              <a:rPr lang="en-US" sz="2400" b="1" dirty="0" smtClean="0">
                <a:solidFill>
                  <a:prstClr val="black"/>
                </a:solidFill>
              </a:rPr>
              <a:t> </a:t>
            </a:r>
            <a:r>
              <a:rPr lang="en-US" sz="2000" b="1" dirty="0" smtClean="0">
                <a:solidFill>
                  <a:prstClr val="black"/>
                </a:solidFill>
              </a:rPr>
              <a:t> </a:t>
            </a:r>
            <a:r>
              <a:rPr lang="en-US" sz="1800" b="1" dirty="0" smtClean="0">
                <a:solidFill>
                  <a:prstClr val="black"/>
                </a:solidFill>
              </a:rPr>
              <a:t>CABOT SCHOOL</a:t>
            </a:r>
            <a:r>
              <a:rPr lang="en-US" sz="1800" dirty="0" smtClean="0">
                <a:solidFill>
                  <a:prstClr val="black"/>
                </a:solidFill>
              </a:rPr>
              <a:t/>
            </a:r>
            <a:br>
              <a:rPr lang="en-US" sz="1800" dirty="0" smtClean="0">
                <a:solidFill>
                  <a:prstClr val="black"/>
                </a:solidFill>
              </a:rPr>
            </a:br>
            <a:r>
              <a:rPr lang="en-US" sz="1800" b="1" dirty="0" smtClean="0">
                <a:solidFill>
                  <a:prstClr val="black"/>
                </a:solidFill>
              </a:rPr>
              <a:t>BUILDING</a:t>
            </a:r>
            <a:r>
              <a:rPr lang="en-US" sz="1800" dirty="0" smtClean="0">
                <a:solidFill>
                  <a:prstClr val="black"/>
                </a:solidFill>
              </a:rPr>
              <a:t/>
            </a:r>
            <a:br>
              <a:rPr lang="en-US" sz="1800" dirty="0" smtClean="0">
                <a:solidFill>
                  <a:prstClr val="black"/>
                </a:solidFill>
              </a:rPr>
            </a:br>
            <a:r>
              <a:rPr lang="en-US" sz="1800" b="1" dirty="0" smtClean="0">
                <a:solidFill>
                  <a:prstClr val="black"/>
                </a:solidFill>
              </a:rPr>
              <a:t>COMMITTEE</a:t>
            </a:r>
            <a:r>
              <a:rPr lang="en-US" sz="2400" dirty="0" smtClean="0">
                <a:solidFill>
                  <a:prstClr val="black"/>
                </a:solidFill>
              </a:rPr>
              <a:t/>
            </a:r>
            <a:br>
              <a:rPr lang="en-US" sz="2400" dirty="0" smtClean="0">
                <a:solidFill>
                  <a:prstClr val="black"/>
                </a:solidFill>
              </a:rPr>
            </a:br>
            <a:endParaRPr lang="en-US" sz="2400" dirty="0">
              <a:solidFill>
                <a:prstClr val="black"/>
              </a:solidFill>
            </a:endParaRPr>
          </a:p>
        </p:txBody>
      </p:sp>
      <p:sp>
        <p:nvSpPr>
          <p:cNvPr id="6" name="TextBox 5"/>
          <p:cNvSpPr txBox="1"/>
          <p:nvPr/>
        </p:nvSpPr>
        <p:spPr>
          <a:xfrm>
            <a:off x="457200" y="1600200"/>
            <a:ext cx="8305800" cy="5029200"/>
          </a:xfrm>
          <a:prstGeom prst="rect">
            <a:avLst/>
          </a:prstGeom>
          <a:noFill/>
          <a:ln w="19050">
            <a:solidFill>
              <a:srgbClr val="FF0000"/>
            </a:solidFill>
          </a:ln>
        </p:spPr>
        <p:txBody>
          <a:bodyPr wrap="square" rtlCol="0">
            <a:noAutofit/>
          </a:bodyPr>
          <a:lstStyle/>
          <a:p>
            <a:pPr algn="ctr">
              <a:spcAft>
                <a:spcPts val="600"/>
              </a:spcAft>
            </a:pPr>
            <a:endParaRPr lang="en-US" b="1" dirty="0" smtClean="0">
              <a:solidFill>
                <a:prstClr val="black"/>
              </a:solidFill>
            </a:endParaRPr>
          </a:p>
          <a:p>
            <a:pPr algn="ctr">
              <a:spcAft>
                <a:spcPts val="600"/>
              </a:spcAft>
            </a:pPr>
            <a:r>
              <a:rPr lang="en-US" b="1" dirty="0" smtClean="0">
                <a:solidFill>
                  <a:prstClr val="black"/>
                </a:solidFill>
              </a:rPr>
              <a:t>Members Required for A Quorum:</a:t>
            </a:r>
          </a:p>
          <a:p>
            <a:pPr algn="ctr">
              <a:spcAft>
                <a:spcPts val="600"/>
              </a:spcAft>
            </a:pPr>
            <a:r>
              <a:rPr lang="en-US" b="1" dirty="0" smtClean="0">
                <a:solidFill>
                  <a:prstClr val="black"/>
                </a:solidFill>
              </a:rPr>
              <a:t>Motion:</a:t>
            </a:r>
          </a:p>
          <a:p>
            <a:pPr algn="ctr"/>
            <a:r>
              <a:rPr lang="en-US" dirty="0" smtClean="0"/>
              <a:t>Moved </a:t>
            </a:r>
            <a:r>
              <a:rPr lang="en-US" dirty="0"/>
              <a:t>that a majority of the voting members of the </a:t>
            </a:r>
            <a:r>
              <a:rPr lang="en-US" dirty="0" smtClean="0"/>
              <a:t>Cabot </a:t>
            </a:r>
            <a:r>
              <a:rPr lang="en-US" dirty="0"/>
              <a:t>School </a:t>
            </a:r>
            <a:r>
              <a:rPr lang="en-US" dirty="0" smtClean="0"/>
              <a:t>Building</a:t>
            </a:r>
          </a:p>
          <a:p>
            <a:pPr algn="ctr">
              <a:spcAft>
                <a:spcPts val="1800"/>
              </a:spcAft>
            </a:pPr>
            <a:r>
              <a:rPr lang="en-US" dirty="0" smtClean="0"/>
              <a:t> </a:t>
            </a:r>
            <a:r>
              <a:rPr lang="en-US" dirty="0"/>
              <a:t>Committee constitute a quorum</a:t>
            </a:r>
            <a:r>
              <a:rPr lang="en-US" sz="1600" dirty="0" smtClean="0"/>
              <a:t>.</a:t>
            </a:r>
          </a:p>
          <a:p>
            <a:pPr algn="ctr">
              <a:spcAft>
                <a:spcPts val="600"/>
              </a:spcAft>
            </a:pPr>
            <a:r>
              <a:rPr lang="en-US" b="1" dirty="0"/>
              <a:t>Vote required for Approval of </a:t>
            </a:r>
            <a:r>
              <a:rPr lang="en-US" b="1" dirty="0" smtClean="0"/>
              <a:t>Matters:</a:t>
            </a:r>
          </a:p>
          <a:p>
            <a:pPr algn="ctr">
              <a:spcAft>
                <a:spcPts val="600"/>
              </a:spcAft>
            </a:pPr>
            <a:r>
              <a:rPr lang="en-US" b="1" dirty="0" smtClean="0"/>
              <a:t>Motion:</a:t>
            </a:r>
          </a:p>
          <a:p>
            <a:pPr algn="ctr">
              <a:spcAft>
                <a:spcPts val="600"/>
              </a:spcAft>
            </a:pPr>
            <a:r>
              <a:rPr lang="en-US" dirty="0"/>
              <a:t>Moved that matters coming before the </a:t>
            </a:r>
            <a:r>
              <a:rPr lang="en-US" dirty="0" smtClean="0"/>
              <a:t>Cabot </a:t>
            </a:r>
            <a:r>
              <a:rPr lang="en-US" dirty="0"/>
              <a:t>School Building Committee </a:t>
            </a:r>
            <a:endParaRPr lang="en-US" dirty="0" smtClean="0"/>
          </a:p>
          <a:p>
            <a:pPr algn="ctr">
              <a:spcAft>
                <a:spcPts val="1800"/>
              </a:spcAft>
            </a:pPr>
            <a:r>
              <a:rPr lang="en-US" dirty="0" smtClean="0"/>
              <a:t>that </a:t>
            </a:r>
            <a:r>
              <a:rPr lang="en-US" dirty="0"/>
              <a:t>require a vote be approved by a majority of those voting members present</a:t>
            </a:r>
            <a:r>
              <a:rPr lang="en-US" dirty="0" smtClean="0"/>
              <a:t>.</a:t>
            </a:r>
            <a:endParaRPr lang="en-US" b="1" dirty="0" smtClean="0"/>
          </a:p>
          <a:p>
            <a:pPr lvl="0" algn="ctr">
              <a:spcAft>
                <a:spcPts val="600"/>
              </a:spcAft>
            </a:pPr>
            <a:endParaRPr lang="en-US" dirty="0"/>
          </a:p>
          <a:p>
            <a:pPr algn="ctr">
              <a:spcAft>
                <a:spcPts val="600"/>
              </a:spcAft>
            </a:pPr>
            <a:endParaRPr lang="en-US" dirty="0"/>
          </a:p>
          <a:p>
            <a:pPr algn="ctr">
              <a:spcAft>
                <a:spcPts val="600"/>
              </a:spcAft>
            </a:pPr>
            <a:endParaRPr lang="en-US" b="1" dirty="0" smtClean="0"/>
          </a:p>
          <a:p>
            <a:pPr algn="ctr">
              <a:spcAft>
                <a:spcPts val="600"/>
              </a:spcAft>
            </a:pPr>
            <a:endParaRPr lang="en-US" b="1" dirty="0" smtClean="0"/>
          </a:p>
          <a:p>
            <a:pPr algn="ctr">
              <a:spcAft>
                <a:spcPts val="600"/>
              </a:spcAft>
            </a:pPr>
            <a:endParaRPr lang="en-US" sz="1600" dirty="0"/>
          </a:p>
          <a:p>
            <a:endParaRPr lang="en-US" sz="1600" dirty="0">
              <a:solidFill>
                <a:prstClr val="black"/>
              </a:solidFill>
            </a:endParaRPr>
          </a:p>
          <a:p>
            <a:endParaRPr lang="en-US" sz="1600" dirty="0">
              <a:solidFill>
                <a:prstClr val="black"/>
              </a:solidFill>
            </a:endParaRPr>
          </a:p>
          <a:p>
            <a:pPr>
              <a:lnSpc>
                <a:spcPct val="150000"/>
              </a:lnSpc>
            </a:pPr>
            <a:endParaRPr lang="en-US" b="1" dirty="0" smtClean="0">
              <a:solidFill>
                <a:prstClr val="black"/>
              </a:solidFill>
            </a:endParaRPr>
          </a:p>
          <a:p>
            <a:pPr algn="ctr">
              <a:lnSpc>
                <a:spcPct val="150000"/>
              </a:lnSpc>
            </a:pPr>
            <a:endParaRPr lang="en-US" dirty="0">
              <a:solidFill>
                <a:prstClr val="black"/>
              </a:solidFill>
            </a:endParaRPr>
          </a:p>
          <a:p>
            <a:pPr algn="ctr"/>
            <a:endParaRPr lang="en-US" dirty="0" smtClean="0">
              <a:solidFill>
                <a:prstClr val="black"/>
              </a:solidFill>
            </a:endParaRPr>
          </a:p>
          <a:p>
            <a:pPr algn="ctr"/>
            <a:endParaRPr lang="en-US" dirty="0">
              <a:solidFill>
                <a:prstClr val="black"/>
              </a:solidFill>
            </a:endParaRPr>
          </a:p>
        </p:txBody>
      </p:sp>
      <p:cxnSp>
        <p:nvCxnSpPr>
          <p:cNvPr id="8" name="Straight Connector 7"/>
          <p:cNvCxnSpPr/>
          <p:nvPr/>
        </p:nvCxnSpPr>
        <p:spPr>
          <a:xfrm>
            <a:off x="0" y="1295400"/>
            <a:ext cx="9144000" cy="0"/>
          </a:xfrm>
          <a:prstGeom prst="line">
            <a:avLst/>
          </a:prstGeom>
          <a:ln/>
        </p:spPr>
        <p:style>
          <a:lnRef idx="3">
            <a:schemeClr val="dk1"/>
          </a:lnRef>
          <a:fillRef idx="0">
            <a:schemeClr val="dk1"/>
          </a:fillRef>
          <a:effectRef idx="2">
            <a:schemeClr val="dk1"/>
          </a:effectRef>
          <a:fontRef idx="minor">
            <a:schemeClr val="tx1"/>
          </a:fontRef>
        </p:style>
      </p:cxnSp>
      <p:sp>
        <p:nvSpPr>
          <p:cNvPr id="9" name="TextBox 8"/>
          <p:cNvSpPr txBox="1"/>
          <p:nvPr/>
        </p:nvSpPr>
        <p:spPr>
          <a:xfrm>
            <a:off x="76200" y="131122"/>
            <a:ext cx="1905000" cy="923330"/>
          </a:xfrm>
          <a:prstGeom prst="rect">
            <a:avLst/>
          </a:prstGeom>
          <a:noFill/>
        </p:spPr>
        <p:txBody>
          <a:bodyPr wrap="square" rtlCol="0">
            <a:spAutoFit/>
          </a:bodyPr>
          <a:lstStyle/>
          <a:p>
            <a:r>
              <a:rPr lang="en-US" b="1" dirty="0"/>
              <a:t>CABOT</a:t>
            </a:r>
          </a:p>
          <a:p>
            <a:r>
              <a:rPr lang="en-US" b="1" dirty="0" smtClean="0"/>
              <a:t>ELEMENTARY</a:t>
            </a:r>
            <a:endParaRPr lang="en-US" b="1" dirty="0"/>
          </a:p>
          <a:p>
            <a:r>
              <a:rPr lang="en-US" b="1" dirty="0" smtClean="0"/>
              <a:t>SCHOOL PROJECT</a:t>
            </a:r>
            <a:endParaRPr lang="en-US" b="1" dirty="0"/>
          </a:p>
        </p:txBody>
      </p:sp>
    </p:spTree>
    <p:extLst>
      <p:ext uri="{BB962C8B-B14F-4D97-AF65-F5344CB8AC3E}">
        <p14:creationId xmlns:p14="http://schemas.microsoft.com/office/powerpoint/2010/main" val="1028924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37636"/>
            <a:ext cx="5334000" cy="1143000"/>
          </a:xfrm>
          <a:noFill/>
          <a:ln w="34925" cmpd="sng">
            <a:noFill/>
          </a:ln>
        </p:spPr>
        <p:txBody>
          <a:bodyPr anchor="ctr" anchorCtr="1">
            <a:noAutofit/>
          </a:bodyPr>
          <a:lstStyle/>
          <a:p>
            <a:pPr algn="ctr"/>
            <a:r>
              <a:rPr lang="en-US" sz="2400" dirty="0"/>
              <a:t/>
            </a:r>
            <a:br>
              <a:rPr lang="en-US" sz="2400" dirty="0"/>
            </a:br>
            <a:r>
              <a:rPr lang="en-US" sz="2800" b="1" dirty="0" smtClean="0">
                <a:latin typeface="+mj-lt"/>
              </a:rPr>
              <a:t>Designer</a:t>
            </a:r>
            <a:r>
              <a:rPr lang="en-US" sz="2800" b="1" dirty="0" smtClean="0"/>
              <a:t> </a:t>
            </a:r>
            <a:r>
              <a:rPr lang="en-US" sz="2800" b="1" dirty="0" smtClean="0">
                <a:latin typeface="+mj-lt"/>
              </a:rPr>
              <a:t>Selection</a:t>
            </a:r>
            <a:r>
              <a:rPr lang="en-US" sz="2800" b="1" dirty="0" smtClean="0"/>
              <a:t/>
            </a:r>
            <a:br>
              <a:rPr lang="en-US" sz="2800" b="1" dirty="0" smtClean="0"/>
            </a:br>
            <a:r>
              <a:rPr lang="en-US" sz="2800" b="1" dirty="0" smtClean="0">
                <a:latin typeface="+mj-lt"/>
              </a:rPr>
              <a:t>Committee</a:t>
            </a:r>
            <a:r>
              <a:rPr lang="en-US" sz="2800" dirty="0"/>
              <a:t/>
            </a:r>
            <a:br>
              <a:rPr lang="en-US" sz="2800" dirty="0"/>
            </a:br>
            <a:endParaRPr lang="en-US" sz="2800" dirty="0"/>
          </a:p>
        </p:txBody>
      </p:sp>
      <p:sp>
        <p:nvSpPr>
          <p:cNvPr id="5" name="Title 1"/>
          <p:cNvSpPr txBox="1">
            <a:spLocks/>
          </p:cNvSpPr>
          <p:nvPr/>
        </p:nvSpPr>
        <p:spPr>
          <a:xfrm>
            <a:off x="7239000" y="152400"/>
            <a:ext cx="1752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solidFill>
                  <a:prstClr val="black"/>
                </a:solidFill>
              </a:rPr>
              <a:t/>
            </a:r>
            <a:br>
              <a:rPr lang="en-US" sz="2400" dirty="0" smtClean="0">
                <a:solidFill>
                  <a:prstClr val="black"/>
                </a:solidFill>
              </a:rPr>
            </a:br>
            <a:r>
              <a:rPr lang="en-US" sz="2400" b="1" dirty="0" smtClean="0">
                <a:solidFill>
                  <a:prstClr val="black"/>
                </a:solidFill>
              </a:rPr>
              <a:t> </a:t>
            </a:r>
            <a:r>
              <a:rPr lang="en-US" sz="1800" b="1" dirty="0" smtClean="0">
                <a:solidFill>
                  <a:prstClr val="black"/>
                </a:solidFill>
              </a:rPr>
              <a:t>CABOT SCHOOL</a:t>
            </a:r>
            <a:r>
              <a:rPr lang="en-US" sz="1800" dirty="0" smtClean="0">
                <a:solidFill>
                  <a:prstClr val="black"/>
                </a:solidFill>
              </a:rPr>
              <a:t/>
            </a:r>
            <a:br>
              <a:rPr lang="en-US" sz="1800" dirty="0" smtClean="0">
                <a:solidFill>
                  <a:prstClr val="black"/>
                </a:solidFill>
              </a:rPr>
            </a:br>
            <a:r>
              <a:rPr lang="en-US" sz="1800" b="1" dirty="0" smtClean="0">
                <a:solidFill>
                  <a:prstClr val="black"/>
                </a:solidFill>
              </a:rPr>
              <a:t>BUILDING</a:t>
            </a:r>
            <a:r>
              <a:rPr lang="en-US" sz="1800" dirty="0" smtClean="0">
                <a:solidFill>
                  <a:prstClr val="black"/>
                </a:solidFill>
              </a:rPr>
              <a:t/>
            </a:r>
            <a:br>
              <a:rPr lang="en-US" sz="1800" dirty="0" smtClean="0">
                <a:solidFill>
                  <a:prstClr val="black"/>
                </a:solidFill>
              </a:rPr>
            </a:br>
            <a:r>
              <a:rPr lang="en-US" sz="1800" b="1" dirty="0" smtClean="0">
                <a:solidFill>
                  <a:prstClr val="black"/>
                </a:solidFill>
              </a:rPr>
              <a:t>COMMITTEE</a:t>
            </a:r>
            <a:r>
              <a:rPr lang="en-US" sz="2400" dirty="0" smtClean="0">
                <a:solidFill>
                  <a:prstClr val="black"/>
                </a:solidFill>
              </a:rPr>
              <a:t/>
            </a:r>
            <a:br>
              <a:rPr lang="en-US" sz="2400" dirty="0" smtClean="0">
                <a:solidFill>
                  <a:prstClr val="black"/>
                </a:solidFill>
              </a:rPr>
            </a:br>
            <a:endParaRPr lang="en-US" sz="2400" dirty="0">
              <a:solidFill>
                <a:prstClr val="black"/>
              </a:solidFill>
            </a:endParaRPr>
          </a:p>
        </p:txBody>
      </p:sp>
      <p:sp>
        <p:nvSpPr>
          <p:cNvPr id="6" name="TextBox 5"/>
          <p:cNvSpPr txBox="1"/>
          <p:nvPr/>
        </p:nvSpPr>
        <p:spPr>
          <a:xfrm>
            <a:off x="457200" y="1600200"/>
            <a:ext cx="8305800" cy="4846320"/>
          </a:xfrm>
          <a:prstGeom prst="rect">
            <a:avLst/>
          </a:prstGeom>
          <a:noFill/>
        </p:spPr>
        <p:txBody>
          <a:bodyPr wrap="square" rtlCol="0">
            <a:noAutofit/>
          </a:bodyPr>
          <a:lstStyle/>
          <a:p>
            <a:pPr algn="ctr"/>
            <a:r>
              <a:rPr lang="en-US" b="1" dirty="0" smtClean="0">
                <a:solidFill>
                  <a:prstClr val="black"/>
                </a:solidFill>
              </a:rPr>
              <a:t>Designer Selection Committee</a:t>
            </a:r>
          </a:p>
          <a:p>
            <a:pPr algn="ctr">
              <a:spcAft>
                <a:spcPts val="600"/>
              </a:spcAft>
            </a:pPr>
            <a:r>
              <a:rPr lang="en-US" sz="1600" dirty="0" smtClean="0">
                <a:solidFill>
                  <a:prstClr val="black"/>
                </a:solidFill>
              </a:rPr>
              <a:t>Required under Section 5-35 of Revised City Ordinances</a:t>
            </a:r>
          </a:p>
          <a:p>
            <a:pPr algn="ctr">
              <a:spcAft>
                <a:spcPts val="600"/>
              </a:spcAft>
            </a:pPr>
            <a:r>
              <a:rPr lang="en-US" b="1" dirty="0" smtClean="0">
                <a:solidFill>
                  <a:prstClr val="black"/>
                </a:solidFill>
              </a:rPr>
              <a:t>Committee Members:</a:t>
            </a:r>
          </a:p>
          <a:p>
            <a:r>
              <a:rPr lang="en-US" sz="1600" b="1" dirty="0" smtClean="0"/>
              <a:t>Joseph Michelson</a:t>
            </a:r>
            <a:endParaRPr lang="en-US" sz="1600" dirty="0" smtClean="0"/>
          </a:p>
          <a:p>
            <a:pPr>
              <a:spcAft>
                <a:spcPts val="600"/>
              </a:spcAft>
            </a:pPr>
            <a:r>
              <a:rPr lang="en-US" sz="1600" dirty="0" smtClean="0"/>
              <a:t>Mr</a:t>
            </a:r>
            <a:r>
              <a:rPr lang="en-US" sz="1600" dirty="0"/>
              <a:t>. Michelson has over fifty years’ experience in the construction industry.  He has been involved with numerous projects both in the public and private sector. He has also served as chairman of the Newton Designer Selection Committee since 1972</a:t>
            </a:r>
            <a:r>
              <a:rPr lang="en-US" sz="1600" dirty="0" smtClean="0"/>
              <a:t>.</a:t>
            </a:r>
          </a:p>
          <a:p>
            <a:r>
              <a:rPr lang="en-US" sz="1600" b="1" dirty="0" smtClean="0"/>
              <a:t>Arthur </a:t>
            </a:r>
            <a:r>
              <a:rPr lang="en-US" sz="1600" b="1" dirty="0"/>
              <a:t>Cohen, FAIA, LEED AP</a:t>
            </a:r>
          </a:p>
          <a:p>
            <a:pPr>
              <a:spcAft>
                <a:spcPts val="600"/>
              </a:spcAft>
            </a:pPr>
            <a:r>
              <a:rPr lang="en-US" sz="1600" dirty="0"/>
              <a:t> </a:t>
            </a:r>
            <a:r>
              <a:rPr lang="en-US" sz="1600" dirty="0" smtClean="0"/>
              <a:t>As </a:t>
            </a:r>
            <a:r>
              <a:rPr lang="en-US" sz="1600" dirty="0"/>
              <a:t>a founding principal at ARC with more than forty years of experience, Arthur has led the design of many of </a:t>
            </a:r>
            <a:r>
              <a:rPr lang="en-US" sz="1600" dirty="0" smtClean="0"/>
              <a:t>award-winning projects.   </a:t>
            </a:r>
            <a:r>
              <a:rPr lang="en-US" sz="1600" dirty="0"/>
              <a:t>Arthur has created nationally-recognized buildings for public and private </a:t>
            </a:r>
            <a:r>
              <a:rPr lang="en-US" sz="1600" dirty="0" smtClean="0"/>
              <a:t>clients.  He is </a:t>
            </a:r>
            <a:r>
              <a:rPr lang="en-US" sz="1600" dirty="0"/>
              <a:t>a LEED AP and actively promotes sustainable design </a:t>
            </a:r>
            <a:r>
              <a:rPr lang="en-US" sz="1600" dirty="0" smtClean="0"/>
              <a:t>principles.  Currently Arthur serves as Chair for the Newton Design Review Committee as well.</a:t>
            </a:r>
          </a:p>
          <a:p>
            <a:r>
              <a:rPr lang="en-US" sz="1600" b="1" dirty="0"/>
              <a:t>Howard Goldberg, P.E.</a:t>
            </a:r>
          </a:p>
          <a:p>
            <a:r>
              <a:rPr lang="en-US" sz="1600" dirty="0"/>
              <a:t>Mr. Goldberg has over 40 years of experience in the management, design and construction of a wide variety of public and private projects in diverse fields. Howard has been involved in value engineering workshops, technical advisory groups and performed constructability reviews.</a:t>
            </a:r>
          </a:p>
          <a:p>
            <a:r>
              <a:rPr lang="en-US" sz="1600" dirty="0"/>
              <a:t>Lawrence C Bauer, AIA</a:t>
            </a:r>
          </a:p>
          <a:p>
            <a:endParaRPr lang="en-US" sz="1600" b="1" dirty="0" smtClean="0"/>
          </a:p>
        </p:txBody>
      </p:sp>
      <p:cxnSp>
        <p:nvCxnSpPr>
          <p:cNvPr id="8" name="Straight Connector 7"/>
          <p:cNvCxnSpPr/>
          <p:nvPr/>
        </p:nvCxnSpPr>
        <p:spPr>
          <a:xfrm>
            <a:off x="13855" y="1295400"/>
            <a:ext cx="9130145" cy="0"/>
          </a:xfrm>
          <a:prstGeom prst="line">
            <a:avLst/>
          </a:prstGeom>
          <a:ln/>
        </p:spPr>
        <p:style>
          <a:lnRef idx="3">
            <a:schemeClr val="dk1"/>
          </a:lnRef>
          <a:fillRef idx="0">
            <a:schemeClr val="dk1"/>
          </a:fillRef>
          <a:effectRef idx="2">
            <a:schemeClr val="dk1"/>
          </a:effectRef>
          <a:fontRef idx="minor">
            <a:schemeClr val="tx1"/>
          </a:fontRef>
        </p:style>
      </p:cxnSp>
      <p:sp>
        <p:nvSpPr>
          <p:cNvPr id="3" name="TextBox 2"/>
          <p:cNvSpPr txBox="1"/>
          <p:nvPr/>
        </p:nvSpPr>
        <p:spPr>
          <a:xfrm>
            <a:off x="152400" y="247471"/>
            <a:ext cx="1905000" cy="923330"/>
          </a:xfrm>
          <a:prstGeom prst="rect">
            <a:avLst/>
          </a:prstGeom>
          <a:noFill/>
        </p:spPr>
        <p:txBody>
          <a:bodyPr wrap="square" rtlCol="0">
            <a:spAutoFit/>
          </a:bodyPr>
          <a:lstStyle/>
          <a:p>
            <a:r>
              <a:rPr lang="en-US" b="1" dirty="0"/>
              <a:t>CABOT</a:t>
            </a:r>
          </a:p>
          <a:p>
            <a:r>
              <a:rPr lang="en-US" b="1" dirty="0" smtClean="0"/>
              <a:t>ELEMENTARY</a:t>
            </a:r>
            <a:endParaRPr lang="en-US" b="1" dirty="0"/>
          </a:p>
          <a:p>
            <a:r>
              <a:rPr lang="en-US" b="1" dirty="0" smtClean="0"/>
              <a:t>SCHOOL PROJECT</a:t>
            </a:r>
            <a:endParaRPr lang="en-US" b="1" dirty="0"/>
          </a:p>
        </p:txBody>
      </p:sp>
    </p:spTree>
    <p:extLst>
      <p:ext uri="{BB962C8B-B14F-4D97-AF65-F5344CB8AC3E}">
        <p14:creationId xmlns:p14="http://schemas.microsoft.com/office/powerpoint/2010/main" val="41902364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224135"/>
            <a:ext cx="4572000" cy="999530"/>
          </a:xfrm>
          <a:noFill/>
          <a:ln w="34925" cmpd="sng">
            <a:noFill/>
          </a:ln>
        </p:spPr>
        <p:txBody>
          <a:bodyPr anchor="ctr" anchorCtr="1">
            <a:noAutofit/>
          </a:bodyPr>
          <a:lstStyle/>
          <a:p>
            <a:pPr algn="ctr"/>
            <a:r>
              <a:rPr lang="en-US" sz="2400" dirty="0"/>
              <a:t/>
            </a:r>
            <a:br>
              <a:rPr lang="en-US" sz="2400" dirty="0"/>
            </a:br>
            <a:r>
              <a:rPr lang="en-US" sz="2800" b="1" dirty="0" smtClean="0">
                <a:latin typeface="+mj-lt"/>
              </a:rPr>
              <a:t>Designer</a:t>
            </a:r>
            <a:r>
              <a:rPr lang="en-US" sz="2800" b="1" dirty="0" smtClean="0"/>
              <a:t> </a:t>
            </a:r>
            <a:r>
              <a:rPr lang="en-US" sz="2800" b="1" dirty="0" smtClean="0">
                <a:latin typeface="+mj-lt"/>
              </a:rPr>
              <a:t>Selection</a:t>
            </a:r>
            <a:r>
              <a:rPr lang="en-US" sz="2800" b="1" dirty="0" smtClean="0"/>
              <a:t/>
            </a:r>
            <a:br>
              <a:rPr lang="en-US" sz="2800" b="1" dirty="0" smtClean="0"/>
            </a:br>
            <a:r>
              <a:rPr lang="en-US" sz="2800" b="1" dirty="0" smtClean="0">
                <a:latin typeface="+mj-lt"/>
              </a:rPr>
              <a:t>Committee</a:t>
            </a:r>
            <a:r>
              <a:rPr lang="en-US" sz="2800" dirty="0"/>
              <a:t/>
            </a:r>
            <a:br>
              <a:rPr lang="en-US" sz="2800" dirty="0"/>
            </a:br>
            <a:endParaRPr lang="en-US" sz="2800" dirty="0"/>
          </a:p>
        </p:txBody>
      </p:sp>
      <p:sp>
        <p:nvSpPr>
          <p:cNvPr id="5" name="Title 1"/>
          <p:cNvSpPr txBox="1">
            <a:spLocks/>
          </p:cNvSpPr>
          <p:nvPr/>
        </p:nvSpPr>
        <p:spPr>
          <a:xfrm>
            <a:off x="7162800" y="152400"/>
            <a:ext cx="1828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solidFill>
                  <a:prstClr val="black"/>
                </a:solidFill>
              </a:rPr>
              <a:t/>
            </a:r>
            <a:br>
              <a:rPr lang="en-US" sz="2400" dirty="0" smtClean="0">
                <a:solidFill>
                  <a:prstClr val="black"/>
                </a:solidFill>
              </a:rPr>
            </a:br>
            <a:r>
              <a:rPr lang="en-US" sz="2000" b="1" dirty="0" smtClean="0">
                <a:solidFill>
                  <a:prstClr val="black"/>
                </a:solidFill>
              </a:rPr>
              <a:t> </a:t>
            </a:r>
            <a:r>
              <a:rPr lang="en-US" sz="1800" b="1" dirty="0" smtClean="0">
                <a:solidFill>
                  <a:prstClr val="black"/>
                </a:solidFill>
              </a:rPr>
              <a:t>CABOT SCHOOL</a:t>
            </a:r>
            <a:r>
              <a:rPr lang="en-US" sz="1800" dirty="0" smtClean="0">
                <a:solidFill>
                  <a:prstClr val="black"/>
                </a:solidFill>
              </a:rPr>
              <a:t/>
            </a:r>
            <a:br>
              <a:rPr lang="en-US" sz="1800" dirty="0" smtClean="0">
                <a:solidFill>
                  <a:prstClr val="black"/>
                </a:solidFill>
              </a:rPr>
            </a:br>
            <a:r>
              <a:rPr lang="en-US" sz="1800" b="1" dirty="0" smtClean="0">
                <a:solidFill>
                  <a:prstClr val="black"/>
                </a:solidFill>
              </a:rPr>
              <a:t>BUILDING</a:t>
            </a:r>
            <a:r>
              <a:rPr lang="en-US" sz="1800" dirty="0" smtClean="0">
                <a:solidFill>
                  <a:prstClr val="black"/>
                </a:solidFill>
              </a:rPr>
              <a:t/>
            </a:r>
            <a:br>
              <a:rPr lang="en-US" sz="1800" dirty="0" smtClean="0">
                <a:solidFill>
                  <a:prstClr val="black"/>
                </a:solidFill>
              </a:rPr>
            </a:br>
            <a:r>
              <a:rPr lang="en-US" sz="1800" b="1" dirty="0" smtClean="0">
                <a:solidFill>
                  <a:prstClr val="black"/>
                </a:solidFill>
              </a:rPr>
              <a:t>COMMITTEE</a:t>
            </a:r>
            <a:r>
              <a:rPr lang="en-US" sz="2400" dirty="0" smtClean="0">
                <a:solidFill>
                  <a:prstClr val="black"/>
                </a:solidFill>
              </a:rPr>
              <a:t/>
            </a:r>
            <a:br>
              <a:rPr lang="en-US" sz="2400" dirty="0" smtClean="0">
                <a:solidFill>
                  <a:prstClr val="black"/>
                </a:solidFill>
              </a:rPr>
            </a:br>
            <a:endParaRPr lang="en-US" sz="2400" dirty="0">
              <a:solidFill>
                <a:prstClr val="black"/>
              </a:solidFill>
            </a:endParaRPr>
          </a:p>
        </p:txBody>
      </p:sp>
      <p:sp>
        <p:nvSpPr>
          <p:cNvPr id="6" name="TextBox 5"/>
          <p:cNvSpPr txBox="1"/>
          <p:nvPr/>
        </p:nvSpPr>
        <p:spPr>
          <a:xfrm>
            <a:off x="457200" y="1600200"/>
            <a:ext cx="8305800" cy="5029200"/>
          </a:xfrm>
          <a:prstGeom prst="rect">
            <a:avLst/>
          </a:prstGeom>
          <a:noFill/>
        </p:spPr>
        <p:txBody>
          <a:bodyPr wrap="square" rtlCol="0">
            <a:noAutofit/>
          </a:bodyPr>
          <a:lstStyle/>
          <a:p>
            <a:pPr algn="ctr">
              <a:spcAft>
                <a:spcPts val="600"/>
              </a:spcAft>
            </a:pPr>
            <a:r>
              <a:rPr lang="en-US" b="1" dirty="0" smtClean="0">
                <a:solidFill>
                  <a:prstClr val="black"/>
                </a:solidFill>
              </a:rPr>
              <a:t>Committee Members:</a:t>
            </a:r>
          </a:p>
          <a:p>
            <a:r>
              <a:rPr lang="en-US" sz="1600" b="1" dirty="0" smtClean="0"/>
              <a:t>Lawrence </a:t>
            </a:r>
            <a:r>
              <a:rPr lang="en-US" sz="1600" b="1" dirty="0"/>
              <a:t>C </a:t>
            </a:r>
            <a:r>
              <a:rPr lang="en-US" sz="1600" b="1" dirty="0" smtClean="0"/>
              <a:t>Bauer, </a:t>
            </a:r>
            <a:r>
              <a:rPr lang="en-US" sz="1600" dirty="0"/>
              <a:t>AIA</a:t>
            </a:r>
          </a:p>
          <a:p>
            <a:pPr>
              <a:spcAft>
                <a:spcPts val="600"/>
              </a:spcAft>
            </a:pPr>
            <a:r>
              <a:rPr lang="en-US" sz="1600" dirty="0"/>
              <a:t>A thirty-four year principal of </a:t>
            </a:r>
            <a:r>
              <a:rPr lang="en-US" sz="1600" dirty="0" err="1" smtClean="0"/>
              <a:t>Solomon+Bauer</a:t>
            </a:r>
            <a:r>
              <a:rPr lang="en-US" sz="1600" dirty="0" smtClean="0"/>
              <a:t> </a:t>
            </a:r>
            <a:r>
              <a:rPr lang="en-US" sz="1600" dirty="0"/>
              <a:t>Architects </a:t>
            </a:r>
            <a:r>
              <a:rPr lang="en-US" sz="1600" dirty="0" err="1"/>
              <a:t>Inc</a:t>
            </a:r>
            <a:r>
              <a:rPr lang="en-US" sz="1600" dirty="0"/>
              <a:t>, Larry has played a lead role in projects for museums, colleges and </a:t>
            </a:r>
            <a:r>
              <a:rPr lang="en-US" sz="1600" dirty="0" smtClean="0"/>
              <a:t>universities. Several </a:t>
            </a:r>
            <a:r>
              <a:rPr lang="en-US" sz="1600" dirty="0"/>
              <a:t>projects have combined Larry’s design skills with his expertise in historic preservation</a:t>
            </a:r>
            <a:r>
              <a:rPr lang="en-US" sz="1600" dirty="0" smtClean="0"/>
              <a:t>. He is a </a:t>
            </a:r>
            <a:r>
              <a:rPr lang="en-US" sz="1600" dirty="0"/>
              <a:t>former member of the Newton Historical Commission, </a:t>
            </a:r>
            <a:r>
              <a:rPr lang="en-US" sz="1600" dirty="0" smtClean="0"/>
              <a:t>and served </a:t>
            </a:r>
            <a:r>
              <a:rPr lang="en-US" sz="1600" dirty="0"/>
              <a:t>as its chair and its secretary</a:t>
            </a:r>
            <a:r>
              <a:rPr lang="en-US" sz="1600" dirty="0" smtClean="0"/>
              <a:t>.</a:t>
            </a:r>
          </a:p>
          <a:p>
            <a:r>
              <a:rPr lang="en-US" sz="1600" b="1" dirty="0"/>
              <a:t>Richard F. Griffin, </a:t>
            </a:r>
            <a:r>
              <a:rPr lang="en-US" sz="1600" b="1" dirty="0" err="1"/>
              <a:t>AlA</a:t>
            </a:r>
            <a:endParaRPr lang="en-US" sz="1600" dirty="0"/>
          </a:p>
          <a:p>
            <a:pPr>
              <a:spcAft>
                <a:spcPts val="600"/>
              </a:spcAft>
            </a:pPr>
            <a:r>
              <a:rPr lang="en-US" sz="1600" dirty="0"/>
              <a:t>Mr. Griffin is a founding partner of the architectural firm Scott/Griffin Architects, Ltd. where he serves as the president of the corporation. </a:t>
            </a:r>
            <a:r>
              <a:rPr lang="en-US" sz="1600" dirty="0" smtClean="0"/>
              <a:t>Mr</a:t>
            </a:r>
            <a:r>
              <a:rPr lang="en-US" sz="1600" dirty="0"/>
              <a:t>. Griffin provides expertise in the area of strategic planning of </a:t>
            </a:r>
            <a:r>
              <a:rPr lang="en-US" sz="1600" dirty="0" smtClean="0"/>
              <a:t>issues </a:t>
            </a:r>
            <a:r>
              <a:rPr lang="en-US" sz="1600" dirty="0"/>
              <a:t>involving zoning, </a:t>
            </a:r>
            <a:r>
              <a:rPr lang="en-US" sz="1600" dirty="0" smtClean="0"/>
              <a:t>land-use, special </a:t>
            </a:r>
            <a:r>
              <a:rPr lang="en-US" sz="1600" dirty="0"/>
              <a:t>permitting and public processes</a:t>
            </a:r>
            <a:r>
              <a:rPr lang="en-US" sz="1600" dirty="0" smtClean="0"/>
              <a:t>.</a:t>
            </a:r>
          </a:p>
          <a:p>
            <a:r>
              <a:rPr lang="en-US" sz="1600" b="1" dirty="0"/>
              <a:t>Peter </a:t>
            </a:r>
            <a:r>
              <a:rPr lang="en-US" sz="1600" b="1" dirty="0" err="1"/>
              <a:t>Vanderwarker</a:t>
            </a:r>
            <a:endParaRPr lang="en-US" sz="1600" b="1" dirty="0"/>
          </a:p>
          <a:p>
            <a:r>
              <a:rPr lang="en-US" sz="1600" dirty="0"/>
              <a:t>Peter is an experienced writer and photographer of architectural projects and architectural history.  His works include numerous publications on the City of Boston and significant architectural buildings and landmarks.  His experience includes documentary film production and he has been an instructor in Architectural Design at the Boston Architectural Center.</a:t>
            </a:r>
          </a:p>
          <a:p>
            <a:pPr>
              <a:spcAft>
                <a:spcPts val="600"/>
              </a:spcAft>
            </a:pPr>
            <a:endParaRPr lang="en-US" sz="1600" dirty="0" smtClean="0"/>
          </a:p>
          <a:p>
            <a:endParaRPr lang="en-US" sz="1600" dirty="0"/>
          </a:p>
          <a:p>
            <a:endParaRPr lang="en-US" sz="1600" dirty="0">
              <a:solidFill>
                <a:prstClr val="black"/>
              </a:solidFill>
            </a:endParaRPr>
          </a:p>
          <a:p>
            <a:pPr>
              <a:lnSpc>
                <a:spcPct val="150000"/>
              </a:lnSpc>
            </a:pPr>
            <a:endParaRPr lang="en-US" b="1" dirty="0" smtClean="0">
              <a:solidFill>
                <a:prstClr val="black"/>
              </a:solidFill>
            </a:endParaRPr>
          </a:p>
          <a:p>
            <a:pPr algn="ctr">
              <a:lnSpc>
                <a:spcPct val="150000"/>
              </a:lnSpc>
            </a:pPr>
            <a:endParaRPr lang="en-US" dirty="0">
              <a:solidFill>
                <a:prstClr val="black"/>
              </a:solidFill>
            </a:endParaRPr>
          </a:p>
          <a:p>
            <a:pPr algn="ctr"/>
            <a:endParaRPr lang="en-US" dirty="0" smtClean="0">
              <a:solidFill>
                <a:prstClr val="black"/>
              </a:solidFill>
            </a:endParaRPr>
          </a:p>
          <a:p>
            <a:pPr algn="ctr"/>
            <a:endParaRPr lang="en-US" dirty="0">
              <a:solidFill>
                <a:prstClr val="black"/>
              </a:solidFill>
            </a:endParaRPr>
          </a:p>
        </p:txBody>
      </p:sp>
      <p:cxnSp>
        <p:nvCxnSpPr>
          <p:cNvPr id="8" name="Straight Connector 7"/>
          <p:cNvCxnSpPr/>
          <p:nvPr/>
        </p:nvCxnSpPr>
        <p:spPr>
          <a:xfrm>
            <a:off x="0" y="1295400"/>
            <a:ext cx="9144000" cy="0"/>
          </a:xfrm>
          <a:prstGeom prst="line">
            <a:avLst/>
          </a:prstGeom>
          <a:ln/>
        </p:spPr>
        <p:style>
          <a:lnRef idx="3">
            <a:schemeClr val="dk1"/>
          </a:lnRef>
          <a:fillRef idx="0">
            <a:schemeClr val="dk1"/>
          </a:fillRef>
          <a:effectRef idx="2">
            <a:schemeClr val="dk1"/>
          </a:effectRef>
          <a:fontRef idx="minor">
            <a:schemeClr val="tx1"/>
          </a:fontRef>
        </p:style>
      </p:cxnSp>
      <p:sp>
        <p:nvSpPr>
          <p:cNvPr id="3" name="TextBox 2"/>
          <p:cNvSpPr txBox="1"/>
          <p:nvPr/>
        </p:nvSpPr>
        <p:spPr>
          <a:xfrm>
            <a:off x="152400" y="228600"/>
            <a:ext cx="1981200" cy="923330"/>
          </a:xfrm>
          <a:prstGeom prst="rect">
            <a:avLst/>
          </a:prstGeom>
          <a:noFill/>
        </p:spPr>
        <p:txBody>
          <a:bodyPr wrap="square" rtlCol="0">
            <a:spAutoFit/>
          </a:bodyPr>
          <a:lstStyle/>
          <a:p>
            <a:r>
              <a:rPr lang="en-US" b="1" dirty="0"/>
              <a:t>CABOT</a:t>
            </a:r>
          </a:p>
          <a:p>
            <a:r>
              <a:rPr lang="en-US" b="1" dirty="0"/>
              <a:t>ELEMENTORY</a:t>
            </a:r>
          </a:p>
          <a:p>
            <a:r>
              <a:rPr lang="en-US" b="1" dirty="0" smtClean="0"/>
              <a:t>SCHOOL PROJECT</a:t>
            </a:r>
            <a:endParaRPr lang="en-US" b="1" dirty="0"/>
          </a:p>
        </p:txBody>
      </p:sp>
    </p:spTree>
    <p:extLst>
      <p:ext uri="{BB962C8B-B14F-4D97-AF65-F5344CB8AC3E}">
        <p14:creationId xmlns:p14="http://schemas.microsoft.com/office/powerpoint/2010/main" val="3073537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3640" y="248432"/>
            <a:ext cx="4416718" cy="818368"/>
          </a:xfrm>
        </p:spPr>
        <p:txBody>
          <a:bodyPr/>
          <a:lstStyle/>
          <a:p>
            <a:pPr algn="ctr"/>
            <a:r>
              <a:rPr lang="en-US" sz="2800" b="1" dirty="0" smtClean="0">
                <a:latin typeface="+mj-lt"/>
              </a:rPr>
              <a:t>Designer Selection</a:t>
            </a:r>
            <a:br>
              <a:rPr lang="en-US" sz="2800" b="1" dirty="0" smtClean="0">
                <a:latin typeface="+mj-lt"/>
              </a:rPr>
            </a:br>
            <a:r>
              <a:rPr lang="en-US" sz="2800" b="1" dirty="0" smtClean="0">
                <a:latin typeface="+mj-lt"/>
              </a:rPr>
              <a:t>Committee</a:t>
            </a:r>
            <a:endParaRPr lang="en-US" sz="2800" b="1" dirty="0">
              <a:latin typeface="+mj-lt"/>
            </a:endParaRPr>
          </a:p>
        </p:txBody>
      </p:sp>
      <p:sp>
        <p:nvSpPr>
          <p:cNvPr id="3" name="Text Placeholder 2"/>
          <p:cNvSpPr>
            <a:spLocks noGrp="1"/>
          </p:cNvSpPr>
          <p:nvPr>
            <p:ph type="body" idx="1"/>
          </p:nvPr>
        </p:nvSpPr>
        <p:spPr>
          <a:xfrm>
            <a:off x="457200" y="1200328"/>
            <a:ext cx="8693727" cy="5657671"/>
          </a:xfrm>
        </p:spPr>
        <p:txBody>
          <a:bodyPr/>
          <a:lstStyle/>
          <a:p>
            <a:endParaRPr lang="en-US" b="1" dirty="0" smtClean="0"/>
          </a:p>
          <a:p>
            <a:r>
              <a:rPr lang="en-US" sz="1600" b="1" dirty="0" smtClean="0">
                <a:latin typeface="+mn-lt"/>
              </a:rPr>
              <a:t>Benjamin</a:t>
            </a:r>
            <a:r>
              <a:rPr lang="en-US" sz="1600" b="1" dirty="0" smtClean="0"/>
              <a:t> Tucker, </a:t>
            </a:r>
            <a:r>
              <a:rPr lang="en-US" sz="1600" b="1" dirty="0" smtClean="0">
                <a:latin typeface="+mn-lt"/>
              </a:rPr>
              <a:t>LEE AP</a:t>
            </a:r>
          </a:p>
          <a:p>
            <a:r>
              <a:rPr lang="en-US" sz="1600" dirty="0" smtClean="0">
                <a:latin typeface="+mn-lt"/>
              </a:rPr>
              <a:t>Mr. Tucker is a senior construction professional with extensive knowledge of real estate development, design and construction processes.  He is a LEED Accredited Professional with experience in LEED rating systems and sustainable development strategies.  With nearly twenty years of industry experience including fifteen years managing commercial real estate developments and construction projects as well as three years of residential architecture, design and construction; Ben is a strong contributor, adept leader, and key resource for all aspects of development, design and construction.</a:t>
            </a:r>
          </a:p>
          <a:p>
            <a:pPr marL="285750" indent="-285750">
              <a:buFont typeface="Arial" panose="020B0604020202020204" pitchFamily="34" charset="0"/>
              <a:buChar char="•"/>
            </a:pPr>
            <a:endParaRPr lang="en-US" sz="1600" b="1" dirty="0" smtClean="0"/>
          </a:p>
          <a:p>
            <a:r>
              <a:rPr lang="en-US" sz="1600" b="1" dirty="0" smtClean="0">
                <a:latin typeface="+mn-lt"/>
              </a:rPr>
              <a:t>James Powers, P.E.</a:t>
            </a:r>
          </a:p>
          <a:p>
            <a:r>
              <a:rPr lang="en-US" sz="1600" dirty="0" smtClean="0">
                <a:latin typeface="+mn-lt"/>
              </a:rPr>
              <a:t>Mr. Powers is a civil engineering professional with broad experience in many aspects of engineering and construction projects both nationally and internationally.  His career includes positions with Metcalf &amp; Eddy (now AECOM), and with the Massachusetts Water Resources Authority (M\VRA).  Focus at Metcalf &amp; Eddy was on planning and designing facilities while the focus at the MWRA was on implementing portions of a major capital improvement program.  In addition to his technical expertise areas of specialization include staff recruitment, submittal reviews and approvals, and procurement of professional engineering services.</a:t>
            </a:r>
          </a:p>
          <a:p>
            <a:endParaRPr lang="en-US" sz="1600" dirty="0" smtClean="0">
              <a:latin typeface="+mn-lt"/>
            </a:endParaRPr>
          </a:p>
          <a:p>
            <a:endParaRPr lang="en-US" dirty="0" smtClean="0"/>
          </a:p>
          <a:p>
            <a:endParaRPr lang="en-US" dirty="0"/>
          </a:p>
        </p:txBody>
      </p:sp>
      <p:cxnSp>
        <p:nvCxnSpPr>
          <p:cNvPr id="5" name="Straight Connector 4"/>
          <p:cNvCxnSpPr/>
          <p:nvPr/>
        </p:nvCxnSpPr>
        <p:spPr>
          <a:xfrm>
            <a:off x="0" y="1219200"/>
            <a:ext cx="9144000" cy="0"/>
          </a:xfrm>
          <a:prstGeom prst="line">
            <a:avLst/>
          </a:prstGeom>
        </p:spPr>
        <p:style>
          <a:lnRef idx="2">
            <a:schemeClr val="dk1"/>
          </a:lnRef>
          <a:fillRef idx="0">
            <a:schemeClr val="dk1"/>
          </a:fillRef>
          <a:effectRef idx="1">
            <a:schemeClr val="dk1"/>
          </a:effectRef>
          <a:fontRef idx="minor">
            <a:schemeClr val="tx1"/>
          </a:fontRef>
        </p:style>
      </p:cxnSp>
      <p:sp>
        <p:nvSpPr>
          <p:cNvPr id="6" name="TextBox 5"/>
          <p:cNvSpPr txBox="1"/>
          <p:nvPr/>
        </p:nvSpPr>
        <p:spPr>
          <a:xfrm>
            <a:off x="152400" y="143470"/>
            <a:ext cx="2209800" cy="923330"/>
          </a:xfrm>
          <a:prstGeom prst="rect">
            <a:avLst/>
          </a:prstGeom>
          <a:noFill/>
        </p:spPr>
        <p:txBody>
          <a:bodyPr wrap="square" rtlCol="0">
            <a:spAutoFit/>
          </a:bodyPr>
          <a:lstStyle/>
          <a:p>
            <a:r>
              <a:rPr lang="en-US" b="1" dirty="0"/>
              <a:t>CABOT</a:t>
            </a:r>
          </a:p>
          <a:p>
            <a:r>
              <a:rPr lang="en-US" b="1" dirty="0"/>
              <a:t>ELEMENTORY</a:t>
            </a:r>
          </a:p>
          <a:p>
            <a:r>
              <a:rPr lang="en-US" b="1" dirty="0" smtClean="0"/>
              <a:t>SCHOOL PROJECT</a:t>
            </a:r>
            <a:endParaRPr lang="en-US" b="1" dirty="0"/>
          </a:p>
        </p:txBody>
      </p:sp>
      <p:sp>
        <p:nvSpPr>
          <p:cNvPr id="7" name="TextBox 6"/>
          <p:cNvSpPr txBox="1"/>
          <p:nvPr/>
        </p:nvSpPr>
        <p:spPr>
          <a:xfrm>
            <a:off x="7315200" y="228600"/>
            <a:ext cx="1683327" cy="1200329"/>
          </a:xfrm>
          <a:prstGeom prst="rect">
            <a:avLst/>
          </a:prstGeom>
          <a:noFill/>
        </p:spPr>
        <p:txBody>
          <a:bodyPr wrap="square" rtlCol="0">
            <a:spAutoFit/>
          </a:bodyPr>
          <a:lstStyle/>
          <a:p>
            <a:pPr algn="r"/>
            <a:r>
              <a:rPr lang="en-US" b="1" dirty="0"/>
              <a:t>CABOT SCHOOL</a:t>
            </a:r>
            <a:br>
              <a:rPr lang="en-US" b="1" dirty="0"/>
            </a:br>
            <a:r>
              <a:rPr lang="en-US" b="1" dirty="0"/>
              <a:t>BUILDING</a:t>
            </a:r>
            <a:br>
              <a:rPr lang="en-US" b="1" dirty="0"/>
            </a:br>
            <a:r>
              <a:rPr lang="en-US" b="1" dirty="0"/>
              <a:t>COMMITTEE</a:t>
            </a:r>
            <a:br>
              <a:rPr lang="en-US" b="1" dirty="0"/>
            </a:br>
            <a:endParaRPr lang="en-US" b="1" dirty="0"/>
          </a:p>
        </p:txBody>
      </p:sp>
    </p:spTree>
    <p:extLst>
      <p:ext uri="{BB962C8B-B14F-4D97-AF65-F5344CB8AC3E}">
        <p14:creationId xmlns:p14="http://schemas.microsoft.com/office/powerpoint/2010/main" val="3893687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900" y="247471"/>
            <a:ext cx="4648200" cy="838200"/>
          </a:xfrm>
          <a:noFill/>
          <a:ln w="34925" cmpd="sng">
            <a:noFill/>
          </a:ln>
        </p:spPr>
        <p:txBody>
          <a:bodyPr anchor="ctr" anchorCtr="1">
            <a:noAutofit/>
          </a:bodyPr>
          <a:lstStyle/>
          <a:p>
            <a:pPr algn="ctr"/>
            <a:r>
              <a:rPr lang="en-US" sz="2400" dirty="0"/>
              <a:t/>
            </a:r>
            <a:br>
              <a:rPr lang="en-US" sz="2400" dirty="0"/>
            </a:br>
            <a:r>
              <a:rPr lang="en-US" sz="2800" b="1" dirty="0" smtClean="0">
                <a:latin typeface="+mj-lt"/>
              </a:rPr>
              <a:t>Owner’s Project Manager</a:t>
            </a:r>
            <a:br>
              <a:rPr lang="en-US" sz="2800" b="1" dirty="0" smtClean="0">
                <a:latin typeface="+mj-lt"/>
              </a:rPr>
            </a:br>
            <a:r>
              <a:rPr lang="en-US" sz="2800" b="1" dirty="0" smtClean="0">
                <a:latin typeface="+mj-lt"/>
              </a:rPr>
              <a:t>Procurement</a:t>
            </a:r>
            <a:r>
              <a:rPr lang="en-US" sz="2800" b="1" dirty="0">
                <a:latin typeface="+mj-lt"/>
              </a:rPr>
              <a:t/>
            </a:r>
            <a:br>
              <a:rPr lang="en-US" sz="2800" b="1" dirty="0">
                <a:latin typeface="+mj-lt"/>
              </a:rPr>
            </a:br>
            <a:endParaRPr lang="en-US" sz="2800" b="1" dirty="0">
              <a:latin typeface="+mj-lt"/>
            </a:endParaRPr>
          </a:p>
        </p:txBody>
      </p:sp>
      <p:sp>
        <p:nvSpPr>
          <p:cNvPr id="5" name="Title 1"/>
          <p:cNvSpPr txBox="1">
            <a:spLocks/>
          </p:cNvSpPr>
          <p:nvPr/>
        </p:nvSpPr>
        <p:spPr>
          <a:xfrm>
            <a:off x="7162800" y="76200"/>
            <a:ext cx="1821873"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solidFill>
                  <a:prstClr val="black"/>
                </a:solidFill>
              </a:rPr>
              <a:t/>
            </a:r>
            <a:br>
              <a:rPr lang="en-US" sz="2400" dirty="0" smtClean="0">
                <a:solidFill>
                  <a:prstClr val="black"/>
                </a:solidFill>
              </a:rPr>
            </a:br>
            <a:r>
              <a:rPr lang="en-US" sz="2000" b="1" dirty="0" smtClean="0">
                <a:solidFill>
                  <a:prstClr val="black"/>
                </a:solidFill>
              </a:rPr>
              <a:t> </a:t>
            </a:r>
            <a:r>
              <a:rPr lang="en-US" sz="1800" b="1" dirty="0" smtClean="0">
                <a:solidFill>
                  <a:prstClr val="black"/>
                </a:solidFill>
              </a:rPr>
              <a:t>CABOT SCHOOL</a:t>
            </a:r>
            <a:r>
              <a:rPr lang="en-US" sz="1800" dirty="0" smtClean="0">
                <a:solidFill>
                  <a:prstClr val="black"/>
                </a:solidFill>
              </a:rPr>
              <a:t/>
            </a:r>
            <a:br>
              <a:rPr lang="en-US" sz="1800" dirty="0" smtClean="0">
                <a:solidFill>
                  <a:prstClr val="black"/>
                </a:solidFill>
              </a:rPr>
            </a:br>
            <a:r>
              <a:rPr lang="en-US" sz="1800" b="1" dirty="0" smtClean="0">
                <a:solidFill>
                  <a:prstClr val="black"/>
                </a:solidFill>
              </a:rPr>
              <a:t>BUILDING</a:t>
            </a:r>
            <a:r>
              <a:rPr lang="en-US" sz="1800" dirty="0" smtClean="0">
                <a:solidFill>
                  <a:prstClr val="black"/>
                </a:solidFill>
              </a:rPr>
              <a:t/>
            </a:r>
            <a:br>
              <a:rPr lang="en-US" sz="1800" dirty="0" smtClean="0">
                <a:solidFill>
                  <a:prstClr val="black"/>
                </a:solidFill>
              </a:rPr>
            </a:br>
            <a:r>
              <a:rPr lang="en-US" sz="1800" b="1" dirty="0" smtClean="0">
                <a:solidFill>
                  <a:prstClr val="black"/>
                </a:solidFill>
              </a:rPr>
              <a:t>COMMITTEE</a:t>
            </a:r>
            <a:r>
              <a:rPr lang="en-US" sz="2400" dirty="0" smtClean="0">
                <a:solidFill>
                  <a:prstClr val="black"/>
                </a:solidFill>
              </a:rPr>
              <a:t/>
            </a:r>
            <a:br>
              <a:rPr lang="en-US" sz="2400" dirty="0" smtClean="0">
                <a:solidFill>
                  <a:prstClr val="black"/>
                </a:solidFill>
              </a:rPr>
            </a:br>
            <a:endParaRPr lang="en-US" sz="2400" dirty="0">
              <a:solidFill>
                <a:prstClr val="black"/>
              </a:solidFill>
            </a:endParaRPr>
          </a:p>
        </p:txBody>
      </p:sp>
      <p:sp>
        <p:nvSpPr>
          <p:cNvPr id="6" name="TextBox 5"/>
          <p:cNvSpPr txBox="1"/>
          <p:nvPr/>
        </p:nvSpPr>
        <p:spPr>
          <a:xfrm>
            <a:off x="419100" y="1524000"/>
            <a:ext cx="8305800" cy="5029200"/>
          </a:xfrm>
          <a:prstGeom prst="rect">
            <a:avLst/>
          </a:prstGeom>
          <a:noFill/>
          <a:ln w="19050" cmpd="sng">
            <a:solidFill>
              <a:srgbClr val="FF0000"/>
            </a:solidFill>
          </a:ln>
        </p:spPr>
        <p:txBody>
          <a:bodyPr wrap="square" rtlCol="0">
            <a:noAutofit/>
          </a:bodyPr>
          <a:lstStyle/>
          <a:p>
            <a:pPr algn="ctr">
              <a:spcBef>
                <a:spcPts val="600"/>
              </a:spcBef>
              <a:spcAft>
                <a:spcPts val="600"/>
              </a:spcAft>
            </a:pPr>
            <a:endParaRPr lang="en-US" b="1" dirty="0"/>
          </a:p>
          <a:p>
            <a:pPr algn="ctr">
              <a:spcBef>
                <a:spcPts val="300"/>
              </a:spcBef>
              <a:spcAft>
                <a:spcPts val="600"/>
              </a:spcAft>
            </a:pPr>
            <a:r>
              <a:rPr lang="en-US" b="1" dirty="0" smtClean="0"/>
              <a:t>Delegation Regarding </a:t>
            </a:r>
            <a:r>
              <a:rPr lang="en-US" b="1" dirty="0"/>
              <a:t>Procurement of OPM Services</a:t>
            </a:r>
            <a:r>
              <a:rPr lang="en-US" b="1" dirty="0" smtClean="0">
                <a:solidFill>
                  <a:prstClr val="black"/>
                </a:solidFill>
              </a:rPr>
              <a:t>:</a:t>
            </a:r>
          </a:p>
          <a:p>
            <a:pPr algn="ctr">
              <a:spcAft>
                <a:spcPts val="600"/>
              </a:spcAft>
            </a:pPr>
            <a:r>
              <a:rPr lang="en-US" b="1" dirty="0" smtClean="0">
                <a:solidFill>
                  <a:prstClr val="black"/>
                </a:solidFill>
              </a:rPr>
              <a:t>Motion:</a:t>
            </a:r>
          </a:p>
          <a:p>
            <a:pPr marL="914400" marR="0">
              <a:spcBef>
                <a:spcPts val="0"/>
              </a:spcBef>
              <a:spcAft>
                <a:spcPts val="1800"/>
              </a:spcAft>
            </a:pPr>
            <a:r>
              <a:rPr lang="en-US" dirty="0" smtClean="0">
                <a:ea typeface="Calibri"/>
                <a:cs typeface="Times New Roman"/>
              </a:rPr>
              <a:t>Moved </a:t>
            </a:r>
            <a:r>
              <a:rPr lang="en-US" dirty="0">
                <a:ea typeface="Calibri"/>
                <a:cs typeface="Times New Roman"/>
              </a:rPr>
              <a:t>that the Designer Selection Committee established by Section 5-35 of the Revised Ordinances of the City of Newton be authorized to oversee the selection of the OPM in accordance with the requirements of City ordinances, state laws and regulations, and Massachusetts State Building Authority’s requirements for the </a:t>
            </a:r>
            <a:r>
              <a:rPr lang="en-US" dirty="0" smtClean="0">
                <a:ea typeface="Calibri"/>
                <a:cs typeface="Times New Roman"/>
              </a:rPr>
              <a:t>Cabot Elementary </a:t>
            </a:r>
            <a:r>
              <a:rPr lang="en-US" dirty="0">
                <a:ea typeface="Calibri"/>
                <a:cs typeface="Times New Roman"/>
              </a:rPr>
              <a:t>School Project</a:t>
            </a:r>
            <a:r>
              <a:rPr lang="en-US" dirty="0" smtClean="0">
                <a:ea typeface="Calibri"/>
                <a:cs typeface="Times New Roman"/>
              </a:rPr>
              <a:t>.</a:t>
            </a:r>
          </a:p>
          <a:p>
            <a:pPr lvl="0" algn="ctr">
              <a:spcAft>
                <a:spcPts val="600"/>
              </a:spcAft>
            </a:pPr>
            <a:r>
              <a:rPr lang="en-US" b="1" dirty="0"/>
              <a:t>Composition of Selection Committee for Procurement of OPM </a:t>
            </a:r>
            <a:r>
              <a:rPr lang="en-US" b="1" dirty="0" smtClean="0"/>
              <a:t>Services</a:t>
            </a:r>
            <a:r>
              <a:rPr lang="en-US" dirty="0" smtClean="0"/>
              <a:t>:</a:t>
            </a:r>
          </a:p>
          <a:p>
            <a:pPr lvl="0" algn="ctr">
              <a:spcAft>
                <a:spcPts val="600"/>
              </a:spcAft>
            </a:pPr>
            <a:r>
              <a:rPr lang="en-US" b="1" dirty="0" smtClean="0"/>
              <a:t>Motion:</a:t>
            </a:r>
          </a:p>
          <a:p>
            <a:pPr marL="914400"/>
            <a:r>
              <a:rPr lang="en-US" dirty="0" smtClean="0"/>
              <a:t>Moved </a:t>
            </a:r>
            <a:r>
              <a:rPr lang="en-US" dirty="0"/>
              <a:t>that the composition of the Designer Selection Committee for procurement of OPM services for the </a:t>
            </a:r>
            <a:r>
              <a:rPr lang="en-US" dirty="0" smtClean="0"/>
              <a:t>Cabot Elementary </a:t>
            </a:r>
            <a:r>
              <a:rPr lang="en-US" dirty="0"/>
              <a:t>School Project shall be in accordance with the requirements of Section 5-36 of the Revised Ordinances of the City of Newton.</a:t>
            </a:r>
          </a:p>
          <a:p>
            <a:pPr marL="914400" marR="0" algn="ctr">
              <a:spcBef>
                <a:spcPts val="0"/>
              </a:spcBef>
              <a:spcAft>
                <a:spcPts val="1000"/>
              </a:spcAft>
            </a:pPr>
            <a:endParaRPr lang="en-US" dirty="0">
              <a:ea typeface="Calibri"/>
              <a:cs typeface="Times New Roman"/>
            </a:endParaRPr>
          </a:p>
          <a:p>
            <a:pPr>
              <a:spcAft>
                <a:spcPts val="600"/>
              </a:spcAft>
            </a:pPr>
            <a:endParaRPr lang="en-US" sz="1600" dirty="0" smtClean="0">
              <a:solidFill>
                <a:prstClr val="black"/>
              </a:solidFill>
            </a:endParaRPr>
          </a:p>
          <a:p>
            <a:endParaRPr lang="en-US" sz="1600" dirty="0">
              <a:solidFill>
                <a:prstClr val="black"/>
              </a:solidFill>
            </a:endParaRPr>
          </a:p>
          <a:p>
            <a:endParaRPr lang="en-US" sz="1600" dirty="0">
              <a:solidFill>
                <a:prstClr val="black"/>
              </a:solidFill>
            </a:endParaRPr>
          </a:p>
          <a:p>
            <a:pPr>
              <a:lnSpc>
                <a:spcPct val="150000"/>
              </a:lnSpc>
            </a:pPr>
            <a:endParaRPr lang="en-US" b="1" dirty="0" smtClean="0">
              <a:solidFill>
                <a:prstClr val="black"/>
              </a:solidFill>
            </a:endParaRPr>
          </a:p>
          <a:p>
            <a:pPr algn="ctr">
              <a:lnSpc>
                <a:spcPct val="150000"/>
              </a:lnSpc>
            </a:pPr>
            <a:endParaRPr lang="en-US" dirty="0">
              <a:solidFill>
                <a:prstClr val="black"/>
              </a:solidFill>
            </a:endParaRPr>
          </a:p>
          <a:p>
            <a:pPr algn="ctr"/>
            <a:endParaRPr lang="en-US" dirty="0" smtClean="0">
              <a:solidFill>
                <a:prstClr val="black"/>
              </a:solidFill>
            </a:endParaRPr>
          </a:p>
          <a:p>
            <a:pPr algn="ctr"/>
            <a:endParaRPr lang="en-US" dirty="0">
              <a:solidFill>
                <a:prstClr val="black"/>
              </a:solidFill>
            </a:endParaRPr>
          </a:p>
        </p:txBody>
      </p:sp>
      <p:cxnSp>
        <p:nvCxnSpPr>
          <p:cNvPr id="4" name="Straight Connector 3"/>
          <p:cNvCxnSpPr/>
          <p:nvPr/>
        </p:nvCxnSpPr>
        <p:spPr>
          <a:xfrm>
            <a:off x="0" y="1219200"/>
            <a:ext cx="9144000" cy="0"/>
          </a:xfrm>
          <a:prstGeom prst="line">
            <a:avLst/>
          </a:prstGeom>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76200" y="228600"/>
            <a:ext cx="2057400" cy="923330"/>
          </a:xfrm>
          <a:prstGeom prst="rect">
            <a:avLst/>
          </a:prstGeom>
          <a:noFill/>
        </p:spPr>
        <p:txBody>
          <a:bodyPr wrap="square" rtlCol="0">
            <a:spAutoFit/>
          </a:bodyPr>
          <a:lstStyle/>
          <a:p>
            <a:r>
              <a:rPr lang="en-US" b="1" dirty="0"/>
              <a:t>CABOT</a:t>
            </a:r>
          </a:p>
          <a:p>
            <a:r>
              <a:rPr lang="en-US" b="1" dirty="0"/>
              <a:t>ELEMENTORY</a:t>
            </a:r>
          </a:p>
          <a:p>
            <a:r>
              <a:rPr lang="en-US" b="1" dirty="0" smtClean="0"/>
              <a:t>SCHOOL PROJECT</a:t>
            </a:r>
            <a:endParaRPr lang="en-US" b="1" dirty="0"/>
          </a:p>
        </p:txBody>
      </p:sp>
    </p:spTree>
    <p:extLst>
      <p:ext uri="{BB962C8B-B14F-4D97-AF65-F5344CB8AC3E}">
        <p14:creationId xmlns:p14="http://schemas.microsoft.com/office/powerpoint/2010/main" val="1562250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5181600" cy="1066800"/>
          </a:xfrm>
          <a:noFill/>
          <a:ln w="34925" cmpd="sng">
            <a:noFill/>
          </a:ln>
        </p:spPr>
        <p:txBody>
          <a:bodyPr anchor="ctr" anchorCtr="1">
            <a:noAutofit/>
          </a:bodyPr>
          <a:lstStyle/>
          <a:p>
            <a:pPr algn="ctr"/>
            <a:r>
              <a:rPr lang="en-US" sz="2400" dirty="0"/>
              <a:t/>
            </a:r>
            <a:br>
              <a:rPr lang="en-US" sz="2400" dirty="0"/>
            </a:br>
            <a:r>
              <a:rPr lang="en-US" sz="2800" b="1" dirty="0" smtClean="0">
                <a:latin typeface="+mj-lt"/>
              </a:rPr>
              <a:t>Owner’s Project Manager </a:t>
            </a:r>
            <a:br>
              <a:rPr lang="en-US" sz="2800" b="1" dirty="0" smtClean="0">
                <a:latin typeface="+mj-lt"/>
              </a:rPr>
            </a:br>
            <a:r>
              <a:rPr lang="en-US" sz="2800" b="1" dirty="0" smtClean="0">
                <a:latin typeface="+mj-lt"/>
              </a:rPr>
              <a:t>Request For Services </a:t>
            </a:r>
            <a:r>
              <a:rPr lang="en-US" sz="2800" dirty="0"/>
              <a:t/>
            </a:r>
            <a:br>
              <a:rPr lang="en-US" sz="2800" dirty="0"/>
            </a:br>
            <a:endParaRPr lang="en-US" sz="2800" dirty="0"/>
          </a:p>
        </p:txBody>
      </p:sp>
      <p:sp>
        <p:nvSpPr>
          <p:cNvPr id="5" name="Title 1"/>
          <p:cNvSpPr txBox="1">
            <a:spLocks/>
          </p:cNvSpPr>
          <p:nvPr/>
        </p:nvSpPr>
        <p:spPr>
          <a:xfrm>
            <a:off x="7086600" y="152400"/>
            <a:ext cx="1932708"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solidFill>
                  <a:prstClr val="black"/>
                </a:solidFill>
              </a:rPr>
              <a:t/>
            </a:r>
            <a:br>
              <a:rPr lang="en-US" sz="2400" dirty="0" smtClean="0">
                <a:solidFill>
                  <a:prstClr val="black"/>
                </a:solidFill>
              </a:rPr>
            </a:br>
            <a:r>
              <a:rPr lang="en-US" sz="2400" b="1" dirty="0" smtClean="0">
                <a:solidFill>
                  <a:prstClr val="black"/>
                </a:solidFill>
              </a:rPr>
              <a:t> </a:t>
            </a:r>
            <a:r>
              <a:rPr lang="en-US" sz="1800" b="1" dirty="0" smtClean="0">
                <a:solidFill>
                  <a:prstClr val="black"/>
                </a:solidFill>
              </a:rPr>
              <a:t>CABOT SCHOOL</a:t>
            </a:r>
            <a:br>
              <a:rPr lang="en-US" sz="1800" b="1" dirty="0" smtClean="0">
                <a:solidFill>
                  <a:prstClr val="black"/>
                </a:solidFill>
              </a:rPr>
            </a:br>
            <a:r>
              <a:rPr lang="en-US" sz="1800" b="1" dirty="0" smtClean="0">
                <a:solidFill>
                  <a:prstClr val="black"/>
                </a:solidFill>
              </a:rPr>
              <a:t>BUILDING</a:t>
            </a:r>
            <a:br>
              <a:rPr lang="en-US" sz="1800" b="1" dirty="0" smtClean="0">
                <a:solidFill>
                  <a:prstClr val="black"/>
                </a:solidFill>
              </a:rPr>
            </a:br>
            <a:r>
              <a:rPr lang="en-US" sz="1800" b="1" dirty="0" smtClean="0">
                <a:solidFill>
                  <a:prstClr val="black"/>
                </a:solidFill>
              </a:rPr>
              <a:t>COMMITTEE</a:t>
            </a:r>
            <a:r>
              <a:rPr lang="en-US" sz="2400" dirty="0" smtClean="0">
                <a:solidFill>
                  <a:prstClr val="black"/>
                </a:solidFill>
              </a:rPr>
              <a:t/>
            </a:r>
            <a:br>
              <a:rPr lang="en-US" sz="2400" dirty="0" smtClean="0">
                <a:solidFill>
                  <a:prstClr val="black"/>
                </a:solidFill>
              </a:rPr>
            </a:br>
            <a:endParaRPr lang="en-US" sz="2400" dirty="0">
              <a:solidFill>
                <a:prstClr val="black"/>
              </a:solidFill>
            </a:endParaRPr>
          </a:p>
        </p:txBody>
      </p:sp>
      <p:sp>
        <p:nvSpPr>
          <p:cNvPr id="6" name="TextBox 5"/>
          <p:cNvSpPr txBox="1"/>
          <p:nvPr/>
        </p:nvSpPr>
        <p:spPr>
          <a:xfrm>
            <a:off x="442331" y="1600200"/>
            <a:ext cx="8305800" cy="5029200"/>
          </a:xfrm>
          <a:prstGeom prst="rect">
            <a:avLst/>
          </a:prstGeom>
          <a:noFill/>
        </p:spPr>
        <p:txBody>
          <a:bodyPr wrap="square" rtlCol="0">
            <a:noAutofit/>
          </a:bodyPr>
          <a:lstStyle/>
          <a:p>
            <a:pPr marR="0" lvl="0" algn="ctr" fontAlgn="base" hangingPunct="0">
              <a:spcBef>
                <a:spcPts val="0"/>
              </a:spcBef>
              <a:spcAft>
                <a:spcPts val="600"/>
              </a:spcAft>
              <a:tabLst>
                <a:tab pos="457200" algn="l"/>
              </a:tabLst>
            </a:pPr>
            <a:r>
              <a:rPr lang="en-US" sz="1600" b="1" dirty="0" smtClean="0">
                <a:solidFill>
                  <a:prstClr val="black"/>
                </a:solidFill>
              </a:rPr>
              <a:t>Project Objectives and Services:</a:t>
            </a:r>
            <a:endParaRPr lang="en-US" sz="1600" dirty="0" smtClean="0">
              <a:ea typeface="Times New Roman"/>
            </a:endParaRPr>
          </a:p>
          <a:p>
            <a:pPr marL="342900" marR="0" lvl="0" indent="-342900" fontAlgn="base" hangingPunct="0">
              <a:spcBef>
                <a:spcPts val="0"/>
              </a:spcBef>
              <a:spcAft>
                <a:spcPts val="600"/>
              </a:spcAft>
              <a:buFont typeface="Symbol"/>
              <a:buChar char=""/>
              <a:tabLst>
                <a:tab pos="457200" algn="l"/>
              </a:tabLst>
            </a:pPr>
            <a:r>
              <a:rPr lang="en-US" sz="1600" b="1" dirty="0" smtClean="0">
                <a:ea typeface="Times New Roman"/>
              </a:rPr>
              <a:t>Reviewing </a:t>
            </a:r>
            <a:r>
              <a:rPr lang="en-US" sz="1600" b="1" dirty="0">
                <a:ea typeface="Times New Roman"/>
              </a:rPr>
              <a:t>and assessing the documentation </a:t>
            </a:r>
            <a:r>
              <a:rPr lang="en-US" sz="1600" dirty="0">
                <a:ea typeface="Times New Roman"/>
              </a:rPr>
              <a:t>of existing conditions at the </a:t>
            </a:r>
            <a:r>
              <a:rPr lang="en-US" sz="1600" dirty="0" smtClean="0">
                <a:ea typeface="Times New Roman"/>
              </a:rPr>
              <a:t>Cabot </a:t>
            </a:r>
            <a:r>
              <a:rPr lang="en-US" sz="1600" dirty="0">
                <a:ea typeface="Times New Roman"/>
              </a:rPr>
              <a:t>Elementary School, the educational program, the alternative conceptual designs and their constructability, and developing cost estimates for each of the design solutions.</a:t>
            </a:r>
          </a:p>
          <a:p>
            <a:pPr marL="342900" marR="0" lvl="0" indent="-342900" fontAlgn="base" hangingPunct="0">
              <a:spcBef>
                <a:spcPts val="0"/>
              </a:spcBef>
              <a:spcAft>
                <a:spcPts val="600"/>
              </a:spcAft>
              <a:buFont typeface="Symbol"/>
              <a:buChar char=""/>
              <a:tabLst>
                <a:tab pos="457200" algn="l"/>
              </a:tabLst>
            </a:pPr>
            <a:r>
              <a:rPr lang="en-US" sz="1600" b="1" dirty="0">
                <a:ea typeface="Times New Roman"/>
              </a:rPr>
              <a:t>Massachusetts Historical Commission </a:t>
            </a:r>
            <a:r>
              <a:rPr lang="en-US" sz="1600" b="1" dirty="0" smtClean="0">
                <a:ea typeface="Times New Roman"/>
              </a:rPr>
              <a:t> </a:t>
            </a:r>
            <a:r>
              <a:rPr lang="en-US" sz="1600" dirty="0" smtClean="0">
                <a:ea typeface="Times New Roman"/>
              </a:rPr>
              <a:t>- the Cabot Elementary </a:t>
            </a:r>
            <a:r>
              <a:rPr lang="en-US" sz="1600" dirty="0">
                <a:ea typeface="Times New Roman"/>
              </a:rPr>
              <a:t>School </a:t>
            </a:r>
            <a:r>
              <a:rPr lang="en-US" sz="1600" dirty="0" smtClean="0">
                <a:ea typeface="Times New Roman"/>
              </a:rPr>
              <a:t>will be brought to the  </a:t>
            </a:r>
            <a:r>
              <a:rPr lang="en-US" sz="1600" dirty="0">
                <a:ea typeface="Times New Roman"/>
              </a:rPr>
              <a:t>Newton Historic </a:t>
            </a:r>
            <a:r>
              <a:rPr lang="en-US" sz="1600" dirty="0" smtClean="0">
                <a:ea typeface="Times New Roman"/>
              </a:rPr>
              <a:t>Commission on April 24, 2014 for a property review  and determination.</a:t>
            </a:r>
            <a:endParaRPr lang="en-US" sz="1600" dirty="0">
              <a:ea typeface="Times New Roman"/>
            </a:endParaRPr>
          </a:p>
          <a:p>
            <a:pPr marL="342900" marR="0" lvl="0" indent="-342900" fontAlgn="base" hangingPunct="0">
              <a:spcBef>
                <a:spcPts val="0"/>
              </a:spcBef>
              <a:spcAft>
                <a:spcPts val="600"/>
              </a:spcAft>
              <a:buFont typeface="Symbol"/>
              <a:buChar char=""/>
              <a:tabLst>
                <a:tab pos="457200" algn="l"/>
              </a:tabLst>
            </a:pPr>
            <a:r>
              <a:rPr lang="en-US" sz="1600" b="1" dirty="0" smtClean="0">
                <a:ea typeface="Times New Roman"/>
              </a:rPr>
              <a:t>Detailed Comprehensive Project Schedule  </a:t>
            </a:r>
            <a:r>
              <a:rPr lang="en-US" sz="1600" dirty="0" smtClean="0">
                <a:ea typeface="Times New Roman"/>
              </a:rPr>
              <a:t>- to </a:t>
            </a:r>
            <a:r>
              <a:rPr lang="en-US" sz="1600" dirty="0">
                <a:ea typeface="Times New Roman"/>
              </a:rPr>
              <a:t>achieve specified start and completion milestones.  The Project Schedule </a:t>
            </a:r>
            <a:r>
              <a:rPr lang="en-US" sz="1600" dirty="0" smtClean="0">
                <a:ea typeface="Times New Roman"/>
              </a:rPr>
              <a:t>construction </a:t>
            </a:r>
            <a:r>
              <a:rPr lang="en-US" sz="1600" dirty="0">
                <a:ea typeface="Times New Roman"/>
              </a:rPr>
              <a:t>start in the summer </a:t>
            </a:r>
            <a:r>
              <a:rPr lang="en-US" sz="1600">
                <a:ea typeface="Times New Roman"/>
              </a:rPr>
              <a:t>of </a:t>
            </a:r>
            <a:r>
              <a:rPr lang="en-US" sz="1600" smtClean="0">
                <a:ea typeface="Times New Roman"/>
              </a:rPr>
              <a:t>2017 </a:t>
            </a:r>
            <a:r>
              <a:rPr lang="en-US" sz="1600" dirty="0">
                <a:ea typeface="Times New Roman"/>
              </a:rPr>
              <a:t>and completion for </a:t>
            </a:r>
            <a:r>
              <a:rPr lang="en-US" sz="1600">
                <a:ea typeface="Times New Roman"/>
              </a:rPr>
              <a:t>September </a:t>
            </a:r>
            <a:r>
              <a:rPr lang="en-US" sz="1600" smtClean="0">
                <a:ea typeface="Times New Roman"/>
              </a:rPr>
              <a:t>2019.  </a:t>
            </a:r>
            <a:endParaRPr lang="en-US" sz="1600" dirty="0">
              <a:ea typeface="Times New Roman"/>
            </a:endParaRPr>
          </a:p>
          <a:p>
            <a:pPr marL="342900" marR="0" lvl="0" indent="-342900" fontAlgn="base" hangingPunct="0">
              <a:spcBef>
                <a:spcPts val="0"/>
              </a:spcBef>
              <a:spcAft>
                <a:spcPts val="600"/>
              </a:spcAft>
              <a:buFont typeface="Symbol"/>
              <a:buChar char=""/>
              <a:tabLst>
                <a:tab pos="457200" algn="l"/>
              </a:tabLst>
            </a:pPr>
            <a:r>
              <a:rPr lang="en-US" sz="1600" b="1" dirty="0" smtClean="0">
                <a:ea typeface="Times New Roman"/>
              </a:rPr>
              <a:t>Incorporating </a:t>
            </a:r>
            <a:r>
              <a:rPr lang="en-US" sz="1600" b="1" dirty="0">
                <a:ea typeface="Times New Roman"/>
              </a:rPr>
              <a:t>the City of Newton’s approval processes </a:t>
            </a:r>
            <a:r>
              <a:rPr lang="en-US" sz="1600" dirty="0">
                <a:ea typeface="Times New Roman"/>
              </a:rPr>
              <a:t>into the project schedule and deadlines of the MSBA approval process.  </a:t>
            </a:r>
          </a:p>
          <a:p>
            <a:pPr marL="342900" marR="0" lvl="0" indent="-342900" fontAlgn="base" hangingPunct="0">
              <a:spcBef>
                <a:spcPts val="0"/>
              </a:spcBef>
              <a:spcAft>
                <a:spcPts val="600"/>
              </a:spcAft>
              <a:buFont typeface="Symbol"/>
              <a:buChar char=""/>
              <a:tabLst>
                <a:tab pos="457200" algn="l"/>
              </a:tabLst>
            </a:pPr>
            <a:r>
              <a:rPr lang="en-US" sz="1600" b="1" dirty="0">
                <a:ea typeface="Times New Roman"/>
              </a:rPr>
              <a:t>Ensuring that the educational program is fully understood and incorporated into the process</a:t>
            </a:r>
            <a:r>
              <a:rPr lang="en-US" sz="1600" b="1" dirty="0" smtClean="0">
                <a:ea typeface="Times New Roman"/>
              </a:rPr>
              <a:t>.</a:t>
            </a:r>
            <a:endParaRPr lang="en-US" sz="1600" b="1" dirty="0">
              <a:ea typeface="Times New Roman"/>
            </a:endParaRPr>
          </a:p>
        </p:txBody>
      </p:sp>
      <p:sp>
        <p:nvSpPr>
          <p:cNvPr id="3" name="TextBox 2"/>
          <p:cNvSpPr txBox="1"/>
          <p:nvPr/>
        </p:nvSpPr>
        <p:spPr>
          <a:xfrm>
            <a:off x="76200" y="247471"/>
            <a:ext cx="2057400" cy="923330"/>
          </a:xfrm>
          <a:prstGeom prst="rect">
            <a:avLst/>
          </a:prstGeom>
          <a:noFill/>
        </p:spPr>
        <p:txBody>
          <a:bodyPr wrap="square" rtlCol="0">
            <a:spAutoFit/>
          </a:bodyPr>
          <a:lstStyle/>
          <a:p>
            <a:r>
              <a:rPr lang="en-US" b="1" dirty="0"/>
              <a:t>CABOT</a:t>
            </a:r>
          </a:p>
          <a:p>
            <a:r>
              <a:rPr lang="en-US" b="1" dirty="0" smtClean="0"/>
              <a:t>ELEMENTARY</a:t>
            </a:r>
            <a:endParaRPr lang="en-US" b="1" dirty="0"/>
          </a:p>
          <a:p>
            <a:r>
              <a:rPr lang="en-US" b="1" dirty="0" smtClean="0"/>
              <a:t>SCHOOL PROJECT</a:t>
            </a:r>
            <a:endParaRPr lang="en-US" b="1" dirty="0"/>
          </a:p>
        </p:txBody>
      </p:sp>
      <p:cxnSp>
        <p:nvCxnSpPr>
          <p:cNvPr id="7" name="Straight Connector 6"/>
          <p:cNvCxnSpPr/>
          <p:nvPr/>
        </p:nvCxnSpPr>
        <p:spPr>
          <a:xfrm>
            <a:off x="0" y="1219200"/>
            <a:ext cx="91440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7843400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39000" y="76200"/>
            <a:ext cx="1855494"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solidFill>
                  <a:prstClr val="black"/>
                </a:solidFill>
              </a:rPr>
              <a:t/>
            </a:r>
            <a:br>
              <a:rPr lang="en-US" sz="2400" dirty="0" smtClean="0">
                <a:solidFill>
                  <a:prstClr val="black"/>
                </a:solidFill>
              </a:rPr>
            </a:br>
            <a:r>
              <a:rPr lang="en-US" sz="2400" dirty="0" smtClean="0">
                <a:solidFill>
                  <a:prstClr val="black"/>
                </a:solidFill>
              </a:rPr>
              <a:t> </a:t>
            </a:r>
            <a:r>
              <a:rPr lang="en-US" sz="1800" b="1" dirty="0" smtClean="0">
                <a:solidFill>
                  <a:prstClr val="black"/>
                </a:solidFill>
              </a:rPr>
              <a:t>CABOT SCHOOL</a:t>
            </a:r>
            <a:br>
              <a:rPr lang="en-US" sz="1800" b="1" dirty="0" smtClean="0">
                <a:solidFill>
                  <a:prstClr val="black"/>
                </a:solidFill>
              </a:rPr>
            </a:br>
            <a:r>
              <a:rPr lang="en-US" sz="1800" b="1" dirty="0" smtClean="0">
                <a:solidFill>
                  <a:prstClr val="black"/>
                </a:solidFill>
              </a:rPr>
              <a:t>BUILDING</a:t>
            </a:r>
            <a:br>
              <a:rPr lang="en-US" sz="1800" b="1" dirty="0" smtClean="0">
                <a:solidFill>
                  <a:prstClr val="black"/>
                </a:solidFill>
              </a:rPr>
            </a:br>
            <a:r>
              <a:rPr lang="en-US" sz="1800" b="1" dirty="0" smtClean="0">
                <a:solidFill>
                  <a:prstClr val="black"/>
                </a:solidFill>
              </a:rPr>
              <a:t>COMMITTEE</a:t>
            </a:r>
            <a:r>
              <a:rPr lang="en-US" sz="2400" dirty="0" smtClean="0">
                <a:solidFill>
                  <a:prstClr val="black"/>
                </a:solidFill>
              </a:rPr>
              <a:t/>
            </a:r>
            <a:br>
              <a:rPr lang="en-US" sz="2400" dirty="0" smtClean="0">
                <a:solidFill>
                  <a:prstClr val="black"/>
                </a:solidFill>
              </a:rPr>
            </a:br>
            <a:endParaRPr lang="en-US" sz="2400" dirty="0">
              <a:solidFill>
                <a:prstClr val="black"/>
              </a:solidFill>
            </a:endParaRPr>
          </a:p>
        </p:txBody>
      </p:sp>
      <p:sp>
        <p:nvSpPr>
          <p:cNvPr id="6" name="TextBox 5"/>
          <p:cNvSpPr txBox="1"/>
          <p:nvPr/>
        </p:nvSpPr>
        <p:spPr>
          <a:xfrm>
            <a:off x="442331" y="1600200"/>
            <a:ext cx="8305800" cy="5029200"/>
          </a:xfrm>
          <a:prstGeom prst="rect">
            <a:avLst/>
          </a:prstGeom>
          <a:noFill/>
        </p:spPr>
        <p:txBody>
          <a:bodyPr wrap="square" rtlCol="0">
            <a:noAutofit/>
          </a:bodyPr>
          <a:lstStyle/>
          <a:p>
            <a:pPr algn="ctr" fontAlgn="base" hangingPunct="0">
              <a:spcAft>
                <a:spcPts val="600"/>
              </a:spcAft>
              <a:tabLst>
                <a:tab pos="457200" algn="l"/>
              </a:tabLst>
            </a:pPr>
            <a:r>
              <a:rPr lang="en-US" sz="1600" b="1" dirty="0" smtClean="0">
                <a:solidFill>
                  <a:prstClr val="black"/>
                </a:solidFill>
              </a:rPr>
              <a:t>Project Objectives and Services:</a:t>
            </a:r>
            <a:endParaRPr lang="en-US" sz="1600" dirty="0" smtClean="0">
              <a:solidFill>
                <a:prstClr val="black"/>
              </a:solidFill>
              <a:ea typeface="Times New Roman"/>
            </a:endParaRPr>
          </a:p>
          <a:p>
            <a:pPr marL="342900" indent="-342900" fontAlgn="base" hangingPunct="0">
              <a:spcAft>
                <a:spcPts val="600"/>
              </a:spcAft>
              <a:buFont typeface="Symbol"/>
              <a:buChar char=""/>
              <a:tabLst>
                <a:tab pos="457200" algn="l"/>
              </a:tabLst>
            </a:pPr>
            <a:r>
              <a:rPr lang="en-US" sz="1600" b="1" dirty="0" smtClean="0">
                <a:solidFill>
                  <a:prstClr val="black"/>
                </a:solidFill>
                <a:ea typeface="Times New Roman"/>
              </a:rPr>
              <a:t>Developing </a:t>
            </a:r>
            <a:r>
              <a:rPr lang="en-US" sz="1600" b="1" dirty="0">
                <a:solidFill>
                  <a:prstClr val="black"/>
                </a:solidFill>
                <a:ea typeface="Times New Roman"/>
              </a:rPr>
              <a:t>a design that is of high quality, efficient, cost effective</a:t>
            </a:r>
            <a:r>
              <a:rPr lang="en-US" sz="1600" dirty="0">
                <a:solidFill>
                  <a:prstClr val="black"/>
                </a:solidFill>
                <a:ea typeface="Times New Roman"/>
              </a:rPr>
              <a:t>, and that conforms to the educational program and the Massachusetts High Performance Green Schools Guidelines (MA-CHPS Guidelines); and LEED for Schools at a minimum and complying with all applicable regulatory requirements including the Massachusetts Stretch Code which has been adopted by the City of Newton.</a:t>
            </a:r>
          </a:p>
          <a:p>
            <a:pPr marL="342900" indent="-342900" fontAlgn="base" hangingPunct="0">
              <a:spcAft>
                <a:spcPts val="600"/>
              </a:spcAft>
              <a:buFont typeface="Symbol"/>
              <a:buChar char=""/>
              <a:tabLst>
                <a:tab pos="457200" algn="l"/>
              </a:tabLst>
            </a:pPr>
            <a:r>
              <a:rPr lang="en-US" sz="1600" b="1" dirty="0">
                <a:solidFill>
                  <a:prstClr val="black"/>
                </a:solidFill>
                <a:ea typeface="Times New Roman"/>
              </a:rPr>
              <a:t>Development and evaluation of creative energy efficiency solutions </a:t>
            </a:r>
            <a:r>
              <a:rPr lang="en-US" sz="1600" dirty="0">
                <a:solidFill>
                  <a:prstClr val="black"/>
                </a:solidFill>
                <a:ea typeface="Times New Roman"/>
              </a:rPr>
              <a:t>and innovative alternative sustainable design solutions, including but not limited to active/passive solar, geothermal, etc., and identifying alternate funding sources, first costs and paybacks</a:t>
            </a:r>
            <a:r>
              <a:rPr lang="en-US" sz="1600" dirty="0" smtClean="0">
                <a:solidFill>
                  <a:prstClr val="black"/>
                </a:solidFill>
                <a:ea typeface="Times New Roman"/>
              </a:rPr>
              <a:t>.</a:t>
            </a:r>
          </a:p>
          <a:p>
            <a:pPr marL="342900" indent="-342900" fontAlgn="base" hangingPunct="0">
              <a:spcAft>
                <a:spcPts val="600"/>
              </a:spcAft>
              <a:buFont typeface="Symbol"/>
              <a:buChar char=""/>
              <a:tabLst>
                <a:tab pos="457200" algn="l"/>
              </a:tabLst>
            </a:pPr>
            <a:r>
              <a:rPr lang="en-US" sz="1600" b="1" dirty="0" smtClean="0">
                <a:solidFill>
                  <a:prstClr val="black"/>
                </a:solidFill>
                <a:ea typeface="Times New Roman"/>
              </a:rPr>
              <a:t>Collaborating </a:t>
            </a:r>
            <a:r>
              <a:rPr lang="en-US" sz="1600" b="1" dirty="0">
                <a:solidFill>
                  <a:prstClr val="black"/>
                </a:solidFill>
                <a:ea typeface="Times New Roman"/>
              </a:rPr>
              <a:t>in the development of Iterative Whole Building Energy Models</a:t>
            </a:r>
            <a:r>
              <a:rPr lang="en-US" sz="1600" dirty="0">
                <a:solidFill>
                  <a:prstClr val="black"/>
                </a:solidFill>
                <a:ea typeface="Times New Roman"/>
              </a:rPr>
              <a:t>.  The project will require additional modeling beyond that which may be required in fulfillment of other project objectives.  Prior to the conclusion of the Feasibility Phase the project will seek to establish the lowest possible Energy Use Intensity (EUI) based on Life Cycle Costs and available funding.</a:t>
            </a:r>
          </a:p>
          <a:p>
            <a:pPr marL="285750" indent="-285750" fontAlgn="base" hangingPunct="0">
              <a:spcAft>
                <a:spcPts val="600"/>
              </a:spcAft>
              <a:buFont typeface="Arial" panose="020B0604020202020204" pitchFamily="34" charset="0"/>
              <a:buChar char="•"/>
              <a:tabLst>
                <a:tab pos="457200" algn="l"/>
              </a:tabLst>
            </a:pPr>
            <a:r>
              <a:rPr lang="en-US" sz="1600" b="1" dirty="0" smtClean="0">
                <a:solidFill>
                  <a:prstClr val="black"/>
                </a:solidFill>
                <a:ea typeface="Times New Roman"/>
              </a:rPr>
              <a:t>Developing </a:t>
            </a:r>
            <a:r>
              <a:rPr lang="en-US" sz="1600" b="1" dirty="0">
                <a:solidFill>
                  <a:prstClr val="black"/>
                </a:solidFill>
                <a:ea typeface="Times New Roman"/>
              </a:rPr>
              <a:t>accurate and complete cost estimates, </a:t>
            </a:r>
            <a:r>
              <a:rPr lang="en-US" sz="1600" dirty="0">
                <a:solidFill>
                  <a:prstClr val="black"/>
                </a:solidFill>
                <a:ea typeface="Times New Roman"/>
              </a:rPr>
              <a:t>including life cycle cost analysis of operating the school as it relates to future operational budgets</a:t>
            </a:r>
            <a:r>
              <a:rPr lang="en-US" sz="1600" dirty="0" smtClean="0">
                <a:solidFill>
                  <a:prstClr val="black"/>
                </a:solidFill>
                <a:ea typeface="Times New Roman"/>
              </a:rPr>
              <a:t>.</a:t>
            </a:r>
          </a:p>
          <a:p>
            <a:pPr marL="342900" indent="-342900" fontAlgn="base" hangingPunct="0">
              <a:buFont typeface="Symbol"/>
              <a:buChar char=""/>
              <a:tabLst>
                <a:tab pos="457200" algn="l"/>
              </a:tabLst>
            </a:pPr>
            <a:r>
              <a:rPr lang="en-US" sz="1600" b="1" dirty="0">
                <a:solidFill>
                  <a:prstClr val="black"/>
                </a:solidFill>
              </a:rPr>
              <a:t>Determining appropriateness of CM-at-Risk delivery Method for the Project</a:t>
            </a:r>
            <a:r>
              <a:rPr lang="en-US" sz="1600" b="1" dirty="0" smtClean="0">
                <a:solidFill>
                  <a:prstClr val="black"/>
                </a:solidFill>
              </a:rPr>
              <a:t>.</a:t>
            </a:r>
            <a:endParaRPr lang="en-US" sz="1600" b="1" dirty="0">
              <a:solidFill>
                <a:prstClr val="black"/>
              </a:solidFill>
            </a:endParaRPr>
          </a:p>
        </p:txBody>
      </p:sp>
      <p:sp>
        <p:nvSpPr>
          <p:cNvPr id="3" name="TextBox 2"/>
          <p:cNvSpPr txBox="1"/>
          <p:nvPr/>
        </p:nvSpPr>
        <p:spPr>
          <a:xfrm>
            <a:off x="131618" y="219670"/>
            <a:ext cx="2001982" cy="923330"/>
          </a:xfrm>
          <a:prstGeom prst="rect">
            <a:avLst/>
          </a:prstGeom>
          <a:noFill/>
        </p:spPr>
        <p:txBody>
          <a:bodyPr wrap="square" rtlCol="0">
            <a:spAutoFit/>
          </a:bodyPr>
          <a:lstStyle/>
          <a:p>
            <a:r>
              <a:rPr lang="en-US" b="1" dirty="0"/>
              <a:t>CABOT</a:t>
            </a:r>
          </a:p>
          <a:p>
            <a:r>
              <a:rPr lang="en-US" b="1" dirty="0" smtClean="0"/>
              <a:t>ELEMENTARY</a:t>
            </a:r>
            <a:endParaRPr lang="en-US" b="1" dirty="0"/>
          </a:p>
          <a:p>
            <a:r>
              <a:rPr lang="en-US" b="1" dirty="0" smtClean="0"/>
              <a:t>SCHOOL PROJECT</a:t>
            </a:r>
            <a:endParaRPr lang="en-US" b="1" dirty="0"/>
          </a:p>
        </p:txBody>
      </p:sp>
      <p:cxnSp>
        <p:nvCxnSpPr>
          <p:cNvPr id="7" name="Straight Connector 6"/>
          <p:cNvCxnSpPr/>
          <p:nvPr/>
        </p:nvCxnSpPr>
        <p:spPr>
          <a:xfrm>
            <a:off x="0" y="1219200"/>
            <a:ext cx="9144000" cy="0"/>
          </a:xfrm>
          <a:prstGeom prst="line">
            <a:avLst/>
          </a:prstGeom>
        </p:spPr>
        <p:style>
          <a:lnRef idx="2">
            <a:schemeClr val="dk1"/>
          </a:lnRef>
          <a:fillRef idx="0">
            <a:schemeClr val="dk1"/>
          </a:fillRef>
          <a:effectRef idx="1">
            <a:schemeClr val="dk1"/>
          </a:effectRef>
          <a:fontRef idx="minor">
            <a:schemeClr val="tx1"/>
          </a:fontRef>
        </p:style>
      </p:cxnSp>
      <p:sp>
        <p:nvSpPr>
          <p:cNvPr id="10" name="Title 8"/>
          <p:cNvSpPr>
            <a:spLocks noGrp="1"/>
          </p:cNvSpPr>
          <p:nvPr>
            <p:ph type="title"/>
          </p:nvPr>
        </p:nvSpPr>
        <p:spPr>
          <a:xfrm>
            <a:off x="2363640" y="209952"/>
            <a:ext cx="4416718" cy="1009248"/>
          </a:xfrm>
          <a:ln>
            <a:noFill/>
          </a:ln>
        </p:spPr>
        <p:txBody>
          <a:bodyPr/>
          <a:lstStyle/>
          <a:p>
            <a:pPr algn="ctr"/>
            <a:r>
              <a:rPr lang="en-US" sz="2800" b="1" dirty="0" smtClean="0">
                <a:latin typeface="+mj-lt"/>
              </a:rPr>
              <a:t>Owner’s Project Manager</a:t>
            </a:r>
            <a:br>
              <a:rPr lang="en-US" sz="2800" b="1" dirty="0" smtClean="0">
                <a:latin typeface="+mj-lt"/>
              </a:rPr>
            </a:br>
            <a:r>
              <a:rPr lang="en-US" sz="2800" b="1" dirty="0" smtClean="0">
                <a:latin typeface="+mj-lt"/>
              </a:rPr>
              <a:t> Request For Services</a:t>
            </a:r>
            <a:endParaRPr lang="en-US" sz="2800" dirty="0">
              <a:latin typeface="+mj-lt"/>
            </a:endParaRPr>
          </a:p>
        </p:txBody>
      </p:sp>
    </p:spTree>
    <p:extLst>
      <p:ext uri="{BB962C8B-B14F-4D97-AF65-F5344CB8AC3E}">
        <p14:creationId xmlns:p14="http://schemas.microsoft.com/office/powerpoint/2010/main" val="1571897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39000" y="76200"/>
            <a:ext cx="1828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solidFill>
                  <a:prstClr val="black"/>
                </a:solidFill>
              </a:rPr>
              <a:t/>
            </a:r>
            <a:br>
              <a:rPr lang="en-US" sz="2400" dirty="0" smtClean="0">
                <a:solidFill>
                  <a:prstClr val="black"/>
                </a:solidFill>
              </a:rPr>
            </a:br>
            <a:r>
              <a:rPr lang="en-US" sz="1800" b="1" dirty="0" smtClean="0">
                <a:solidFill>
                  <a:prstClr val="black"/>
                </a:solidFill>
              </a:rPr>
              <a:t>CABOT SCHOOL</a:t>
            </a:r>
            <a:r>
              <a:rPr lang="en-US" sz="1800" dirty="0" smtClean="0">
                <a:solidFill>
                  <a:prstClr val="black"/>
                </a:solidFill>
              </a:rPr>
              <a:t/>
            </a:r>
            <a:br>
              <a:rPr lang="en-US" sz="1800" dirty="0" smtClean="0">
                <a:solidFill>
                  <a:prstClr val="black"/>
                </a:solidFill>
              </a:rPr>
            </a:br>
            <a:r>
              <a:rPr lang="en-US" sz="1800" b="1" dirty="0" smtClean="0">
                <a:solidFill>
                  <a:prstClr val="black"/>
                </a:solidFill>
              </a:rPr>
              <a:t>BUILDING</a:t>
            </a:r>
            <a:r>
              <a:rPr lang="en-US" sz="1800" dirty="0" smtClean="0">
                <a:solidFill>
                  <a:prstClr val="black"/>
                </a:solidFill>
              </a:rPr>
              <a:t/>
            </a:r>
            <a:br>
              <a:rPr lang="en-US" sz="1800" dirty="0" smtClean="0">
                <a:solidFill>
                  <a:prstClr val="black"/>
                </a:solidFill>
              </a:rPr>
            </a:br>
            <a:r>
              <a:rPr lang="en-US" sz="1800" b="1" dirty="0" smtClean="0">
                <a:solidFill>
                  <a:prstClr val="black"/>
                </a:solidFill>
              </a:rPr>
              <a:t>COMMITTEE</a:t>
            </a:r>
            <a:r>
              <a:rPr lang="en-US" sz="2400" dirty="0" smtClean="0">
                <a:solidFill>
                  <a:prstClr val="black"/>
                </a:solidFill>
              </a:rPr>
              <a:t/>
            </a:r>
            <a:br>
              <a:rPr lang="en-US" sz="2400" dirty="0" smtClean="0">
                <a:solidFill>
                  <a:prstClr val="black"/>
                </a:solidFill>
              </a:rPr>
            </a:br>
            <a:endParaRPr lang="en-US" sz="2400" dirty="0">
              <a:solidFill>
                <a:prstClr val="black"/>
              </a:solidFill>
            </a:endParaRPr>
          </a:p>
        </p:txBody>
      </p:sp>
      <p:sp>
        <p:nvSpPr>
          <p:cNvPr id="6" name="TextBox 5"/>
          <p:cNvSpPr txBox="1"/>
          <p:nvPr/>
        </p:nvSpPr>
        <p:spPr>
          <a:xfrm>
            <a:off x="442331" y="1600200"/>
            <a:ext cx="8305800" cy="5029200"/>
          </a:xfrm>
          <a:prstGeom prst="rect">
            <a:avLst/>
          </a:prstGeom>
          <a:noFill/>
        </p:spPr>
        <p:txBody>
          <a:bodyPr wrap="square" rtlCol="0">
            <a:noAutofit/>
          </a:bodyPr>
          <a:lstStyle/>
          <a:p>
            <a:pPr algn="ctr">
              <a:spcAft>
                <a:spcPts val="600"/>
              </a:spcAft>
              <a:tabLst>
                <a:tab pos="457200" algn="l"/>
              </a:tabLst>
            </a:pPr>
            <a:r>
              <a:rPr lang="en-US" sz="1600" b="1" dirty="0" smtClean="0">
                <a:solidFill>
                  <a:prstClr val="black"/>
                </a:solidFill>
              </a:rPr>
              <a:t>Evaluation Criteria:</a:t>
            </a:r>
            <a:endParaRPr lang="en-US" sz="1600" dirty="0">
              <a:ea typeface="Times New Roman"/>
            </a:endParaRPr>
          </a:p>
          <a:p>
            <a:pPr marL="342900" marR="0" lvl="0" indent="-342900" algn="just">
              <a:spcBef>
                <a:spcPts val="0"/>
              </a:spcBef>
              <a:spcAft>
                <a:spcPts val="0"/>
              </a:spcAft>
              <a:buFont typeface="Symbol"/>
              <a:buChar char=""/>
              <a:tabLst>
                <a:tab pos="457200" algn="l"/>
              </a:tabLst>
            </a:pPr>
            <a:r>
              <a:rPr lang="en-US" sz="1600" b="1" dirty="0" smtClean="0">
                <a:solidFill>
                  <a:srgbClr val="000000"/>
                </a:solidFill>
                <a:ea typeface="Times New Roman"/>
              </a:rPr>
              <a:t>The </a:t>
            </a:r>
            <a:r>
              <a:rPr lang="en-US" sz="1600" b="1" dirty="0">
                <a:solidFill>
                  <a:srgbClr val="000000"/>
                </a:solidFill>
                <a:ea typeface="Times New Roman"/>
              </a:rPr>
              <a:t>Project Director </a:t>
            </a:r>
            <a:r>
              <a:rPr lang="en-US" sz="1600" dirty="0">
                <a:solidFill>
                  <a:srgbClr val="000000"/>
                </a:solidFill>
                <a:ea typeface="Times New Roman"/>
              </a:rPr>
              <a:t>shall be a person who is registered by the Commonwealth of Massachusetts as an architect or professional engineer and who has at least 5 years’ experience in the construction and supervision of construction and design of public </a:t>
            </a:r>
            <a:r>
              <a:rPr lang="en-US" sz="1600" dirty="0" smtClean="0">
                <a:solidFill>
                  <a:srgbClr val="000000"/>
                </a:solidFill>
                <a:ea typeface="Times New Roman"/>
              </a:rPr>
              <a:t>buildings: </a:t>
            </a:r>
            <a:r>
              <a:rPr lang="en-US" sz="1600" dirty="0" smtClean="0">
                <a:ea typeface="Times New Roman"/>
              </a:rPr>
              <a:t>or</a:t>
            </a:r>
            <a:r>
              <a:rPr lang="en-US" sz="1600" dirty="0">
                <a:ea typeface="Times New Roman"/>
              </a:rPr>
              <a:t>,</a:t>
            </a:r>
          </a:p>
          <a:p>
            <a:pPr marL="342900" marR="0" lvl="0" indent="-342900" algn="just">
              <a:spcBef>
                <a:spcPts val="0"/>
              </a:spcBef>
              <a:spcAft>
                <a:spcPts val="1200"/>
              </a:spcAft>
              <a:buFont typeface="Symbol"/>
              <a:buChar char=""/>
              <a:tabLst>
                <a:tab pos="457200" algn="l"/>
              </a:tabLst>
            </a:pPr>
            <a:r>
              <a:rPr lang="en-US" sz="1600" dirty="0">
                <a:solidFill>
                  <a:srgbClr val="000000"/>
                </a:solidFill>
                <a:ea typeface="Times New Roman"/>
              </a:rPr>
              <a:t>if not registered as an architect or professional engineer, the Project Director must be a person who has at least 7 years of experience in the construction and supervision of construction and design of public buildings</a:t>
            </a:r>
            <a:r>
              <a:rPr lang="en-US" sz="1600" dirty="0" smtClean="0">
                <a:solidFill>
                  <a:srgbClr val="000000"/>
                </a:solidFill>
                <a:ea typeface="Times New Roman"/>
              </a:rPr>
              <a:t>.</a:t>
            </a:r>
          </a:p>
          <a:p>
            <a:pPr marL="342900" marR="0" lvl="0" indent="-342900">
              <a:spcBef>
                <a:spcPts val="0"/>
              </a:spcBef>
              <a:spcAft>
                <a:spcPts val="600"/>
              </a:spcAft>
              <a:buFont typeface="+mj-lt"/>
              <a:buAutoNum type="alphaUcPeriod"/>
            </a:pPr>
            <a:r>
              <a:rPr lang="en-US" sz="1600" b="1" u="sng" dirty="0">
                <a:ea typeface="Times New Roman"/>
                <a:cs typeface="Times New Roman"/>
              </a:rPr>
              <a:t>Relevant Experience</a:t>
            </a:r>
          </a:p>
          <a:p>
            <a:pPr marL="342900" marR="0" lvl="0" indent="-342900" fontAlgn="base" hangingPunct="0">
              <a:spcBef>
                <a:spcPts val="0"/>
              </a:spcBef>
              <a:spcAft>
                <a:spcPts val="600"/>
              </a:spcAft>
              <a:buFont typeface="+mj-lt"/>
              <a:buAutoNum type="arabicPeriod"/>
            </a:pPr>
            <a:r>
              <a:rPr lang="en-US" sz="1600" b="1" dirty="0">
                <a:ea typeface="Times New Roman"/>
                <a:cs typeface="Times New Roman"/>
              </a:rPr>
              <a:t>Past performance of the Respondent</a:t>
            </a:r>
            <a:r>
              <a:rPr lang="en-US" sz="1600" dirty="0">
                <a:ea typeface="Times New Roman"/>
                <a:cs typeface="Times New Roman"/>
              </a:rPr>
              <a:t>, if any, with regard to public, private, DOE funded and MSBA-funded school projects across the </a:t>
            </a:r>
            <a:r>
              <a:rPr lang="en-US" sz="1600" dirty="0" smtClean="0">
                <a:ea typeface="Times New Roman"/>
                <a:cs typeface="Times New Roman"/>
              </a:rPr>
              <a:t>Commonwealth</a:t>
            </a:r>
            <a:endParaRPr lang="en-US" sz="1600" dirty="0">
              <a:ea typeface="Times New Roman"/>
            </a:endParaRPr>
          </a:p>
          <a:p>
            <a:pPr marL="341313" marR="0" lvl="0" indent="-341313" fontAlgn="base" hangingPunct="0">
              <a:spcBef>
                <a:spcPts val="0"/>
              </a:spcBef>
              <a:spcAft>
                <a:spcPts val="600"/>
              </a:spcAft>
            </a:pPr>
            <a:r>
              <a:rPr lang="en-US" sz="1600" b="1" dirty="0" smtClean="0">
                <a:ea typeface="Times New Roman"/>
                <a:cs typeface="Times New Roman"/>
              </a:rPr>
              <a:t>B.	</a:t>
            </a:r>
            <a:r>
              <a:rPr lang="en-US" sz="1600" b="1" u="sng" dirty="0" smtClean="0">
                <a:ea typeface="Times New Roman"/>
                <a:cs typeface="Times New Roman"/>
              </a:rPr>
              <a:t>Knowledge </a:t>
            </a:r>
            <a:r>
              <a:rPr lang="en-US" sz="1600" b="1" u="sng" dirty="0">
                <a:ea typeface="Times New Roman"/>
                <a:cs typeface="Times New Roman"/>
              </a:rPr>
              <a:t>of Codes, Procurement and Sustainability</a:t>
            </a:r>
          </a:p>
          <a:p>
            <a:pPr marL="342900" marR="0" lvl="0" indent="-342900" fontAlgn="base" hangingPunct="0">
              <a:spcBef>
                <a:spcPts val="0"/>
              </a:spcBef>
              <a:spcAft>
                <a:spcPts val="600"/>
              </a:spcAft>
              <a:buFont typeface="+mj-lt"/>
              <a:buAutoNum type="arabicPeriod"/>
            </a:pPr>
            <a:r>
              <a:rPr lang="en-US" sz="1600" b="1" dirty="0">
                <a:ea typeface="Times New Roman"/>
                <a:cs typeface="Times New Roman"/>
              </a:rPr>
              <a:t>Provide examples of and demonstrate the Respondents past performance and thorough knowledge of the Massachusetts State Building </a:t>
            </a:r>
            <a:r>
              <a:rPr lang="en-US" sz="1600" b="1" dirty="0" smtClean="0">
                <a:ea typeface="Times New Roman"/>
                <a:cs typeface="Times New Roman"/>
              </a:rPr>
              <a:t>Code</a:t>
            </a:r>
            <a:r>
              <a:rPr lang="en-US" sz="1600" dirty="0" smtClean="0">
                <a:ea typeface="Times New Roman"/>
                <a:cs typeface="Times New Roman"/>
              </a:rPr>
              <a:t>.</a:t>
            </a:r>
            <a:endParaRPr lang="en-US" sz="1600" dirty="0">
              <a:ea typeface="Times New Roman"/>
              <a:cs typeface="Times New Roman"/>
            </a:endParaRPr>
          </a:p>
          <a:p>
            <a:pPr marL="342900" marR="0" lvl="0" indent="-342900" fontAlgn="base" hangingPunct="0">
              <a:spcBef>
                <a:spcPts val="0"/>
              </a:spcBef>
              <a:spcAft>
                <a:spcPts val="600"/>
              </a:spcAft>
              <a:buFont typeface="+mj-lt"/>
              <a:buAutoNum type="arabicPeriod"/>
            </a:pPr>
            <a:r>
              <a:rPr lang="en-US" sz="1600" b="1" dirty="0">
                <a:ea typeface="Times New Roman"/>
                <a:cs typeface="Times New Roman"/>
              </a:rPr>
              <a:t>Provide examples of and demonstrate the Respondents past performance and thorough knowledge of Commonwealth construction procurement </a:t>
            </a:r>
            <a:r>
              <a:rPr lang="en-US" sz="1600" b="1" dirty="0" smtClean="0">
                <a:ea typeface="Times New Roman"/>
                <a:cs typeface="Times New Roman"/>
              </a:rPr>
              <a:t>laws</a:t>
            </a:r>
            <a:r>
              <a:rPr lang="en-US" sz="1600" dirty="0" smtClean="0">
                <a:ea typeface="Times New Roman"/>
                <a:cs typeface="Times New Roman"/>
              </a:rPr>
              <a:t>.</a:t>
            </a:r>
            <a:endParaRPr lang="en-US" sz="1600" dirty="0">
              <a:ea typeface="Times New Roman"/>
              <a:cs typeface="Times New Roman"/>
            </a:endParaRPr>
          </a:p>
          <a:p>
            <a:pPr marL="342900" marR="0" lvl="0" indent="-342900" fontAlgn="base" hangingPunct="0">
              <a:spcBef>
                <a:spcPts val="0"/>
              </a:spcBef>
              <a:spcAft>
                <a:spcPts val="0"/>
              </a:spcAft>
              <a:buFont typeface="+mj-lt"/>
              <a:buAutoNum type="arabicPeriod"/>
            </a:pPr>
            <a:r>
              <a:rPr lang="en-US" sz="1600" b="1" dirty="0">
                <a:ea typeface="Times New Roman"/>
                <a:cs typeface="Times New Roman"/>
              </a:rPr>
              <a:t>Thorough knowledge and experience with CM-at-Risk Procurement methodology. </a:t>
            </a:r>
          </a:p>
          <a:p>
            <a:pPr marR="0" lvl="0" algn="just">
              <a:spcBef>
                <a:spcPts val="0"/>
              </a:spcBef>
              <a:spcAft>
                <a:spcPts val="1200"/>
              </a:spcAft>
              <a:tabLst>
                <a:tab pos="457200" algn="l"/>
              </a:tabLst>
            </a:pPr>
            <a:endParaRPr lang="en-US" sz="1600" dirty="0">
              <a:solidFill>
                <a:srgbClr val="000000"/>
              </a:solidFill>
              <a:effectLst/>
              <a:ea typeface="Times New Roman"/>
            </a:endParaRPr>
          </a:p>
        </p:txBody>
      </p:sp>
      <p:sp>
        <p:nvSpPr>
          <p:cNvPr id="3" name="TextBox 2"/>
          <p:cNvSpPr txBox="1"/>
          <p:nvPr/>
        </p:nvSpPr>
        <p:spPr>
          <a:xfrm>
            <a:off x="76200" y="143470"/>
            <a:ext cx="1981200" cy="923330"/>
          </a:xfrm>
          <a:prstGeom prst="rect">
            <a:avLst/>
          </a:prstGeom>
          <a:noFill/>
        </p:spPr>
        <p:txBody>
          <a:bodyPr wrap="square" rtlCol="0">
            <a:spAutoFit/>
          </a:bodyPr>
          <a:lstStyle/>
          <a:p>
            <a:r>
              <a:rPr lang="en-US" b="1" dirty="0"/>
              <a:t>CABOT</a:t>
            </a:r>
          </a:p>
          <a:p>
            <a:r>
              <a:rPr lang="en-US" b="1" dirty="0" smtClean="0"/>
              <a:t>ELEMENTARY</a:t>
            </a:r>
            <a:endParaRPr lang="en-US" b="1" dirty="0"/>
          </a:p>
          <a:p>
            <a:r>
              <a:rPr lang="en-US" b="1" dirty="0" smtClean="0"/>
              <a:t>SCHOOL PROJECT</a:t>
            </a:r>
            <a:endParaRPr lang="en-US" b="1" dirty="0"/>
          </a:p>
        </p:txBody>
      </p:sp>
      <p:cxnSp>
        <p:nvCxnSpPr>
          <p:cNvPr id="7" name="Straight Connector 6"/>
          <p:cNvCxnSpPr/>
          <p:nvPr/>
        </p:nvCxnSpPr>
        <p:spPr>
          <a:xfrm>
            <a:off x="0" y="1219200"/>
            <a:ext cx="9144000" cy="0"/>
          </a:xfrm>
          <a:prstGeom prst="line">
            <a:avLst/>
          </a:prstGeom>
        </p:spPr>
        <p:style>
          <a:lnRef idx="2">
            <a:schemeClr val="dk1"/>
          </a:lnRef>
          <a:fillRef idx="0">
            <a:schemeClr val="dk1"/>
          </a:fillRef>
          <a:effectRef idx="1">
            <a:schemeClr val="dk1"/>
          </a:effectRef>
          <a:fontRef idx="minor">
            <a:schemeClr val="tx1"/>
          </a:fontRef>
        </p:style>
      </p:cxnSp>
      <p:sp>
        <p:nvSpPr>
          <p:cNvPr id="10" name="Title 8"/>
          <p:cNvSpPr>
            <a:spLocks noGrp="1"/>
          </p:cNvSpPr>
          <p:nvPr>
            <p:ph type="title"/>
          </p:nvPr>
        </p:nvSpPr>
        <p:spPr>
          <a:xfrm>
            <a:off x="2363640" y="133752"/>
            <a:ext cx="4416718" cy="1009248"/>
          </a:xfrm>
          <a:ln>
            <a:noFill/>
          </a:ln>
        </p:spPr>
        <p:txBody>
          <a:bodyPr/>
          <a:lstStyle/>
          <a:p>
            <a:pPr algn="ctr"/>
            <a:r>
              <a:rPr lang="en-US" sz="2800" b="1" dirty="0" smtClean="0">
                <a:latin typeface="+mj-lt"/>
              </a:rPr>
              <a:t>Owner’s Project Manager</a:t>
            </a:r>
            <a:br>
              <a:rPr lang="en-US" sz="2800" b="1" dirty="0" smtClean="0">
                <a:latin typeface="+mj-lt"/>
              </a:rPr>
            </a:br>
            <a:r>
              <a:rPr lang="en-US" sz="2800" b="1" dirty="0" smtClean="0">
                <a:latin typeface="+mj-lt"/>
              </a:rPr>
              <a:t> Request For Services</a:t>
            </a:r>
            <a:endParaRPr lang="en-US" sz="2800" dirty="0">
              <a:latin typeface="+mj-lt"/>
            </a:endParaRPr>
          </a:p>
        </p:txBody>
      </p:sp>
    </p:spTree>
    <p:extLst>
      <p:ext uri="{BB962C8B-B14F-4D97-AF65-F5344CB8AC3E}">
        <p14:creationId xmlns:p14="http://schemas.microsoft.com/office/powerpoint/2010/main" val="24215945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162800" y="304800"/>
            <a:ext cx="1905000"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solidFill>
                  <a:prstClr val="black"/>
                </a:solidFill>
              </a:rPr>
              <a:t/>
            </a:r>
            <a:br>
              <a:rPr lang="en-US" sz="2400" dirty="0" smtClean="0">
                <a:solidFill>
                  <a:prstClr val="black"/>
                </a:solidFill>
              </a:rPr>
            </a:br>
            <a:r>
              <a:rPr lang="en-US" sz="1800" b="1" dirty="0" smtClean="0">
                <a:solidFill>
                  <a:prstClr val="black"/>
                </a:solidFill>
                <a:latin typeface="+mn-lt"/>
              </a:rPr>
              <a:t>CABOT SCHOOL</a:t>
            </a:r>
            <a:r>
              <a:rPr lang="en-US" sz="1800" dirty="0" smtClean="0">
                <a:solidFill>
                  <a:prstClr val="black"/>
                </a:solidFill>
                <a:latin typeface="+mn-lt"/>
              </a:rPr>
              <a:t/>
            </a:r>
            <a:br>
              <a:rPr lang="en-US" sz="1800" dirty="0" smtClean="0">
                <a:solidFill>
                  <a:prstClr val="black"/>
                </a:solidFill>
                <a:latin typeface="+mn-lt"/>
              </a:rPr>
            </a:br>
            <a:r>
              <a:rPr lang="en-US" sz="1800" b="1" dirty="0" smtClean="0">
                <a:solidFill>
                  <a:prstClr val="black"/>
                </a:solidFill>
                <a:latin typeface="+mn-lt"/>
              </a:rPr>
              <a:t>BUILDING</a:t>
            </a:r>
            <a:r>
              <a:rPr lang="en-US" sz="1800" dirty="0" smtClean="0">
                <a:solidFill>
                  <a:prstClr val="black"/>
                </a:solidFill>
                <a:latin typeface="+mn-lt"/>
              </a:rPr>
              <a:t/>
            </a:r>
            <a:br>
              <a:rPr lang="en-US" sz="1800" dirty="0" smtClean="0">
                <a:solidFill>
                  <a:prstClr val="black"/>
                </a:solidFill>
                <a:latin typeface="+mn-lt"/>
              </a:rPr>
            </a:br>
            <a:r>
              <a:rPr lang="en-US" sz="1800" b="1" dirty="0" smtClean="0">
                <a:solidFill>
                  <a:prstClr val="black"/>
                </a:solidFill>
                <a:latin typeface="+mn-lt"/>
              </a:rPr>
              <a:t>COMMITTEE</a:t>
            </a:r>
            <a:r>
              <a:rPr lang="en-US" sz="2400" dirty="0" smtClean="0">
                <a:solidFill>
                  <a:prstClr val="black"/>
                </a:solidFill>
              </a:rPr>
              <a:t/>
            </a:r>
            <a:br>
              <a:rPr lang="en-US" sz="2400" dirty="0" smtClean="0">
                <a:solidFill>
                  <a:prstClr val="black"/>
                </a:solidFill>
              </a:rPr>
            </a:br>
            <a:endParaRPr lang="en-US" sz="2400" dirty="0">
              <a:solidFill>
                <a:prstClr val="black"/>
              </a:solidFill>
            </a:endParaRPr>
          </a:p>
        </p:txBody>
      </p:sp>
      <p:sp>
        <p:nvSpPr>
          <p:cNvPr id="6" name="TextBox 5"/>
          <p:cNvSpPr txBox="1"/>
          <p:nvPr/>
        </p:nvSpPr>
        <p:spPr>
          <a:xfrm>
            <a:off x="442331" y="1524000"/>
            <a:ext cx="8305800" cy="5029200"/>
          </a:xfrm>
          <a:prstGeom prst="rect">
            <a:avLst/>
          </a:prstGeom>
          <a:noFill/>
        </p:spPr>
        <p:txBody>
          <a:bodyPr wrap="square" rtlCol="0">
            <a:noAutofit/>
          </a:bodyPr>
          <a:lstStyle/>
          <a:p>
            <a:pPr algn="ctr">
              <a:spcAft>
                <a:spcPts val="600"/>
              </a:spcAft>
              <a:tabLst>
                <a:tab pos="457200" algn="l"/>
              </a:tabLst>
            </a:pPr>
            <a:r>
              <a:rPr lang="en-US" sz="1600" b="1" dirty="0" smtClean="0">
                <a:solidFill>
                  <a:prstClr val="black"/>
                </a:solidFill>
              </a:rPr>
              <a:t>Evaluation Criteria:</a:t>
            </a:r>
            <a:endParaRPr lang="en-US" sz="1600" dirty="0">
              <a:solidFill>
                <a:prstClr val="black"/>
              </a:solidFill>
              <a:ea typeface="Times New Roman"/>
            </a:endParaRPr>
          </a:p>
          <a:p>
            <a:pPr marL="341313" indent="-341313" fontAlgn="base" hangingPunct="0">
              <a:spcAft>
                <a:spcPts val="600"/>
              </a:spcAft>
            </a:pPr>
            <a:r>
              <a:rPr lang="en-US" sz="1600" b="1" dirty="0" smtClean="0">
                <a:solidFill>
                  <a:prstClr val="black"/>
                </a:solidFill>
                <a:ea typeface="Times New Roman"/>
                <a:cs typeface="Times New Roman"/>
              </a:rPr>
              <a:t>4.	Familiarity </a:t>
            </a:r>
            <a:r>
              <a:rPr lang="en-US" sz="1600" b="1" dirty="0">
                <a:solidFill>
                  <a:prstClr val="black"/>
                </a:solidFill>
                <a:ea typeface="Times New Roman"/>
                <a:cs typeface="Times New Roman"/>
              </a:rPr>
              <a:t>with Massachusetts-CHPS </a:t>
            </a:r>
            <a:r>
              <a:rPr lang="en-US" sz="1600" dirty="0">
                <a:solidFill>
                  <a:prstClr val="black"/>
                </a:solidFill>
                <a:ea typeface="Times New Roman"/>
                <a:cs typeface="Times New Roman"/>
              </a:rPr>
              <a:t>(MA-CHPS) High Performance Green Schools Guidelines and USGBC LEED for Schools (LEED-S</a:t>
            </a:r>
            <a:r>
              <a:rPr lang="en-US" sz="1600" dirty="0" smtClean="0">
                <a:solidFill>
                  <a:prstClr val="black"/>
                </a:solidFill>
                <a:ea typeface="Times New Roman"/>
                <a:cs typeface="Times New Roman"/>
              </a:rPr>
              <a:t>).</a:t>
            </a:r>
          </a:p>
          <a:p>
            <a:pPr marL="341313" indent="-341313" fontAlgn="base" hangingPunct="0">
              <a:spcAft>
                <a:spcPts val="600"/>
              </a:spcAft>
            </a:pPr>
            <a:r>
              <a:rPr lang="en-US" sz="1600" b="1" dirty="0" smtClean="0">
                <a:solidFill>
                  <a:prstClr val="black"/>
                </a:solidFill>
                <a:ea typeface="Times New Roman"/>
                <a:cs typeface="Times New Roman"/>
              </a:rPr>
              <a:t>5.	Thorough knowledge and demonstrated experience with life cycle cost analysis cost</a:t>
            </a:r>
            <a:r>
              <a:rPr lang="en-US" sz="1600" dirty="0" smtClean="0">
                <a:solidFill>
                  <a:prstClr val="black"/>
                </a:solidFill>
                <a:ea typeface="Times New Roman"/>
                <a:cs typeface="Times New Roman"/>
              </a:rPr>
              <a:t>.</a:t>
            </a:r>
          </a:p>
          <a:p>
            <a:pPr marL="341313" indent="-341313" fontAlgn="base" hangingPunct="0">
              <a:spcAft>
                <a:spcPts val="600"/>
              </a:spcAft>
            </a:pPr>
            <a:r>
              <a:rPr lang="en-US" sz="1600" b="1" dirty="0" smtClean="0">
                <a:solidFill>
                  <a:prstClr val="black"/>
                </a:solidFill>
                <a:ea typeface="Times New Roman"/>
                <a:cs typeface="Times New Roman"/>
              </a:rPr>
              <a:t>6.	Knowledge </a:t>
            </a:r>
            <a:r>
              <a:rPr lang="en-US" sz="1600" b="1" dirty="0">
                <a:solidFill>
                  <a:prstClr val="black"/>
                </a:solidFill>
                <a:ea typeface="Times New Roman"/>
                <a:cs typeface="Times New Roman"/>
              </a:rPr>
              <a:t>of the purpose and practices of the services of Building Commissioning Consultants</a:t>
            </a:r>
            <a:r>
              <a:rPr lang="en-US" sz="1600" dirty="0">
                <a:solidFill>
                  <a:prstClr val="black"/>
                </a:solidFill>
                <a:ea typeface="Times New Roman"/>
                <a:cs typeface="Times New Roman"/>
              </a:rPr>
              <a:t>.</a:t>
            </a:r>
          </a:p>
          <a:p>
            <a:pPr marL="341313" indent="-338138" fontAlgn="base" hangingPunct="0"/>
            <a:r>
              <a:rPr lang="en-US" sz="1600" b="1" i="1" dirty="0">
                <a:solidFill>
                  <a:prstClr val="black"/>
                </a:solidFill>
                <a:ea typeface="Times New Roman"/>
              </a:rPr>
              <a:t> </a:t>
            </a:r>
            <a:r>
              <a:rPr lang="en-US" sz="1600" b="1" dirty="0" smtClean="0">
                <a:solidFill>
                  <a:prstClr val="black"/>
                </a:solidFill>
                <a:ea typeface="Times New Roman"/>
              </a:rPr>
              <a:t>C</a:t>
            </a:r>
            <a:r>
              <a:rPr lang="en-US" sz="1600" b="1" dirty="0">
                <a:solidFill>
                  <a:prstClr val="black"/>
                </a:solidFill>
                <a:ea typeface="Times New Roman"/>
              </a:rPr>
              <a:t>	</a:t>
            </a:r>
            <a:r>
              <a:rPr lang="en-US" sz="1600" b="1" u="sng" dirty="0">
                <a:solidFill>
                  <a:prstClr val="black"/>
                </a:solidFill>
                <a:ea typeface="Times New Roman"/>
              </a:rPr>
              <a:t>Project Understanding and Approach</a:t>
            </a:r>
          </a:p>
          <a:p>
            <a:pPr marL="341313" indent="-338138" fontAlgn="base" hangingPunct="0">
              <a:spcAft>
                <a:spcPts val="600"/>
              </a:spcAft>
            </a:pPr>
            <a:r>
              <a:rPr lang="en-US" sz="1600" dirty="0">
                <a:solidFill>
                  <a:prstClr val="black"/>
                </a:solidFill>
                <a:ea typeface="Times New Roman"/>
              </a:rPr>
              <a:t>1.	</a:t>
            </a:r>
            <a:r>
              <a:rPr lang="en-US" sz="1600" b="1" dirty="0">
                <a:solidFill>
                  <a:prstClr val="black"/>
                </a:solidFill>
                <a:ea typeface="Times New Roman"/>
              </a:rPr>
              <a:t>Management approach</a:t>
            </a:r>
            <a:r>
              <a:rPr lang="en-US" sz="1600" dirty="0">
                <a:solidFill>
                  <a:prstClr val="black"/>
                </a:solidFill>
                <a:ea typeface="Times New Roman"/>
              </a:rPr>
              <a:t>: </a:t>
            </a:r>
            <a:r>
              <a:rPr lang="en-US" sz="1600" dirty="0" smtClean="0">
                <a:solidFill>
                  <a:prstClr val="black"/>
                </a:solidFill>
                <a:ea typeface="Times New Roman"/>
              </a:rPr>
              <a:t>.</a:t>
            </a:r>
            <a:endParaRPr lang="en-US" sz="1600" dirty="0">
              <a:solidFill>
                <a:prstClr val="black"/>
              </a:solidFill>
              <a:ea typeface="Times New Roman"/>
            </a:endParaRPr>
          </a:p>
          <a:p>
            <a:pPr marL="341313" indent="-341313" fontAlgn="base" hangingPunct="0"/>
            <a:r>
              <a:rPr lang="en-US" sz="1600" dirty="0">
                <a:solidFill>
                  <a:prstClr val="black"/>
                </a:solidFill>
                <a:ea typeface="Times New Roman"/>
              </a:rPr>
              <a:t> </a:t>
            </a:r>
            <a:r>
              <a:rPr lang="en-US" sz="1600" b="1" dirty="0" smtClean="0">
                <a:solidFill>
                  <a:prstClr val="black"/>
                </a:solidFill>
                <a:ea typeface="Times New Roman"/>
              </a:rPr>
              <a:t>D.	</a:t>
            </a:r>
            <a:r>
              <a:rPr lang="en-US" sz="1600" b="1" u="sng" dirty="0" smtClean="0">
                <a:solidFill>
                  <a:prstClr val="black"/>
                </a:solidFill>
                <a:ea typeface="Times New Roman"/>
                <a:cs typeface="Times New Roman"/>
              </a:rPr>
              <a:t>Project </a:t>
            </a:r>
            <a:r>
              <a:rPr lang="en-US" sz="1600" b="1" u="sng" dirty="0">
                <a:solidFill>
                  <a:prstClr val="black"/>
                </a:solidFill>
                <a:ea typeface="Times New Roman"/>
                <a:cs typeface="Times New Roman"/>
              </a:rPr>
              <a:t>Team / Commitments / Availability</a:t>
            </a:r>
          </a:p>
          <a:p>
            <a:pPr marL="342900" indent="-342900" fontAlgn="base" hangingPunct="0">
              <a:spcAft>
                <a:spcPts val="600"/>
              </a:spcAft>
              <a:buFont typeface="+mj-lt"/>
              <a:buAutoNum type="arabicPeriod"/>
            </a:pPr>
            <a:r>
              <a:rPr lang="en-US" sz="1600" b="1" dirty="0">
                <a:solidFill>
                  <a:prstClr val="black"/>
                </a:solidFill>
                <a:ea typeface="Times New Roman"/>
                <a:cs typeface="Times New Roman"/>
              </a:rPr>
              <a:t>Key personnel</a:t>
            </a:r>
            <a:r>
              <a:rPr lang="en-US" sz="1600" b="1" dirty="0" smtClean="0">
                <a:solidFill>
                  <a:prstClr val="black"/>
                </a:solidFill>
                <a:ea typeface="Times New Roman"/>
                <a:cs typeface="Times New Roman"/>
              </a:rPr>
              <a:t>:</a:t>
            </a:r>
            <a:endParaRPr lang="en-US" sz="1600" dirty="0">
              <a:solidFill>
                <a:prstClr val="black"/>
              </a:solidFill>
              <a:ea typeface="Times New Roman"/>
              <a:cs typeface="Times New Roman"/>
            </a:endParaRPr>
          </a:p>
          <a:p>
            <a:pPr marL="341313" indent="-338138" fontAlgn="base" hangingPunct="0"/>
            <a:r>
              <a:rPr lang="en-US" sz="1600" b="1" dirty="0">
                <a:solidFill>
                  <a:prstClr val="black"/>
                </a:solidFill>
                <a:ea typeface="Times New Roman"/>
              </a:rPr>
              <a:t> </a:t>
            </a:r>
            <a:r>
              <a:rPr lang="en-US" sz="1600" b="1" dirty="0" smtClean="0">
                <a:solidFill>
                  <a:prstClr val="black"/>
                </a:solidFill>
                <a:ea typeface="Times New Roman"/>
                <a:cs typeface="Times New Roman"/>
              </a:rPr>
              <a:t>E.</a:t>
            </a:r>
            <a:r>
              <a:rPr lang="en-US" sz="1600" dirty="0" smtClean="0">
                <a:solidFill>
                  <a:prstClr val="black"/>
                </a:solidFill>
                <a:ea typeface="Times New Roman"/>
                <a:cs typeface="Times New Roman"/>
              </a:rPr>
              <a:t>	</a:t>
            </a:r>
            <a:r>
              <a:rPr lang="en-US" sz="1600" b="1" u="sng" dirty="0" smtClean="0">
                <a:solidFill>
                  <a:prstClr val="black"/>
                </a:solidFill>
                <a:ea typeface="Times New Roman"/>
                <a:cs typeface="Times New Roman"/>
              </a:rPr>
              <a:t>Firm </a:t>
            </a:r>
            <a:r>
              <a:rPr lang="en-US" sz="1600" b="1" u="sng" dirty="0">
                <a:solidFill>
                  <a:prstClr val="black"/>
                </a:solidFill>
                <a:ea typeface="Times New Roman"/>
                <a:cs typeface="Times New Roman"/>
              </a:rPr>
              <a:t>Qualifications / Capacity</a:t>
            </a:r>
          </a:p>
          <a:p>
            <a:pPr marL="342900" indent="-342900" fontAlgn="base" hangingPunct="0">
              <a:buFont typeface="+mj-lt"/>
              <a:buAutoNum type="arabicPeriod"/>
            </a:pPr>
            <a:r>
              <a:rPr lang="en-US" sz="1600" b="1" dirty="0">
                <a:solidFill>
                  <a:prstClr val="black"/>
                </a:solidFill>
                <a:ea typeface="Times New Roman"/>
                <a:cs typeface="Times New Roman"/>
              </a:rPr>
              <a:t>Capacity and skills:  </a:t>
            </a:r>
            <a:r>
              <a:rPr lang="en-US" sz="1600" dirty="0">
                <a:solidFill>
                  <a:prstClr val="black"/>
                </a:solidFill>
                <a:ea typeface="Times New Roman"/>
                <a:cs typeface="Times New Roman"/>
              </a:rPr>
              <a:t>Identify existing employees by number and area of expertise (e.g. field supervision, cost estimating, schedule analysis, value engineering, constructability review, quality control and safety).  Identify any services to be provided by Sub-consultants.</a:t>
            </a:r>
          </a:p>
          <a:p>
            <a:pPr marL="342900" indent="-342900" fontAlgn="base" hangingPunct="0">
              <a:buFont typeface="+mj-lt"/>
              <a:buAutoNum type="arabicPeriod"/>
            </a:pPr>
            <a:r>
              <a:rPr lang="en-US" sz="1600" b="1" dirty="0">
                <a:solidFill>
                  <a:prstClr val="black"/>
                </a:solidFill>
                <a:ea typeface="Times New Roman"/>
                <a:cs typeface="Times New Roman"/>
              </a:rPr>
              <a:t>Provide references as set forth in Attachment C</a:t>
            </a:r>
            <a:r>
              <a:rPr lang="en-US" sz="1600" dirty="0">
                <a:solidFill>
                  <a:prstClr val="black"/>
                </a:solidFill>
                <a:ea typeface="Times New Roman"/>
                <a:cs typeface="Times New Roman"/>
              </a:rPr>
              <a:t>, and from Owner’s, Designers and Contractors who have all collaborated together with the Respondent on projects of similar size and complexity.</a:t>
            </a:r>
          </a:p>
          <a:p>
            <a:r>
              <a:rPr lang="en-US" sz="1600" dirty="0">
                <a:solidFill>
                  <a:prstClr val="black"/>
                </a:solidFill>
                <a:ea typeface="Times New Roman"/>
              </a:rPr>
              <a:t> </a:t>
            </a:r>
          </a:p>
          <a:p>
            <a:pPr algn="just">
              <a:spcAft>
                <a:spcPts val="1200"/>
              </a:spcAft>
              <a:tabLst>
                <a:tab pos="457200" algn="l"/>
              </a:tabLst>
            </a:pPr>
            <a:endParaRPr lang="en-US" sz="1600" dirty="0">
              <a:solidFill>
                <a:srgbClr val="000000"/>
              </a:solidFill>
              <a:ea typeface="Times New Roman"/>
            </a:endParaRPr>
          </a:p>
        </p:txBody>
      </p:sp>
      <p:cxnSp>
        <p:nvCxnSpPr>
          <p:cNvPr id="4" name="Straight Connector 3"/>
          <p:cNvCxnSpPr/>
          <p:nvPr/>
        </p:nvCxnSpPr>
        <p:spPr>
          <a:xfrm>
            <a:off x="0" y="1295400"/>
            <a:ext cx="9144000" cy="0"/>
          </a:xfrm>
          <a:prstGeom prst="line">
            <a:avLst/>
          </a:prstGeom>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76200" y="295870"/>
            <a:ext cx="2057400" cy="923330"/>
          </a:xfrm>
          <a:prstGeom prst="rect">
            <a:avLst/>
          </a:prstGeom>
          <a:noFill/>
        </p:spPr>
        <p:txBody>
          <a:bodyPr wrap="square" rtlCol="0">
            <a:spAutoFit/>
          </a:bodyPr>
          <a:lstStyle/>
          <a:p>
            <a:r>
              <a:rPr lang="en-US" b="1" dirty="0"/>
              <a:t>CABOT</a:t>
            </a:r>
          </a:p>
          <a:p>
            <a:r>
              <a:rPr lang="en-US" b="1" dirty="0" smtClean="0"/>
              <a:t>ELEMENTARY</a:t>
            </a:r>
            <a:endParaRPr lang="en-US" b="1" dirty="0"/>
          </a:p>
          <a:p>
            <a:r>
              <a:rPr lang="en-US" b="1" dirty="0" smtClean="0"/>
              <a:t>SCHOOL PROJECT</a:t>
            </a:r>
            <a:endParaRPr lang="en-US" b="1" dirty="0"/>
          </a:p>
        </p:txBody>
      </p:sp>
      <p:sp>
        <p:nvSpPr>
          <p:cNvPr id="9" name="Title 8"/>
          <p:cNvSpPr>
            <a:spLocks noGrp="1"/>
          </p:cNvSpPr>
          <p:nvPr>
            <p:ph type="title"/>
          </p:nvPr>
        </p:nvSpPr>
        <p:spPr>
          <a:xfrm>
            <a:off x="2363640" y="209952"/>
            <a:ext cx="4416718" cy="1009248"/>
          </a:xfrm>
          <a:ln>
            <a:noFill/>
          </a:ln>
        </p:spPr>
        <p:txBody>
          <a:bodyPr/>
          <a:lstStyle/>
          <a:p>
            <a:pPr algn="ctr"/>
            <a:r>
              <a:rPr lang="en-US" sz="2800" b="1" dirty="0" smtClean="0">
                <a:latin typeface="+mj-lt"/>
              </a:rPr>
              <a:t>Owner’s Project Manager</a:t>
            </a:r>
            <a:br>
              <a:rPr lang="en-US" sz="2800" b="1" dirty="0" smtClean="0">
                <a:latin typeface="+mj-lt"/>
              </a:rPr>
            </a:br>
            <a:r>
              <a:rPr lang="en-US" sz="2800" b="1" dirty="0" smtClean="0">
                <a:latin typeface="+mj-lt"/>
              </a:rPr>
              <a:t> Request For Services</a:t>
            </a:r>
            <a:endParaRPr lang="en-US" sz="2800" dirty="0">
              <a:latin typeface="+mj-lt"/>
            </a:endParaRPr>
          </a:p>
        </p:txBody>
      </p:sp>
    </p:spTree>
    <p:extLst>
      <p:ext uri="{BB962C8B-B14F-4D97-AF65-F5344CB8AC3E}">
        <p14:creationId xmlns:p14="http://schemas.microsoft.com/office/powerpoint/2010/main" val="3884768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98545" y="1024445"/>
            <a:ext cx="966927" cy="398272"/>
          </a:xfrm>
          <a:custGeom>
            <a:avLst/>
            <a:gdLst/>
            <a:ahLst/>
            <a:cxnLst/>
            <a:rect l="l" t="t" r="r" b="b"/>
            <a:pathLst>
              <a:path w="966927" h="398272">
                <a:moveTo>
                  <a:pt x="900544" y="0"/>
                </a:moveTo>
                <a:lnTo>
                  <a:pt x="60678" y="241"/>
                </a:lnTo>
                <a:lnTo>
                  <a:pt x="22524" y="16540"/>
                </a:lnTo>
                <a:lnTo>
                  <a:pt x="1577" y="51873"/>
                </a:lnTo>
                <a:lnTo>
                  <a:pt x="0" y="66293"/>
                </a:lnTo>
                <a:lnTo>
                  <a:pt x="249" y="337658"/>
                </a:lnTo>
                <a:lnTo>
                  <a:pt x="16583" y="375780"/>
                </a:lnTo>
                <a:lnTo>
                  <a:pt x="51944" y="396697"/>
                </a:lnTo>
                <a:lnTo>
                  <a:pt x="66382" y="398272"/>
                </a:lnTo>
                <a:lnTo>
                  <a:pt x="906345" y="398022"/>
                </a:lnTo>
                <a:lnTo>
                  <a:pt x="944441" y="381684"/>
                </a:lnTo>
                <a:lnTo>
                  <a:pt x="965352" y="346302"/>
                </a:lnTo>
                <a:lnTo>
                  <a:pt x="966927" y="331850"/>
                </a:lnTo>
                <a:lnTo>
                  <a:pt x="966685" y="60603"/>
                </a:lnTo>
                <a:lnTo>
                  <a:pt x="950378" y="22510"/>
                </a:lnTo>
                <a:lnTo>
                  <a:pt x="914995" y="1577"/>
                </a:lnTo>
                <a:lnTo>
                  <a:pt x="900544" y="0"/>
                </a:lnTo>
                <a:close/>
              </a:path>
            </a:pathLst>
          </a:custGeom>
          <a:solidFill>
            <a:srgbClr val="F1F1F1"/>
          </a:solidFill>
        </p:spPr>
        <p:txBody>
          <a:bodyPr wrap="square" lIns="0" tIns="0" rIns="0" bIns="0" rtlCol="0">
            <a:noAutofit/>
          </a:bodyPr>
          <a:lstStyle/>
          <a:p>
            <a:endParaRPr/>
          </a:p>
        </p:txBody>
      </p:sp>
      <p:sp>
        <p:nvSpPr>
          <p:cNvPr id="3" name="object 3"/>
          <p:cNvSpPr/>
          <p:nvPr/>
        </p:nvSpPr>
        <p:spPr>
          <a:xfrm>
            <a:off x="108070" y="1024445"/>
            <a:ext cx="966927" cy="398272"/>
          </a:xfrm>
          <a:custGeom>
            <a:avLst/>
            <a:gdLst/>
            <a:ahLst/>
            <a:cxnLst/>
            <a:rect l="l" t="t" r="r" b="b"/>
            <a:pathLst>
              <a:path w="966927" h="398272">
                <a:moveTo>
                  <a:pt x="0" y="66293"/>
                </a:moveTo>
                <a:lnTo>
                  <a:pt x="13178" y="26656"/>
                </a:lnTo>
                <a:lnTo>
                  <a:pt x="46613" y="2992"/>
                </a:lnTo>
                <a:lnTo>
                  <a:pt x="900544" y="0"/>
                </a:lnTo>
                <a:lnTo>
                  <a:pt x="914995" y="1577"/>
                </a:lnTo>
                <a:lnTo>
                  <a:pt x="950378" y="22510"/>
                </a:lnTo>
                <a:lnTo>
                  <a:pt x="966685" y="60603"/>
                </a:lnTo>
                <a:lnTo>
                  <a:pt x="966927" y="331850"/>
                </a:lnTo>
                <a:lnTo>
                  <a:pt x="965352" y="346302"/>
                </a:lnTo>
                <a:lnTo>
                  <a:pt x="944441" y="381684"/>
                </a:lnTo>
                <a:lnTo>
                  <a:pt x="906345" y="398022"/>
                </a:lnTo>
                <a:lnTo>
                  <a:pt x="66382" y="398272"/>
                </a:lnTo>
                <a:lnTo>
                  <a:pt x="51944" y="396697"/>
                </a:lnTo>
                <a:lnTo>
                  <a:pt x="16583" y="375780"/>
                </a:lnTo>
                <a:lnTo>
                  <a:pt x="249" y="337658"/>
                </a:lnTo>
                <a:lnTo>
                  <a:pt x="0" y="66293"/>
                </a:lnTo>
                <a:close/>
              </a:path>
            </a:pathLst>
          </a:custGeom>
          <a:ln w="25400">
            <a:solidFill>
              <a:srgbClr val="385D89"/>
            </a:solidFill>
          </a:ln>
        </p:spPr>
        <p:txBody>
          <a:bodyPr wrap="square" lIns="0" tIns="0" rIns="0" bIns="0" rtlCol="0">
            <a:noAutofit/>
          </a:bodyPr>
          <a:lstStyle/>
          <a:p>
            <a:endParaRPr/>
          </a:p>
        </p:txBody>
      </p:sp>
      <p:sp>
        <p:nvSpPr>
          <p:cNvPr id="4" name="object 4"/>
          <p:cNvSpPr txBox="1"/>
          <p:nvPr/>
        </p:nvSpPr>
        <p:spPr>
          <a:xfrm>
            <a:off x="195701" y="1099058"/>
            <a:ext cx="796290" cy="266700"/>
          </a:xfrm>
          <a:prstGeom prst="rect">
            <a:avLst/>
          </a:prstGeom>
        </p:spPr>
        <p:txBody>
          <a:bodyPr vert="horz" wrap="square" lIns="0" tIns="0" rIns="0" bIns="0" rtlCol="0">
            <a:noAutofit/>
          </a:bodyPr>
          <a:lstStyle/>
          <a:p>
            <a:pPr marL="12700">
              <a:lnSpc>
                <a:spcPct val="100000"/>
              </a:lnSpc>
            </a:pPr>
            <a:r>
              <a:rPr sz="1600" b="1" spc="-10" dirty="0" smtClean="0">
                <a:latin typeface="Calibri"/>
                <a:cs typeface="Calibri"/>
              </a:rPr>
              <a:t>El</a:t>
            </a:r>
            <a:r>
              <a:rPr sz="1600" b="1" spc="0" dirty="0" smtClean="0">
                <a:latin typeface="Calibri"/>
                <a:cs typeface="Calibri"/>
              </a:rPr>
              <a:t>i</a:t>
            </a:r>
            <a:r>
              <a:rPr sz="1600" b="1" spc="-10" dirty="0" smtClean="0">
                <a:latin typeface="Calibri"/>
                <a:cs typeface="Calibri"/>
              </a:rPr>
              <a:t>gibil</a:t>
            </a:r>
            <a:r>
              <a:rPr sz="1600" b="1" spc="0" dirty="0" smtClean="0">
                <a:latin typeface="Calibri"/>
                <a:cs typeface="Calibri"/>
              </a:rPr>
              <a:t>i</a:t>
            </a:r>
            <a:r>
              <a:rPr sz="1600" b="1" spc="-10" dirty="0" smtClean="0">
                <a:latin typeface="Calibri"/>
                <a:cs typeface="Calibri"/>
              </a:rPr>
              <a:t>ty</a:t>
            </a:r>
            <a:endParaRPr sz="1600" dirty="0">
              <a:latin typeface="Calibri"/>
              <a:cs typeface="Calibri"/>
            </a:endParaRPr>
          </a:p>
        </p:txBody>
      </p:sp>
      <p:sp>
        <p:nvSpPr>
          <p:cNvPr id="5" name="object 5"/>
          <p:cNvSpPr txBox="1">
            <a:spLocks noGrp="1"/>
          </p:cNvSpPr>
          <p:nvPr>
            <p:ph type="title"/>
          </p:nvPr>
        </p:nvSpPr>
        <p:spPr>
          <a:prstGeom prst="rect">
            <a:avLst/>
          </a:prstGeom>
        </p:spPr>
        <p:txBody>
          <a:bodyPr vert="horz" wrap="square" lIns="0" tIns="0" rIns="0" bIns="0" rtlCol="0">
            <a:noAutofit/>
          </a:bodyPr>
          <a:lstStyle/>
          <a:p>
            <a:pPr marR="0" algn="ctr">
              <a:lnSpc>
                <a:spcPct val="100000"/>
              </a:lnSpc>
            </a:pPr>
            <a:r>
              <a:rPr sz="2800" b="1" spc="-20" dirty="0" smtClean="0">
                <a:latin typeface="+mj-lt"/>
                <a:cs typeface="Arial Narrow"/>
              </a:rPr>
              <a:t>M</a:t>
            </a:r>
            <a:r>
              <a:rPr sz="2800" b="1" spc="-35" dirty="0" smtClean="0">
                <a:latin typeface="+mj-lt"/>
                <a:cs typeface="Arial Narrow"/>
              </a:rPr>
              <a:t>S</a:t>
            </a:r>
            <a:r>
              <a:rPr sz="2800" b="1" spc="-20" dirty="0" smtClean="0">
                <a:latin typeface="+mj-lt"/>
                <a:cs typeface="Arial Narrow"/>
              </a:rPr>
              <a:t>BA</a:t>
            </a:r>
            <a:r>
              <a:rPr sz="2800" b="1" spc="-65" dirty="0" smtClean="0">
                <a:latin typeface="+mj-lt"/>
                <a:cs typeface="Arial Narrow"/>
              </a:rPr>
              <a:t> </a:t>
            </a:r>
            <a:r>
              <a:rPr sz="2800" b="1" spc="-20" dirty="0" smtClean="0">
                <a:latin typeface="+mj-lt"/>
                <a:cs typeface="Arial Narrow"/>
              </a:rPr>
              <a:t>P</a:t>
            </a:r>
            <a:r>
              <a:rPr sz="2800" b="1" spc="-25" dirty="0" smtClean="0">
                <a:latin typeface="+mj-lt"/>
                <a:cs typeface="Arial Narrow"/>
              </a:rPr>
              <a:t>r</a:t>
            </a:r>
            <a:r>
              <a:rPr sz="2800" b="1" spc="-15" dirty="0" smtClean="0">
                <a:latin typeface="+mj-lt"/>
                <a:cs typeface="Arial Narrow"/>
              </a:rPr>
              <a:t>oce</a:t>
            </a:r>
            <a:r>
              <a:rPr sz="2800" b="1" spc="-30" dirty="0" smtClean="0">
                <a:latin typeface="+mj-lt"/>
                <a:cs typeface="Arial Narrow"/>
              </a:rPr>
              <a:t>s</a:t>
            </a:r>
            <a:r>
              <a:rPr sz="2800" b="1" spc="-15" dirty="0" smtClean="0">
                <a:latin typeface="+mj-lt"/>
                <a:cs typeface="Arial Narrow"/>
              </a:rPr>
              <a:t>s</a:t>
            </a:r>
            <a:r>
              <a:rPr sz="2800" b="1" spc="5" dirty="0" smtClean="0">
                <a:latin typeface="+mj-lt"/>
                <a:cs typeface="Arial Narrow"/>
              </a:rPr>
              <a:t> </a:t>
            </a:r>
            <a:endParaRPr sz="2800" dirty="0">
              <a:latin typeface="+mj-lt"/>
              <a:cs typeface="Arial Narrow"/>
            </a:endParaRPr>
          </a:p>
          <a:p>
            <a:pPr marL="50165" algn="ctr">
              <a:lnSpc>
                <a:spcPts val="2130"/>
              </a:lnSpc>
            </a:pPr>
            <a:r>
              <a:rPr sz="1800" b="1" spc="-15" dirty="0" smtClean="0">
                <a:latin typeface="Calibri"/>
                <a:cs typeface="Calibri"/>
              </a:rPr>
              <a:t>Mo</a:t>
            </a:r>
            <a:r>
              <a:rPr sz="1800" b="1" spc="-5" dirty="0" smtClean="0">
                <a:latin typeface="Calibri"/>
                <a:cs typeface="Calibri"/>
              </a:rPr>
              <a:t>d</a:t>
            </a:r>
            <a:r>
              <a:rPr sz="1800" b="1" spc="-10" dirty="0" smtClean="0">
                <a:latin typeface="Calibri"/>
                <a:cs typeface="Calibri"/>
              </a:rPr>
              <a:t>ules</a:t>
            </a:r>
            <a:r>
              <a:rPr sz="1800" b="1" spc="-40" dirty="0" smtClean="0">
                <a:latin typeface="Calibri"/>
                <a:cs typeface="Calibri"/>
              </a:rPr>
              <a:t> </a:t>
            </a:r>
            <a:r>
              <a:rPr sz="1800" b="1" spc="0" dirty="0" smtClean="0">
                <a:latin typeface="Calibri"/>
                <a:cs typeface="Calibri"/>
              </a:rPr>
              <a:t>O</a:t>
            </a:r>
            <a:r>
              <a:rPr sz="1800" b="1" spc="-20" dirty="0" smtClean="0">
                <a:latin typeface="Calibri"/>
                <a:cs typeface="Calibri"/>
              </a:rPr>
              <a:t>v</a:t>
            </a:r>
            <a:r>
              <a:rPr sz="1800" b="1" spc="0" dirty="0" smtClean="0">
                <a:latin typeface="Calibri"/>
                <a:cs typeface="Calibri"/>
              </a:rPr>
              <a:t>e</a:t>
            </a:r>
            <a:r>
              <a:rPr sz="1800" b="1" spc="5" dirty="0" smtClean="0">
                <a:latin typeface="Calibri"/>
                <a:cs typeface="Calibri"/>
              </a:rPr>
              <a:t>r</a:t>
            </a:r>
            <a:r>
              <a:rPr sz="1800" b="1" spc="0" dirty="0" smtClean="0">
                <a:latin typeface="Calibri"/>
                <a:cs typeface="Calibri"/>
              </a:rPr>
              <a:t>view</a:t>
            </a:r>
            <a:endParaRPr sz="1800" dirty="0">
              <a:latin typeface="Calibri"/>
              <a:cs typeface="Calibri"/>
            </a:endParaRPr>
          </a:p>
        </p:txBody>
      </p:sp>
      <p:sp>
        <p:nvSpPr>
          <p:cNvPr id="6" name="object 6"/>
          <p:cNvSpPr txBox="1"/>
          <p:nvPr/>
        </p:nvSpPr>
        <p:spPr>
          <a:xfrm>
            <a:off x="7829041" y="909371"/>
            <a:ext cx="837565" cy="298450"/>
          </a:xfrm>
          <a:prstGeom prst="rect">
            <a:avLst/>
          </a:prstGeom>
        </p:spPr>
        <p:txBody>
          <a:bodyPr vert="horz" wrap="square" lIns="0" tIns="0" rIns="0" bIns="0" rtlCol="0">
            <a:noAutofit/>
          </a:bodyPr>
          <a:lstStyle/>
          <a:p>
            <a:pPr marL="12700" algn="r">
              <a:lnSpc>
                <a:spcPct val="100000"/>
              </a:lnSpc>
            </a:pPr>
            <a:r>
              <a:rPr sz="1800" dirty="0" smtClean="0">
                <a:latin typeface="Calibri"/>
                <a:cs typeface="Calibri"/>
              </a:rPr>
              <a:t>Du</a:t>
            </a:r>
            <a:r>
              <a:rPr sz="1800" spc="-40" dirty="0" smtClean="0">
                <a:latin typeface="Calibri"/>
                <a:cs typeface="Calibri"/>
              </a:rPr>
              <a:t>r</a:t>
            </a:r>
            <a:r>
              <a:rPr sz="1800" spc="-15" dirty="0" smtClean="0">
                <a:latin typeface="Calibri"/>
                <a:cs typeface="Calibri"/>
              </a:rPr>
              <a:t>a</a:t>
            </a:r>
            <a:r>
              <a:rPr sz="1800" spc="0" dirty="0" smtClean="0">
                <a:latin typeface="Calibri"/>
                <a:cs typeface="Calibri"/>
              </a:rPr>
              <a:t>t</a:t>
            </a:r>
            <a:r>
              <a:rPr sz="1800" spc="-10" dirty="0" smtClean="0">
                <a:latin typeface="Calibri"/>
                <a:cs typeface="Calibri"/>
              </a:rPr>
              <a:t>i</a:t>
            </a:r>
            <a:r>
              <a:rPr sz="1800" spc="0" dirty="0" smtClean="0">
                <a:latin typeface="Calibri"/>
                <a:cs typeface="Calibri"/>
              </a:rPr>
              <a:t>on</a:t>
            </a:r>
            <a:endParaRPr sz="1800" dirty="0">
              <a:latin typeface="Calibri"/>
              <a:cs typeface="Calibri"/>
            </a:endParaRPr>
          </a:p>
        </p:txBody>
      </p:sp>
      <p:sp>
        <p:nvSpPr>
          <p:cNvPr id="7" name="object 7"/>
          <p:cNvSpPr/>
          <p:nvPr/>
        </p:nvSpPr>
        <p:spPr>
          <a:xfrm>
            <a:off x="7852346" y="1164162"/>
            <a:ext cx="812291" cy="0"/>
          </a:xfrm>
          <a:custGeom>
            <a:avLst/>
            <a:gdLst/>
            <a:ahLst/>
            <a:cxnLst/>
            <a:rect l="l" t="t" r="r" b="b"/>
            <a:pathLst>
              <a:path w="812291">
                <a:moveTo>
                  <a:pt x="0" y="0"/>
                </a:moveTo>
                <a:lnTo>
                  <a:pt x="812291" y="0"/>
                </a:lnTo>
              </a:path>
            </a:pathLst>
          </a:custGeom>
          <a:ln w="16510">
            <a:solidFill>
              <a:srgbClr val="000000"/>
            </a:solidFill>
          </a:ln>
        </p:spPr>
        <p:txBody>
          <a:bodyPr wrap="square" lIns="0" tIns="0" rIns="0" bIns="0" rtlCol="0">
            <a:noAutofit/>
          </a:bodyPr>
          <a:lstStyle/>
          <a:p>
            <a:endParaRPr/>
          </a:p>
        </p:txBody>
      </p:sp>
      <p:sp>
        <p:nvSpPr>
          <p:cNvPr id="8" name="object 8"/>
          <p:cNvSpPr txBox="1"/>
          <p:nvPr/>
        </p:nvSpPr>
        <p:spPr>
          <a:xfrm>
            <a:off x="7591552" y="1213611"/>
            <a:ext cx="1075054" cy="298450"/>
          </a:xfrm>
          <a:prstGeom prst="rect">
            <a:avLst/>
          </a:prstGeom>
        </p:spPr>
        <p:txBody>
          <a:bodyPr vert="horz" wrap="square" lIns="0" tIns="0" rIns="0" bIns="0" rtlCol="0">
            <a:noAutofit/>
          </a:bodyPr>
          <a:lstStyle/>
          <a:p>
            <a:pPr marL="12700" algn="r">
              <a:lnSpc>
                <a:spcPct val="100000"/>
              </a:lnSpc>
            </a:pPr>
            <a:r>
              <a:rPr lang="en-US" sz="1800" spc="-10" dirty="0" smtClean="0">
                <a:latin typeface="Calibri"/>
                <a:cs typeface="Calibri"/>
              </a:rPr>
              <a:t>3 </a:t>
            </a:r>
            <a:r>
              <a:rPr sz="1800" spc="-10" dirty="0" smtClean="0">
                <a:latin typeface="Calibri"/>
                <a:cs typeface="Calibri"/>
              </a:rPr>
              <a:t>Mo</a:t>
            </a:r>
            <a:r>
              <a:rPr sz="1800" spc="-15" dirty="0" smtClean="0">
                <a:latin typeface="Calibri"/>
                <a:cs typeface="Calibri"/>
              </a:rPr>
              <a:t>n</a:t>
            </a:r>
            <a:r>
              <a:rPr sz="1800" spc="0" dirty="0" smtClean="0">
                <a:latin typeface="Calibri"/>
                <a:cs typeface="Calibri"/>
              </a:rPr>
              <a:t>ths</a:t>
            </a:r>
            <a:endParaRPr sz="1800" dirty="0">
              <a:latin typeface="Calibri"/>
              <a:cs typeface="Calibri"/>
            </a:endParaRPr>
          </a:p>
        </p:txBody>
      </p:sp>
      <p:sp>
        <p:nvSpPr>
          <p:cNvPr id="9" name="object 9"/>
          <p:cNvSpPr/>
          <p:nvPr/>
        </p:nvSpPr>
        <p:spPr>
          <a:xfrm>
            <a:off x="507428" y="1427417"/>
            <a:ext cx="688238" cy="526668"/>
          </a:xfrm>
          <a:custGeom>
            <a:avLst/>
            <a:gdLst/>
            <a:ahLst/>
            <a:cxnLst/>
            <a:rect l="l" t="t" r="r" b="b"/>
            <a:pathLst>
              <a:path w="688238" h="526668">
                <a:moveTo>
                  <a:pt x="639209" y="369696"/>
                </a:moveTo>
                <a:lnTo>
                  <a:pt x="631520" y="369696"/>
                </a:lnTo>
                <a:lnTo>
                  <a:pt x="631520" y="426846"/>
                </a:lnTo>
                <a:lnTo>
                  <a:pt x="525966" y="426846"/>
                </a:lnTo>
                <a:lnTo>
                  <a:pt x="445681" y="473709"/>
                </a:lnTo>
                <a:lnTo>
                  <a:pt x="436669" y="481945"/>
                </a:lnTo>
                <a:lnTo>
                  <a:pt x="432040" y="492804"/>
                </a:lnTo>
                <a:lnTo>
                  <a:pt x="432209" y="504672"/>
                </a:lnTo>
                <a:lnTo>
                  <a:pt x="440911" y="517144"/>
                </a:lnTo>
                <a:lnTo>
                  <a:pt x="450912" y="524359"/>
                </a:lnTo>
                <a:lnTo>
                  <a:pt x="461431" y="526668"/>
                </a:lnTo>
                <a:lnTo>
                  <a:pt x="471690" y="524420"/>
                </a:lnTo>
                <a:lnTo>
                  <a:pt x="474472" y="522986"/>
                </a:lnTo>
                <a:lnTo>
                  <a:pt x="639259" y="426846"/>
                </a:lnTo>
                <a:lnTo>
                  <a:pt x="631520" y="426846"/>
                </a:lnTo>
                <a:lnTo>
                  <a:pt x="639296" y="426825"/>
                </a:lnTo>
                <a:lnTo>
                  <a:pt x="688238" y="398271"/>
                </a:lnTo>
                <a:lnTo>
                  <a:pt x="639209" y="369696"/>
                </a:lnTo>
                <a:close/>
              </a:path>
              <a:path w="688238" h="526668">
                <a:moveTo>
                  <a:pt x="574879" y="398296"/>
                </a:moveTo>
                <a:lnTo>
                  <a:pt x="526003" y="426825"/>
                </a:lnTo>
                <a:lnTo>
                  <a:pt x="631520" y="426846"/>
                </a:lnTo>
                <a:lnTo>
                  <a:pt x="631520" y="423037"/>
                </a:lnTo>
                <a:lnTo>
                  <a:pt x="617131" y="423037"/>
                </a:lnTo>
                <a:lnTo>
                  <a:pt x="574879" y="398296"/>
                </a:lnTo>
                <a:close/>
              </a:path>
              <a:path w="688238" h="526668">
                <a:moveTo>
                  <a:pt x="57150" y="0"/>
                </a:moveTo>
                <a:lnTo>
                  <a:pt x="0" y="0"/>
                </a:lnTo>
                <a:lnTo>
                  <a:pt x="6" y="398296"/>
                </a:lnTo>
                <a:lnTo>
                  <a:pt x="3485" y="412002"/>
                </a:lnTo>
                <a:lnTo>
                  <a:pt x="12725" y="422078"/>
                </a:lnTo>
                <a:lnTo>
                  <a:pt x="25897" y="426724"/>
                </a:lnTo>
                <a:lnTo>
                  <a:pt x="526003" y="426825"/>
                </a:lnTo>
                <a:lnTo>
                  <a:pt x="574879" y="398296"/>
                </a:lnTo>
                <a:lnTo>
                  <a:pt x="57150" y="398271"/>
                </a:lnTo>
                <a:lnTo>
                  <a:pt x="28575" y="369696"/>
                </a:lnTo>
                <a:lnTo>
                  <a:pt x="57150" y="369696"/>
                </a:lnTo>
                <a:lnTo>
                  <a:pt x="57150" y="0"/>
                </a:lnTo>
                <a:close/>
              </a:path>
              <a:path w="688238" h="526668">
                <a:moveTo>
                  <a:pt x="617131" y="373633"/>
                </a:moveTo>
                <a:lnTo>
                  <a:pt x="574879" y="398296"/>
                </a:lnTo>
                <a:lnTo>
                  <a:pt x="617131" y="423037"/>
                </a:lnTo>
                <a:lnTo>
                  <a:pt x="617131" y="373633"/>
                </a:lnTo>
                <a:close/>
              </a:path>
              <a:path w="688238" h="526668">
                <a:moveTo>
                  <a:pt x="631520" y="373633"/>
                </a:moveTo>
                <a:lnTo>
                  <a:pt x="617131" y="373633"/>
                </a:lnTo>
                <a:lnTo>
                  <a:pt x="617131" y="423037"/>
                </a:lnTo>
                <a:lnTo>
                  <a:pt x="631520" y="423037"/>
                </a:lnTo>
                <a:lnTo>
                  <a:pt x="631520" y="373633"/>
                </a:lnTo>
                <a:close/>
              </a:path>
              <a:path w="688238" h="526668">
                <a:moveTo>
                  <a:pt x="462866" y="269887"/>
                </a:moveTo>
                <a:lnTo>
                  <a:pt x="451150" y="271172"/>
                </a:lnTo>
                <a:lnTo>
                  <a:pt x="440902" y="277136"/>
                </a:lnTo>
                <a:lnTo>
                  <a:pt x="434407" y="290570"/>
                </a:lnTo>
                <a:lnTo>
                  <a:pt x="432899" y="302621"/>
                </a:lnTo>
                <a:lnTo>
                  <a:pt x="435739" y="312809"/>
                </a:lnTo>
                <a:lnTo>
                  <a:pt x="442286" y="320654"/>
                </a:lnTo>
                <a:lnTo>
                  <a:pt x="574879" y="398296"/>
                </a:lnTo>
                <a:lnTo>
                  <a:pt x="617131" y="373633"/>
                </a:lnTo>
                <a:lnTo>
                  <a:pt x="631520" y="373633"/>
                </a:lnTo>
                <a:lnTo>
                  <a:pt x="631520" y="369696"/>
                </a:lnTo>
                <a:lnTo>
                  <a:pt x="639209" y="369696"/>
                </a:lnTo>
                <a:lnTo>
                  <a:pt x="474472" y="273684"/>
                </a:lnTo>
                <a:lnTo>
                  <a:pt x="462866" y="269887"/>
                </a:lnTo>
                <a:close/>
              </a:path>
              <a:path w="688238" h="526668">
                <a:moveTo>
                  <a:pt x="57150" y="369696"/>
                </a:moveTo>
                <a:lnTo>
                  <a:pt x="28575" y="369696"/>
                </a:lnTo>
                <a:lnTo>
                  <a:pt x="57150" y="398271"/>
                </a:lnTo>
                <a:lnTo>
                  <a:pt x="57150" y="369696"/>
                </a:lnTo>
                <a:close/>
              </a:path>
              <a:path w="688238" h="526668">
                <a:moveTo>
                  <a:pt x="526039" y="369696"/>
                </a:moveTo>
                <a:lnTo>
                  <a:pt x="57150" y="369696"/>
                </a:lnTo>
                <a:lnTo>
                  <a:pt x="57150" y="398271"/>
                </a:lnTo>
                <a:lnTo>
                  <a:pt x="574838" y="398271"/>
                </a:lnTo>
                <a:lnTo>
                  <a:pt x="526039" y="369696"/>
                </a:lnTo>
                <a:close/>
              </a:path>
            </a:pathLst>
          </a:custGeom>
          <a:solidFill>
            <a:srgbClr val="497DBA"/>
          </a:solidFill>
        </p:spPr>
        <p:txBody>
          <a:bodyPr wrap="square" lIns="0" tIns="0" rIns="0" bIns="0" rtlCol="0">
            <a:noAutofit/>
          </a:bodyPr>
          <a:lstStyle/>
          <a:p>
            <a:endParaRPr/>
          </a:p>
        </p:txBody>
      </p:sp>
      <p:sp>
        <p:nvSpPr>
          <p:cNvPr id="10" name="object 10"/>
          <p:cNvSpPr/>
          <p:nvPr/>
        </p:nvSpPr>
        <p:spPr>
          <a:xfrm>
            <a:off x="1195488" y="1280218"/>
            <a:ext cx="1371650" cy="838200"/>
          </a:xfrm>
          <a:custGeom>
            <a:avLst/>
            <a:gdLst/>
            <a:ahLst/>
            <a:cxnLst/>
            <a:rect l="l" t="t" r="r" b="b"/>
            <a:pathLst>
              <a:path w="1371650" h="838200">
                <a:moveTo>
                  <a:pt x="1231950" y="0"/>
                </a:moveTo>
                <a:lnTo>
                  <a:pt x="131486" y="240"/>
                </a:lnTo>
                <a:lnTo>
                  <a:pt x="89643" y="9252"/>
                </a:lnTo>
                <a:lnTo>
                  <a:pt x="53514" y="29774"/>
                </a:lnTo>
                <a:lnTo>
                  <a:pt x="25157" y="59736"/>
                </a:lnTo>
                <a:lnTo>
                  <a:pt x="6632" y="97068"/>
                </a:lnTo>
                <a:lnTo>
                  <a:pt x="0" y="139700"/>
                </a:lnTo>
                <a:lnTo>
                  <a:pt x="240" y="706765"/>
                </a:lnTo>
                <a:lnTo>
                  <a:pt x="9245" y="748605"/>
                </a:lnTo>
                <a:lnTo>
                  <a:pt x="29759" y="784722"/>
                </a:lnTo>
                <a:lnTo>
                  <a:pt x="59720" y="813063"/>
                </a:lnTo>
                <a:lnTo>
                  <a:pt x="97071" y="831573"/>
                </a:lnTo>
                <a:lnTo>
                  <a:pt x="139750" y="838200"/>
                </a:lnTo>
                <a:lnTo>
                  <a:pt x="1240163" y="837962"/>
                </a:lnTo>
                <a:lnTo>
                  <a:pt x="1281975" y="828973"/>
                </a:lnTo>
                <a:lnTo>
                  <a:pt x="1318101" y="808478"/>
                </a:lnTo>
                <a:lnTo>
                  <a:pt x="1346470" y="778530"/>
                </a:lnTo>
                <a:lnTo>
                  <a:pt x="1365010" y="741186"/>
                </a:lnTo>
                <a:lnTo>
                  <a:pt x="1371650" y="698500"/>
                </a:lnTo>
                <a:lnTo>
                  <a:pt x="1371412" y="131486"/>
                </a:lnTo>
                <a:lnTo>
                  <a:pt x="1362409" y="89674"/>
                </a:lnTo>
                <a:lnTo>
                  <a:pt x="1341889" y="53549"/>
                </a:lnTo>
                <a:lnTo>
                  <a:pt x="1311926" y="25180"/>
                </a:lnTo>
                <a:lnTo>
                  <a:pt x="1274589" y="6640"/>
                </a:lnTo>
                <a:lnTo>
                  <a:pt x="1231950" y="0"/>
                </a:lnTo>
                <a:close/>
              </a:path>
            </a:pathLst>
          </a:custGeom>
          <a:solidFill>
            <a:srgbClr val="548ED4"/>
          </a:solidFill>
        </p:spPr>
        <p:txBody>
          <a:bodyPr wrap="square" lIns="0" tIns="0" rIns="0" bIns="0" rtlCol="0">
            <a:noAutofit/>
          </a:bodyPr>
          <a:lstStyle/>
          <a:p>
            <a:endParaRPr/>
          </a:p>
        </p:txBody>
      </p:sp>
      <p:sp>
        <p:nvSpPr>
          <p:cNvPr id="11" name="object 11"/>
          <p:cNvSpPr/>
          <p:nvPr/>
        </p:nvSpPr>
        <p:spPr>
          <a:xfrm>
            <a:off x="1195527" y="1271651"/>
            <a:ext cx="1371650" cy="838200"/>
          </a:xfrm>
          <a:custGeom>
            <a:avLst/>
            <a:gdLst/>
            <a:ahLst/>
            <a:cxnLst/>
            <a:rect l="l" t="t" r="r" b="b"/>
            <a:pathLst>
              <a:path w="1371650" h="838200">
                <a:moveTo>
                  <a:pt x="0" y="139700"/>
                </a:moveTo>
                <a:lnTo>
                  <a:pt x="6632" y="97068"/>
                </a:lnTo>
                <a:lnTo>
                  <a:pt x="25157" y="59736"/>
                </a:lnTo>
                <a:lnTo>
                  <a:pt x="53514" y="29774"/>
                </a:lnTo>
                <a:lnTo>
                  <a:pt x="89643" y="9252"/>
                </a:lnTo>
                <a:lnTo>
                  <a:pt x="131486" y="240"/>
                </a:lnTo>
                <a:lnTo>
                  <a:pt x="1231950" y="0"/>
                </a:lnTo>
                <a:lnTo>
                  <a:pt x="1246624" y="763"/>
                </a:lnTo>
                <a:lnTo>
                  <a:pt x="1287726" y="11600"/>
                </a:lnTo>
                <a:lnTo>
                  <a:pt x="1322835" y="33646"/>
                </a:lnTo>
                <a:lnTo>
                  <a:pt x="1349881" y="64831"/>
                </a:lnTo>
                <a:lnTo>
                  <a:pt x="1366792" y="103082"/>
                </a:lnTo>
                <a:lnTo>
                  <a:pt x="1371650" y="698500"/>
                </a:lnTo>
                <a:lnTo>
                  <a:pt x="1370887" y="713195"/>
                </a:lnTo>
                <a:lnTo>
                  <a:pt x="1360050" y="754329"/>
                </a:lnTo>
                <a:lnTo>
                  <a:pt x="1338003" y="789436"/>
                </a:lnTo>
                <a:lnTo>
                  <a:pt x="1306819" y="816461"/>
                </a:lnTo>
                <a:lnTo>
                  <a:pt x="1268568" y="833349"/>
                </a:lnTo>
                <a:lnTo>
                  <a:pt x="139750" y="838200"/>
                </a:lnTo>
                <a:lnTo>
                  <a:pt x="125059" y="837438"/>
                </a:lnTo>
                <a:lnTo>
                  <a:pt x="83927" y="826622"/>
                </a:lnTo>
                <a:lnTo>
                  <a:pt x="48810" y="804607"/>
                </a:lnTo>
                <a:lnTo>
                  <a:pt x="21769" y="773446"/>
                </a:lnTo>
                <a:lnTo>
                  <a:pt x="4863" y="735193"/>
                </a:lnTo>
                <a:lnTo>
                  <a:pt x="0" y="139700"/>
                </a:lnTo>
                <a:close/>
              </a:path>
            </a:pathLst>
          </a:custGeom>
          <a:ln w="57150">
            <a:solidFill>
              <a:srgbClr val="FF0000"/>
            </a:solidFill>
          </a:ln>
        </p:spPr>
        <p:txBody>
          <a:bodyPr wrap="square" lIns="0" tIns="0" rIns="0" bIns="0" rtlCol="0">
            <a:noAutofit/>
          </a:bodyPr>
          <a:lstStyle/>
          <a:p>
            <a:endParaRPr/>
          </a:p>
        </p:txBody>
      </p:sp>
      <p:sp>
        <p:nvSpPr>
          <p:cNvPr id="12" name="object 12"/>
          <p:cNvSpPr txBox="1"/>
          <p:nvPr/>
        </p:nvSpPr>
        <p:spPr>
          <a:xfrm>
            <a:off x="1432686" y="1387134"/>
            <a:ext cx="897255" cy="572770"/>
          </a:xfrm>
          <a:prstGeom prst="rect">
            <a:avLst/>
          </a:prstGeom>
        </p:spPr>
        <p:txBody>
          <a:bodyPr vert="horz" wrap="square" lIns="0" tIns="0" rIns="0" bIns="0" rtlCol="0">
            <a:noAutofit/>
          </a:bodyPr>
          <a:lstStyle/>
          <a:p>
            <a:pPr marL="12700" marR="12700" indent="181610">
              <a:lnSpc>
                <a:spcPct val="100000"/>
              </a:lnSpc>
            </a:pPr>
            <a:r>
              <a:rPr sz="1800" b="1" spc="-160" dirty="0" smtClean="0">
                <a:solidFill>
                  <a:srgbClr val="FFFFFF"/>
                </a:solidFill>
                <a:latin typeface="Calibri"/>
                <a:cs typeface="Calibri"/>
              </a:rPr>
              <a:t>T</a:t>
            </a:r>
            <a:r>
              <a:rPr sz="1800" b="1" spc="0" dirty="0" smtClean="0">
                <a:solidFill>
                  <a:srgbClr val="FFFFFF"/>
                </a:solidFill>
                <a:latin typeface="Calibri"/>
                <a:cs typeface="Calibri"/>
              </a:rPr>
              <a:t>eam S</a:t>
            </a:r>
            <a:r>
              <a:rPr sz="1800" b="1" spc="5" dirty="0" smtClean="0">
                <a:solidFill>
                  <a:srgbClr val="FFFFFF"/>
                </a:solidFill>
                <a:latin typeface="Calibri"/>
                <a:cs typeface="Calibri"/>
              </a:rPr>
              <a:t>e</a:t>
            </a:r>
            <a:r>
              <a:rPr sz="1800" b="1" spc="0" dirty="0" smtClean="0">
                <a:solidFill>
                  <a:srgbClr val="FFFFFF"/>
                </a:solidFill>
                <a:latin typeface="Calibri"/>
                <a:cs typeface="Calibri"/>
              </a:rPr>
              <a:t>l</a:t>
            </a:r>
            <a:r>
              <a:rPr sz="1800" b="1" spc="5" dirty="0" smtClean="0">
                <a:solidFill>
                  <a:srgbClr val="FFFFFF"/>
                </a:solidFill>
                <a:latin typeface="Calibri"/>
                <a:cs typeface="Calibri"/>
              </a:rPr>
              <a:t>e</a:t>
            </a:r>
            <a:r>
              <a:rPr sz="1800" b="1" spc="-10" dirty="0" smtClean="0">
                <a:solidFill>
                  <a:srgbClr val="FFFFFF"/>
                </a:solidFill>
                <a:latin typeface="Calibri"/>
                <a:cs typeface="Calibri"/>
              </a:rPr>
              <a:t>ct</a:t>
            </a:r>
            <a:r>
              <a:rPr sz="1800" b="1" spc="-15" dirty="0" smtClean="0">
                <a:solidFill>
                  <a:srgbClr val="FFFFFF"/>
                </a:solidFill>
                <a:latin typeface="Calibri"/>
                <a:cs typeface="Calibri"/>
              </a:rPr>
              <a:t>i</a:t>
            </a:r>
            <a:r>
              <a:rPr sz="1800" b="1" spc="-10" dirty="0" smtClean="0">
                <a:solidFill>
                  <a:srgbClr val="FFFFFF"/>
                </a:solidFill>
                <a:latin typeface="Calibri"/>
                <a:cs typeface="Calibri"/>
              </a:rPr>
              <a:t>on</a:t>
            </a:r>
            <a:endParaRPr sz="1800" dirty="0">
              <a:latin typeface="Calibri"/>
              <a:cs typeface="Calibri"/>
            </a:endParaRPr>
          </a:p>
        </p:txBody>
      </p:sp>
      <p:sp>
        <p:nvSpPr>
          <p:cNvPr id="13" name="object 13"/>
          <p:cNvSpPr txBox="1"/>
          <p:nvPr/>
        </p:nvSpPr>
        <p:spPr>
          <a:xfrm>
            <a:off x="7801610" y="1655635"/>
            <a:ext cx="913765" cy="298450"/>
          </a:xfrm>
          <a:prstGeom prst="rect">
            <a:avLst/>
          </a:prstGeom>
        </p:spPr>
        <p:txBody>
          <a:bodyPr vert="horz" wrap="square" lIns="0" tIns="0" rIns="0" bIns="0" rtlCol="0">
            <a:noAutofit/>
          </a:bodyPr>
          <a:lstStyle/>
          <a:p>
            <a:pPr marL="12700" algn="r">
              <a:lnSpc>
                <a:spcPct val="100000"/>
              </a:lnSpc>
            </a:pPr>
            <a:r>
              <a:rPr lang="en-US" sz="1800" spc="-10" dirty="0" smtClean="0">
                <a:latin typeface="Calibri"/>
                <a:cs typeface="Calibri"/>
              </a:rPr>
              <a:t>6</a:t>
            </a:r>
            <a:r>
              <a:rPr sz="1800" spc="-10" dirty="0" smtClean="0">
                <a:latin typeface="Calibri"/>
                <a:cs typeface="Calibri"/>
              </a:rPr>
              <a:t> Mo</a:t>
            </a:r>
            <a:r>
              <a:rPr sz="1800" spc="-15" dirty="0" smtClean="0">
                <a:latin typeface="Calibri"/>
                <a:cs typeface="Calibri"/>
              </a:rPr>
              <a:t>n</a:t>
            </a:r>
            <a:r>
              <a:rPr sz="1800" spc="0" dirty="0" smtClean="0">
                <a:latin typeface="Calibri"/>
                <a:cs typeface="Calibri"/>
              </a:rPr>
              <a:t>ths</a:t>
            </a:r>
            <a:endParaRPr sz="1800" dirty="0">
              <a:latin typeface="Calibri"/>
              <a:cs typeface="Calibri"/>
            </a:endParaRPr>
          </a:p>
        </p:txBody>
      </p:sp>
      <p:sp>
        <p:nvSpPr>
          <p:cNvPr id="14" name="object 14"/>
          <p:cNvSpPr/>
          <p:nvPr/>
        </p:nvSpPr>
        <p:spPr>
          <a:xfrm>
            <a:off x="2286000" y="2219047"/>
            <a:ext cx="1371600" cy="838200"/>
          </a:xfrm>
          <a:custGeom>
            <a:avLst/>
            <a:gdLst/>
            <a:ahLst/>
            <a:cxnLst/>
            <a:rect l="l" t="t" r="r" b="b"/>
            <a:pathLst>
              <a:path w="1371600" h="838200">
                <a:moveTo>
                  <a:pt x="1231900" y="0"/>
                </a:moveTo>
                <a:lnTo>
                  <a:pt x="131474" y="237"/>
                </a:lnTo>
                <a:lnTo>
                  <a:pt x="89623" y="9226"/>
                </a:lnTo>
                <a:lnTo>
                  <a:pt x="53495" y="29721"/>
                </a:lnTo>
                <a:lnTo>
                  <a:pt x="25145" y="59669"/>
                </a:lnTo>
                <a:lnTo>
                  <a:pt x="6628" y="97013"/>
                </a:lnTo>
                <a:lnTo>
                  <a:pt x="0" y="139700"/>
                </a:lnTo>
                <a:lnTo>
                  <a:pt x="237" y="706713"/>
                </a:lnTo>
                <a:lnTo>
                  <a:pt x="9226" y="748525"/>
                </a:lnTo>
                <a:lnTo>
                  <a:pt x="29721" y="784650"/>
                </a:lnTo>
                <a:lnTo>
                  <a:pt x="59669" y="813019"/>
                </a:lnTo>
                <a:lnTo>
                  <a:pt x="97013" y="831559"/>
                </a:lnTo>
                <a:lnTo>
                  <a:pt x="139700" y="838200"/>
                </a:lnTo>
                <a:lnTo>
                  <a:pt x="1240125" y="837961"/>
                </a:lnTo>
                <a:lnTo>
                  <a:pt x="1281976" y="828958"/>
                </a:lnTo>
                <a:lnTo>
                  <a:pt x="1318104" y="808439"/>
                </a:lnTo>
                <a:lnTo>
                  <a:pt x="1346454" y="778475"/>
                </a:lnTo>
                <a:lnTo>
                  <a:pt x="1364971" y="741138"/>
                </a:lnTo>
                <a:lnTo>
                  <a:pt x="1371600" y="698500"/>
                </a:lnTo>
                <a:lnTo>
                  <a:pt x="1371362" y="131474"/>
                </a:lnTo>
                <a:lnTo>
                  <a:pt x="1362373" y="89623"/>
                </a:lnTo>
                <a:lnTo>
                  <a:pt x="1341878" y="53495"/>
                </a:lnTo>
                <a:lnTo>
                  <a:pt x="1311930" y="25145"/>
                </a:lnTo>
                <a:lnTo>
                  <a:pt x="1274586" y="6628"/>
                </a:lnTo>
                <a:lnTo>
                  <a:pt x="1231900" y="0"/>
                </a:lnTo>
                <a:close/>
              </a:path>
            </a:pathLst>
          </a:custGeom>
          <a:solidFill>
            <a:srgbClr val="548ED4"/>
          </a:solidFill>
        </p:spPr>
        <p:txBody>
          <a:bodyPr wrap="square" lIns="0" tIns="0" rIns="0" bIns="0" rtlCol="0">
            <a:noAutofit/>
          </a:bodyPr>
          <a:lstStyle/>
          <a:p>
            <a:endParaRPr/>
          </a:p>
        </p:txBody>
      </p:sp>
      <p:sp>
        <p:nvSpPr>
          <p:cNvPr id="15" name="object 15"/>
          <p:cNvSpPr/>
          <p:nvPr/>
        </p:nvSpPr>
        <p:spPr>
          <a:xfrm>
            <a:off x="2286000" y="2219047"/>
            <a:ext cx="1371600" cy="838200"/>
          </a:xfrm>
          <a:custGeom>
            <a:avLst/>
            <a:gdLst/>
            <a:ahLst/>
            <a:cxnLst/>
            <a:rect l="l" t="t" r="r" b="b"/>
            <a:pathLst>
              <a:path w="1371600" h="838200">
                <a:moveTo>
                  <a:pt x="0" y="139700"/>
                </a:moveTo>
                <a:lnTo>
                  <a:pt x="6628" y="97013"/>
                </a:lnTo>
                <a:lnTo>
                  <a:pt x="25145" y="59669"/>
                </a:lnTo>
                <a:lnTo>
                  <a:pt x="53495" y="29721"/>
                </a:lnTo>
                <a:lnTo>
                  <a:pt x="89623" y="9226"/>
                </a:lnTo>
                <a:lnTo>
                  <a:pt x="131474" y="237"/>
                </a:lnTo>
                <a:lnTo>
                  <a:pt x="1231900" y="0"/>
                </a:lnTo>
                <a:lnTo>
                  <a:pt x="1246595" y="761"/>
                </a:lnTo>
                <a:lnTo>
                  <a:pt x="1287729" y="11581"/>
                </a:lnTo>
                <a:lnTo>
                  <a:pt x="1322836" y="33604"/>
                </a:lnTo>
                <a:lnTo>
                  <a:pt x="1349861" y="64775"/>
                </a:lnTo>
                <a:lnTo>
                  <a:pt x="1366749" y="103039"/>
                </a:lnTo>
                <a:lnTo>
                  <a:pt x="1371600" y="698500"/>
                </a:lnTo>
                <a:lnTo>
                  <a:pt x="1370838" y="713174"/>
                </a:lnTo>
                <a:lnTo>
                  <a:pt x="1360018" y="754275"/>
                </a:lnTo>
                <a:lnTo>
                  <a:pt x="1337995" y="789384"/>
                </a:lnTo>
                <a:lnTo>
                  <a:pt x="1306824" y="816430"/>
                </a:lnTo>
                <a:lnTo>
                  <a:pt x="1268560" y="833341"/>
                </a:lnTo>
                <a:lnTo>
                  <a:pt x="139700" y="838200"/>
                </a:lnTo>
                <a:lnTo>
                  <a:pt x="125004" y="837436"/>
                </a:lnTo>
                <a:lnTo>
                  <a:pt x="83870" y="826599"/>
                </a:lnTo>
                <a:lnTo>
                  <a:pt x="48763" y="804553"/>
                </a:lnTo>
                <a:lnTo>
                  <a:pt x="21738" y="773368"/>
                </a:lnTo>
                <a:lnTo>
                  <a:pt x="4850" y="735117"/>
                </a:lnTo>
                <a:lnTo>
                  <a:pt x="0" y="139700"/>
                </a:lnTo>
                <a:close/>
              </a:path>
            </a:pathLst>
          </a:custGeom>
          <a:ln w="25400">
            <a:solidFill>
              <a:srgbClr val="385D89"/>
            </a:solidFill>
          </a:ln>
        </p:spPr>
        <p:txBody>
          <a:bodyPr wrap="square" lIns="0" tIns="0" rIns="0" bIns="0" rtlCol="0">
            <a:noAutofit/>
          </a:bodyPr>
          <a:lstStyle/>
          <a:p>
            <a:endParaRPr/>
          </a:p>
        </p:txBody>
      </p:sp>
      <p:sp>
        <p:nvSpPr>
          <p:cNvPr id="16" name="object 16"/>
          <p:cNvSpPr txBox="1"/>
          <p:nvPr/>
        </p:nvSpPr>
        <p:spPr>
          <a:xfrm>
            <a:off x="2480817" y="2351762"/>
            <a:ext cx="981075" cy="572770"/>
          </a:xfrm>
          <a:prstGeom prst="rect">
            <a:avLst/>
          </a:prstGeom>
        </p:spPr>
        <p:txBody>
          <a:bodyPr vert="horz" wrap="square" lIns="0" tIns="0" rIns="0" bIns="0" rtlCol="0">
            <a:noAutofit/>
          </a:bodyPr>
          <a:lstStyle/>
          <a:p>
            <a:pPr algn="ctr">
              <a:lnSpc>
                <a:spcPct val="100000"/>
              </a:lnSpc>
            </a:pPr>
            <a:r>
              <a:rPr sz="1800" b="1" spc="-25" dirty="0" smtClean="0">
                <a:solidFill>
                  <a:srgbClr val="FFFFFF"/>
                </a:solidFill>
                <a:latin typeface="Calibri"/>
                <a:cs typeface="Calibri"/>
              </a:rPr>
              <a:t>F</a:t>
            </a:r>
            <a:r>
              <a:rPr sz="1800" b="1" spc="0" dirty="0" smtClean="0">
                <a:solidFill>
                  <a:srgbClr val="FFFFFF"/>
                </a:solidFill>
                <a:latin typeface="Calibri"/>
                <a:cs typeface="Calibri"/>
              </a:rPr>
              <a:t>easi</a:t>
            </a:r>
            <a:r>
              <a:rPr sz="1800" b="1" spc="5" dirty="0" smtClean="0">
                <a:solidFill>
                  <a:srgbClr val="FFFFFF"/>
                </a:solidFill>
                <a:latin typeface="Calibri"/>
                <a:cs typeface="Calibri"/>
              </a:rPr>
              <a:t>b</a:t>
            </a:r>
            <a:r>
              <a:rPr sz="1800" b="1" spc="-20" dirty="0" smtClean="0">
                <a:solidFill>
                  <a:srgbClr val="FFFFFF"/>
                </a:solidFill>
                <a:latin typeface="Calibri"/>
                <a:cs typeface="Calibri"/>
              </a:rPr>
              <a:t>il</a:t>
            </a:r>
            <a:r>
              <a:rPr sz="1800" b="1" spc="0" dirty="0" smtClean="0">
                <a:solidFill>
                  <a:srgbClr val="FFFFFF"/>
                </a:solidFill>
                <a:latin typeface="Calibri"/>
                <a:cs typeface="Calibri"/>
              </a:rPr>
              <a:t>ity</a:t>
            </a:r>
            <a:endParaRPr sz="1800" dirty="0">
              <a:latin typeface="Calibri"/>
              <a:cs typeface="Calibri"/>
            </a:endParaRPr>
          </a:p>
          <a:p>
            <a:pPr marL="1270" algn="ctr">
              <a:lnSpc>
                <a:spcPct val="100000"/>
              </a:lnSpc>
            </a:pPr>
            <a:r>
              <a:rPr sz="1800" b="1" spc="-10" dirty="0" smtClean="0">
                <a:solidFill>
                  <a:srgbClr val="FFFFFF"/>
                </a:solidFill>
                <a:latin typeface="Calibri"/>
                <a:cs typeface="Calibri"/>
              </a:rPr>
              <a:t>Stu</a:t>
            </a:r>
            <a:r>
              <a:rPr sz="1800" b="1" spc="0" dirty="0" smtClean="0">
                <a:solidFill>
                  <a:srgbClr val="FFFFFF"/>
                </a:solidFill>
                <a:latin typeface="Calibri"/>
                <a:cs typeface="Calibri"/>
              </a:rPr>
              <a:t>d</a:t>
            </a:r>
            <a:r>
              <a:rPr sz="1800" b="1" spc="-10" dirty="0" smtClean="0">
                <a:solidFill>
                  <a:srgbClr val="FFFFFF"/>
                </a:solidFill>
                <a:latin typeface="Calibri"/>
                <a:cs typeface="Calibri"/>
              </a:rPr>
              <a:t>y</a:t>
            </a:r>
            <a:endParaRPr sz="1800" dirty="0">
              <a:latin typeface="Calibri"/>
              <a:cs typeface="Calibri"/>
            </a:endParaRPr>
          </a:p>
        </p:txBody>
      </p:sp>
      <p:sp>
        <p:nvSpPr>
          <p:cNvPr id="17" name="object 17"/>
          <p:cNvSpPr/>
          <p:nvPr/>
        </p:nvSpPr>
        <p:spPr>
          <a:xfrm>
            <a:off x="3314700" y="3114929"/>
            <a:ext cx="1371600" cy="838200"/>
          </a:xfrm>
          <a:custGeom>
            <a:avLst/>
            <a:gdLst/>
            <a:ahLst/>
            <a:cxnLst/>
            <a:rect l="l" t="t" r="r" b="b"/>
            <a:pathLst>
              <a:path w="1371600" h="838200">
                <a:moveTo>
                  <a:pt x="1231900" y="0"/>
                </a:moveTo>
                <a:lnTo>
                  <a:pt x="131474" y="238"/>
                </a:lnTo>
                <a:lnTo>
                  <a:pt x="89623" y="9241"/>
                </a:lnTo>
                <a:lnTo>
                  <a:pt x="53495" y="29760"/>
                </a:lnTo>
                <a:lnTo>
                  <a:pt x="25145" y="59724"/>
                </a:lnTo>
                <a:lnTo>
                  <a:pt x="6628" y="97061"/>
                </a:lnTo>
                <a:lnTo>
                  <a:pt x="0" y="139700"/>
                </a:lnTo>
                <a:lnTo>
                  <a:pt x="237" y="706725"/>
                </a:lnTo>
                <a:lnTo>
                  <a:pt x="9226" y="748576"/>
                </a:lnTo>
                <a:lnTo>
                  <a:pt x="29721" y="784704"/>
                </a:lnTo>
                <a:lnTo>
                  <a:pt x="59669" y="813054"/>
                </a:lnTo>
                <a:lnTo>
                  <a:pt x="97013" y="831571"/>
                </a:lnTo>
                <a:lnTo>
                  <a:pt x="139700" y="838200"/>
                </a:lnTo>
                <a:lnTo>
                  <a:pt x="1240113" y="837962"/>
                </a:lnTo>
                <a:lnTo>
                  <a:pt x="1281925" y="828973"/>
                </a:lnTo>
                <a:lnTo>
                  <a:pt x="1318050" y="808478"/>
                </a:lnTo>
                <a:lnTo>
                  <a:pt x="1346419" y="778530"/>
                </a:lnTo>
                <a:lnTo>
                  <a:pt x="1364959" y="741186"/>
                </a:lnTo>
                <a:lnTo>
                  <a:pt x="1371600" y="698500"/>
                </a:lnTo>
                <a:lnTo>
                  <a:pt x="1371361" y="131486"/>
                </a:lnTo>
                <a:lnTo>
                  <a:pt x="1362358" y="89674"/>
                </a:lnTo>
                <a:lnTo>
                  <a:pt x="1341839" y="53549"/>
                </a:lnTo>
                <a:lnTo>
                  <a:pt x="1311875" y="25180"/>
                </a:lnTo>
                <a:lnTo>
                  <a:pt x="1274538" y="6640"/>
                </a:lnTo>
                <a:lnTo>
                  <a:pt x="1231900" y="0"/>
                </a:lnTo>
                <a:close/>
              </a:path>
            </a:pathLst>
          </a:custGeom>
          <a:solidFill>
            <a:srgbClr val="548ED4"/>
          </a:solidFill>
        </p:spPr>
        <p:txBody>
          <a:bodyPr wrap="square" lIns="0" tIns="0" rIns="0" bIns="0" rtlCol="0">
            <a:noAutofit/>
          </a:bodyPr>
          <a:lstStyle/>
          <a:p>
            <a:endParaRPr/>
          </a:p>
        </p:txBody>
      </p:sp>
      <p:sp>
        <p:nvSpPr>
          <p:cNvPr id="18" name="object 18"/>
          <p:cNvSpPr/>
          <p:nvPr/>
        </p:nvSpPr>
        <p:spPr>
          <a:xfrm>
            <a:off x="3314700" y="3114929"/>
            <a:ext cx="1371600" cy="838200"/>
          </a:xfrm>
          <a:custGeom>
            <a:avLst/>
            <a:gdLst/>
            <a:ahLst/>
            <a:cxnLst/>
            <a:rect l="l" t="t" r="r" b="b"/>
            <a:pathLst>
              <a:path w="1371600" h="838200">
                <a:moveTo>
                  <a:pt x="0" y="139700"/>
                </a:moveTo>
                <a:lnTo>
                  <a:pt x="6628" y="97061"/>
                </a:lnTo>
                <a:lnTo>
                  <a:pt x="25145" y="59724"/>
                </a:lnTo>
                <a:lnTo>
                  <a:pt x="53495" y="29760"/>
                </a:lnTo>
                <a:lnTo>
                  <a:pt x="89623" y="9241"/>
                </a:lnTo>
                <a:lnTo>
                  <a:pt x="131474" y="238"/>
                </a:lnTo>
                <a:lnTo>
                  <a:pt x="1231900" y="0"/>
                </a:lnTo>
                <a:lnTo>
                  <a:pt x="1246574" y="763"/>
                </a:lnTo>
                <a:lnTo>
                  <a:pt x="1287675" y="11600"/>
                </a:lnTo>
                <a:lnTo>
                  <a:pt x="1322784" y="33646"/>
                </a:lnTo>
                <a:lnTo>
                  <a:pt x="1349830" y="64831"/>
                </a:lnTo>
                <a:lnTo>
                  <a:pt x="1366741" y="103082"/>
                </a:lnTo>
                <a:lnTo>
                  <a:pt x="1371600" y="698500"/>
                </a:lnTo>
                <a:lnTo>
                  <a:pt x="1370836" y="713195"/>
                </a:lnTo>
                <a:lnTo>
                  <a:pt x="1359999" y="754329"/>
                </a:lnTo>
                <a:lnTo>
                  <a:pt x="1337953" y="789436"/>
                </a:lnTo>
                <a:lnTo>
                  <a:pt x="1306768" y="816461"/>
                </a:lnTo>
                <a:lnTo>
                  <a:pt x="1268517" y="833349"/>
                </a:lnTo>
                <a:lnTo>
                  <a:pt x="139700" y="838200"/>
                </a:lnTo>
                <a:lnTo>
                  <a:pt x="125004" y="837438"/>
                </a:lnTo>
                <a:lnTo>
                  <a:pt x="83870" y="826618"/>
                </a:lnTo>
                <a:lnTo>
                  <a:pt x="48763" y="804595"/>
                </a:lnTo>
                <a:lnTo>
                  <a:pt x="21738" y="773424"/>
                </a:lnTo>
                <a:lnTo>
                  <a:pt x="4850" y="735160"/>
                </a:lnTo>
                <a:lnTo>
                  <a:pt x="0" y="139700"/>
                </a:lnTo>
                <a:close/>
              </a:path>
            </a:pathLst>
          </a:custGeom>
          <a:ln w="25400">
            <a:solidFill>
              <a:srgbClr val="385D89"/>
            </a:solidFill>
          </a:ln>
        </p:spPr>
        <p:txBody>
          <a:bodyPr wrap="square" lIns="0" tIns="0" rIns="0" bIns="0" rtlCol="0">
            <a:noAutofit/>
          </a:bodyPr>
          <a:lstStyle/>
          <a:p>
            <a:endParaRPr/>
          </a:p>
        </p:txBody>
      </p:sp>
      <p:sp>
        <p:nvSpPr>
          <p:cNvPr id="19" name="object 19"/>
          <p:cNvSpPr txBox="1"/>
          <p:nvPr/>
        </p:nvSpPr>
        <p:spPr>
          <a:xfrm>
            <a:off x="3501897" y="3244956"/>
            <a:ext cx="996950" cy="573405"/>
          </a:xfrm>
          <a:prstGeom prst="rect">
            <a:avLst/>
          </a:prstGeom>
        </p:spPr>
        <p:txBody>
          <a:bodyPr vert="horz" wrap="square" lIns="0" tIns="0" rIns="0" bIns="0" rtlCol="0">
            <a:noAutofit/>
          </a:bodyPr>
          <a:lstStyle/>
          <a:p>
            <a:pPr marL="178435" marR="12700" indent="-166370">
              <a:lnSpc>
                <a:spcPct val="100099"/>
              </a:lnSpc>
            </a:pPr>
            <a:r>
              <a:rPr sz="1800" b="1" spc="-10" dirty="0" smtClean="0">
                <a:solidFill>
                  <a:srgbClr val="FFFFFF"/>
                </a:solidFill>
                <a:latin typeface="Calibri"/>
                <a:cs typeface="Calibri"/>
              </a:rPr>
              <a:t>Sc</a:t>
            </a:r>
            <a:r>
              <a:rPr sz="1800" b="1" spc="-5" dirty="0" smtClean="0">
                <a:solidFill>
                  <a:srgbClr val="FFFFFF"/>
                </a:solidFill>
                <a:latin typeface="Calibri"/>
                <a:cs typeface="Calibri"/>
              </a:rPr>
              <a:t>h</a:t>
            </a:r>
            <a:r>
              <a:rPr sz="1800" b="1" spc="0" dirty="0" smtClean="0">
                <a:solidFill>
                  <a:srgbClr val="FFFFFF"/>
                </a:solidFill>
                <a:latin typeface="Calibri"/>
                <a:cs typeface="Calibri"/>
              </a:rPr>
              <a:t>em</a:t>
            </a:r>
            <a:r>
              <a:rPr sz="1800" b="1" spc="-15" dirty="0" smtClean="0">
                <a:solidFill>
                  <a:srgbClr val="FFFFFF"/>
                </a:solidFill>
                <a:latin typeface="Calibri"/>
                <a:cs typeface="Calibri"/>
              </a:rPr>
              <a:t>a</a:t>
            </a:r>
            <a:r>
              <a:rPr sz="1800" b="1" spc="-10" dirty="0" smtClean="0">
                <a:solidFill>
                  <a:srgbClr val="FFFFFF"/>
                </a:solidFill>
                <a:latin typeface="Calibri"/>
                <a:cs typeface="Calibri"/>
              </a:rPr>
              <a:t>tic</a:t>
            </a:r>
            <a:r>
              <a:rPr sz="1800" b="1" spc="-5" dirty="0" smtClean="0">
                <a:solidFill>
                  <a:srgbClr val="FFFFFF"/>
                </a:solidFill>
                <a:latin typeface="Calibri"/>
                <a:cs typeface="Calibri"/>
              </a:rPr>
              <a:t> De</a:t>
            </a:r>
            <a:r>
              <a:rPr sz="1800" b="1" spc="-10" dirty="0" smtClean="0">
                <a:solidFill>
                  <a:srgbClr val="FFFFFF"/>
                </a:solidFill>
                <a:latin typeface="Calibri"/>
                <a:cs typeface="Calibri"/>
              </a:rPr>
              <a:t>sign</a:t>
            </a:r>
            <a:endParaRPr sz="1800" dirty="0">
              <a:latin typeface="Calibri"/>
              <a:cs typeface="Calibri"/>
            </a:endParaRPr>
          </a:p>
        </p:txBody>
      </p:sp>
      <p:sp>
        <p:nvSpPr>
          <p:cNvPr id="20" name="object 20"/>
          <p:cNvSpPr/>
          <p:nvPr/>
        </p:nvSpPr>
        <p:spPr>
          <a:xfrm>
            <a:off x="4307204" y="4114800"/>
            <a:ext cx="1371600" cy="838200"/>
          </a:xfrm>
          <a:custGeom>
            <a:avLst/>
            <a:gdLst/>
            <a:ahLst/>
            <a:cxnLst/>
            <a:rect l="l" t="t" r="r" b="b"/>
            <a:pathLst>
              <a:path w="1371600" h="838200">
                <a:moveTo>
                  <a:pt x="1231900" y="0"/>
                </a:moveTo>
                <a:lnTo>
                  <a:pt x="131486" y="237"/>
                </a:lnTo>
                <a:lnTo>
                  <a:pt x="89674" y="9226"/>
                </a:lnTo>
                <a:lnTo>
                  <a:pt x="53549" y="29721"/>
                </a:lnTo>
                <a:lnTo>
                  <a:pt x="25180" y="59669"/>
                </a:lnTo>
                <a:lnTo>
                  <a:pt x="6640" y="97013"/>
                </a:lnTo>
                <a:lnTo>
                  <a:pt x="0" y="139700"/>
                </a:lnTo>
                <a:lnTo>
                  <a:pt x="238" y="706713"/>
                </a:lnTo>
                <a:lnTo>
                  <a:pt x="9241" y="748525"/>
                </a:lnTo>
                <a:lnTo>
                  <a:pt x="29760" y="784650"/>
                </a:lnTo>
                <a:lnTo>
                  <a:pt x="59724" y="813019"/>
                </a:lnTo>
                <a:lnTo>
                  <a:pt x="97061" y="831559"/>
                </a:lnTo>
                <a:lnTo>
                  <a:pt x="139700" y="838200"/>
                </a:lnTo>
                <a:lnTo>
                  <a:pt x="1240125" y="837961"/>
                </a:lnTo>
                <a:lnTo>
                  <a:pt x="1281976" y="828958"/>
                </a:lnTo>
                <a:lnTo>
                  <a:pt x="1318104" y="808439"/>
                </a:lnTo>
                <a:lnTo>
                  <a:pt x="1346454" y="778475"/>
                </a:lnTo>
                <a:lnTo>
                  <a:pt x="1364971" y="741138"/>
                </a:lnTo>
                <a:lnTo>
                  <a:pt x="1371600" y="698500"/>
                </a:lnTo>
                <a:lnTo>
                  <a:pt x="1371362" y="131474"/>
                </a:lnTo>
                <a:lnTo>
                  <a:pt x="1362373" y="89623"/>
                </a:lnTo>
                <a:lnTo>
                  <a:pt x="1341878" y="53495"/>
                </a:lnTo>
                <a:lnTo>
                  <a:pt x="1311930" y="25145"/>
                </a:lnTo>
                <a:lnTo>
                  <a:pt x="1274586" y="6628"/>
                </a:lnTo>
                <a:lnTo>
                  <a:pt x="1231900" y="0"/>
                </a:lnTo>
                <a:close/>
              </a:path>
            </a:pathLst>
          </a:custGeom>
          <a:solidFill>
            <a:srgbClr val="548ED4"/>
          </a:solidFill>
        </p:spPr>
        <p:txBody>
          <a:bodyPr wrap="square" lIns="0" tIns="0" rIns="0" bIns="0" rtlCol="0">
            <a:noAutofit/>
          </a:bodyPr>
          <a:lstStyle/>
          <a:p>
            <a:endParaRPr/>
          </a:p>
        </p:txBody>
      </p:sp>
      <p:sp>
        <p:nvSpPr>
          <p:cNvPr id="21" name="object 21"/>
          <p:cNvSpPr/>
          <p:nvPr/>
        </p:nvSpPr>
        <p:spPr>
          <a:xfrm>
            <a:off x="4307204" y="4114800"/>
            <a:ext cx="1371600" cy="838200"/>
          </a:xfrm>
          <a:custGeom>
            <a:avLst/>
            <a:gdLst/>
            <a:ahLst/>
            <a:cxnLst/>
            <a:rect l="l" t="t" r="r" b="b"/>
            <a:pathLst>
              <a:path w="1371600" h="838200">
                <a:moveTo>
                  <a:pt x="0" y="139700"/>
                </a:moveTo>
                <a:lnTo>
                  <a:pt x="6640" y="97013"/>
                </a:lnTo>
                <a:lnTo>
                  <a:pt x="25180" y="59669"/>
                </a:lnTo>
                <a:lnTo>
                  <a:pt x="53549" y="29721"/>
                </a:lnTo>
                <a:lnTo>
                  <a:pt x="89674" y="9226"/>
                </a:lnTo>
                <a:lnTo>
                  <a:pt x="131486" y="237"/>
                </a:lnTo>
                <a:lnTo>
                  <a:pt x="1231900" y="0"/>
                </a:lnTo>
                <a:lnTo>
                  <a:pt x="1246595" y="761"/>
                </a:lnTo>
                <a:lnTo>
                  <a:pt x="1287729" y="11581"/>
                </a:lnTo>
                <a:lnTo>
                  <a:pt x="1322836" y="33604"/>
                </a:lnTo>
                <a:lnTo>
                  <a:pt x="1349861" y="64775"/>
                </a:lnTo>
                <a:lnTo>
                  <a:pt x="1366749" y="103039"/>
                </a:lnTo>
                <a:lnTo>
                  <a:pt x="1371600" y="698500"/>
                </a:lnTo>
                <a:lnTo>
                  <a:pt x="1370838" y="713174"/>
                </a:lnTo>
                <a:lnTo>
                  <a:pt x="1360018" y="754275"/>
                </a:lnTo>
                <a:lnTo>
                  <a:pt x="1337995" y="789384"/>
                </a:lnTo>
                <a:lnTo>
                  <a:pt x="1306824" y="816430"/>
                </a:lnTo>
                <a:lnTo>
                  <a:pt x="1268560" y="833341"/>
                </a:lnTo>
                <a:lnTo>
                  <a:pt x="139700" y="838200"/>
                </a:lnTo>
                <a:lnTo>
                  <a:pt x="125025" y="837436"/>
                </a:lnTo>
                <a:lnTo>
                  <a:pt x="83924" y="826599"/>
                </a:lnTo>
                <a:lnTo>
                  <a:pt x="48815" y="804553"/>
                </a:lnTo>
                <a:lnTo>
                  <a:pt x="21769" y="773368"/>
                </a:lnTo>
                <a:lnTo>
                  <a:pt x="4858" y="735117"/>
                </a:lnTo>
                <a:lnTo>
                  <a:pt x="0" y="139700"/>
                </a:lnTo>
                <a:close/>
              </a:path>
            </a:pathLst>
          </a:custGeom>
          <a:ln w="25400">
            <a:solidFill>
              <a:srgbClr val="385D89"/>
            </a:solidFill>
          </a:ln>
        </p:spPr>
        <p:txBody>
          <a:bodyPr wrap="square" lIns="0" tIns="0" rIns="0" bIns="0" rtlCol="0">
            <a:noAutofit/>
          </a:bodyPr>
          <a:lstStyle/>
          <a:p>
            <a:endParaRPr/>
          </a:p>
        </p:txBody>
      </p:sp>
      <p:sp>
        <p:nvSpPr>
          <p:cNvPr id="22" name="object 22"/>
          <p:cNvSpPr txBox="1"/>
          <p:nvPr/>
        </p:nvSpPr>
        <p:spPr>
          <a:xfrm>
            <a:off x="4599813" y="4245609"/>
            <a:ext cx="787400" cy="572770"/>
          </a:xfrm>
          <a:prstGeom prst="rect">
            <a:avLst/>
          </a:prstGeom>
        </p:spPr>
        <p:txBody>
          <a:bodyPr vert="horz" wrap="square" lIns="0" tIns="0" rIns="0" bIns="0" rtlCol="0">
            <a:noAutofit/>
          </a:bodyPr>
          <a:lstStyle/>
          <a:p>
            <a:pPr marL="56515">
              <a:lnSpc>
                <a:spcPct val="100000"/>
              </a:lnSpc>
            </a:pPr>
            <a:r>
              <a:rPr sz="1800" b="1" dirty="0" smtClean="0">
                <a:solidFill>
                  <a:srgbClr val="FFFFFF"/>
                </a:solidFill>
                <a:latin typeface="Calibri"/>
                <a:cs typeface="Calibri"/>
              </a:rPr>
              <a:t>P</a:t>
            </a:r>
            <a:r>
              <a:rPr sz="1800" b="1" spc="-30" dirty="0" smtClean="0">
                <a:solidFill>
                  <a:srgbClr val="FFFFFF"/>
                </a:solidFill>
                <a:latin typeface="Calibri"/>
                <a:cs typeface="Calibri"/>
              </a:rPr>
              <a:t>r</a:t>
            </a:r>
            <a:r>
              <a:rPr sz="1800" b="1" spc="0" dirty="0" smtClean="0">
                <a:solidFill>
                  <a:srgbClr val="FFFFFF"/>
                </a:solidFill>
                <a:latin typeface="Calibri"/>
                <a:cs typeface="Calibri"/>
              </a:rPr>
              <a:t>oject</a:t>
            </a:r>
            <a:endParaRPr sz="1800">
              <a:latin typeface="Calibri"/>
              <a:cs typeface="Calibri"/>
            </a:endParaRPr>
          </a:p>
          <a:p>
            <a:pPr marL="12700">
              <a:lnSpc>
                <a:spcPct val="100000"/>
              </a:lnSpc>
            </a:pPr>
            <a:r>
              <a:rPr sz="1800" b="1" spc="-10" dirty="0" smtClean="0">
                <a:solidFill>
                  <a:srgbClr val="FFFFFF"/>
                </a:solidFill>
                <a:latin typeface="Calibri"/>
                <a:cs typeface="Calibri"/>
              </a:rPr>
              <a:t>F</a:t>
            </a:r>
            <a:r>
              <a:rPr sz="1800" b="1" spc="-5" dirty="0" smtClean="0">
                <a:solidFill>
                  <a:srgbClr val="FFFFFF"/>
                </a:solidFill>
                <a:latin typeface="Calibri"/>
                <a:cs typeface="Calibri"/>
              </a:rPr>
              <a:t>u</a:t>
            </a:r>
            <a:r>
              <a:rPr sz="1800" b="1" spc="-10" dirty="0" smtClean="0">
                <a:solidFill>
                  <a:srgbClr val="FFFFFF"/>
                </a:solidFill>
                <a:latin typeface="Calibri"/>
                <a:cs typeface="Calibri"/>
              </a:rPr>
              <a:t>nding</a:t>
            </a:r>
            <a:endParaRPr sz="1800">
              <a:latin typeface="Calibri"/>
              <a:cs typeface="Calibri"/>
            </a:endParaRPr>
          </a:p>
        </p:txBody>
      </p:sp>
      <p:sp>
        <p:nvSpPr>
          <p:cNvPr id="23" name="object 23"/>
          <p:cNvSpPr/>
          <p:nvPr/>
        </p:nvSpPr>
        <p:spPr>
          <a:xfrm>
            <a:off x="5296408" y="5105400"/>
            <a:ext cx="1256791" cy="398272"/>
          </a:xfrm>
          <a:custGeom>
            <a:avLst/>
            <a:gdLst/>
            <a:ahLst/>
            <a:cxnLst/>
            <a:rect l="l" t="t" r="r" b="b"/>
            <a:pathLst>
              <a:path w="1256792" h="398272">
                <a:moveTo>
                  <a:pt x="1190370" y="0"/>
                </a:moveTo>
                <a:lnTo>
                  <a:pt x="60573" y="244"/>
                </a:lnTo>
                <a:lnTo>
                  <a:pt x="22498" y="16562"/>
                </a:lnTo>
                <a:lnTo>
                  <a:pt x="1576" y="51959"/>
                </a:lnTo>
                <a:lnTo>
                  <a:pt x="0" y="66420"/>
                </a:lnTo>
                <a:lnTo>
                  <a:pt x="235" y="337600"/>
                </a:lnTo>
                <a:lnTo>
                  <a:pt x="16515" y="375733"/>
                </a:lnTo>
                <a:lnTo>
                  <a:pt x="51864" y="396692"/>
                </a:lnTo>
                <a:lnTo>
                  <a:pt x="66293" y="398272"/>
                </a:lnTo>
                <a:lnTo>
                  <a:pt x="1196110" y="398027"/>
                </a:lnTo>
                <a:lnTo>
                  <a:pt x="1234272" y="381721"/>
                </a:lnTo>
                <a:lnTo>
                  <a:pt x="1255215" y="346394"/>
                </a:lnTo>
                <a:lnTo>
                  <a:pt x="1256791" y="331978"/>
                </a:lnTo>
                <a:lnTo>
                  <a:pt x="1256539" y="60584"/>
                </a:lnTo>
                <a:lnTo>
                  <a:pt x="1240194" y="22479"/>
                </a:lnTo>
                <a:lnTo>
                  <a:pt x="1204818" y="1573"/>
                </a:lnTo>
                <a:lnTo>
                  <a:pt x="1190370" y="0"/>
                </a:lnTo>
                <a:close/>
              </a:path>
            </a:pathLst>
          </a:custGeom>
          <a:solidFill>
            <a:srgbClr val="F1F1F1"/>
          </a:solidFill>
        </p:spPr>
        <p:txBody>
          <a:bodyPr wrap="square" lIns="0" tIns="0" rIns="0" bIns="0" rtlCol="0">
            <a:noAutofit/>
          </a:bodyPr>
          <a:lstStyle/>
          <a:p>
            <a:endParaRPr/>
          </a:p>
        </p:txBody>
      </p:sp>
      <p:sp>
        <p:nvSpPr>
          <p:cNvPr id="24" name="object 24"/>
          <p:cNvSpPr/>
          <p:nvPr/>
        </p:nvSpPr>
        <p:spPr>
          <a:xfrm>
            <a:off x="5296408" y="5105400"/>
            <a:ext cx="1256791" cy="398272"/>
          </a:xfrm>
          <a:custGeom>
            <a:avLst/>
            <a:gdLst/>
            <a:ahLst/>
            <a:cxnLst/>
            <a:rect l="l" t="t" r="r" b="b"/>
            <a:pathLst>
              <a:path w="1256792" h="398272">
                <a:moveTo>
                  <a:pt x="0" y="66420"/>
                </a:moveTo>
                <a:lnTo>
                  <a:pt x="13165" y="26692"/>
                </a:lnTo>
                <a:lnTo>
                  <a:pt x="46543" y="3000"/>
                </a:lnTo>
                <a:lnTo>
                  <a:pt x="1190370" y="0"/>
                </a:lnTo>
                <a:lnTo>
                  <a:pt x="1204818" y="1573"/>
                </a:lnTo>
                <a:lnTo>
                  <a:pt x="1240194" y="22479"/>
                </a:lnTo>
                <a:lnTo>
                  <a:pt x="1256539" y="60584"/>
                </a:lnTo>
                <a:lnTo>
                  <a:pt x="1256791" y="331978"/>
                </a:lnTo>
                <a:lnTo>
                  <a:pt x="1255215" y="346394"/>
                </a:lnTo>
                <a:lnTo>
                  <a:pt x="1234272" y="381721"/>
                </a:lnTo>
                <a:lnTo>
                  <a:pt x="1196110" y="398027"/>
                </a:lnTo>
                <a:lnTo>
                  <a:pt x="66293" y="398272"/>
                </a:lnTo>
                <a:lnTo>
                  <a:pt x="51864" y="396692"/>
                </a:lnTo>
                <a:lnTo>
                  <a:pt x="16515" y="375733"/>
                </a:lnTo>
                <a:lnTo>
                  <a:pt x="235" y="337600"/>
                </a:lnTo>
                <a:lnTo>
                  <a:pt x="0" y="66420"/>
                </a:lnTo>
                <a:close/>
              </a:path>
            </a:pathLst>
          </a:custGeom>
          <a:ln w="25400">
            <a:solidFill>
              <a:srgbClr val="385D89"/>
            </a:solidFill>
          </a:ln>
        </p:spPr>
        <p:txBody>
          <a:bodyPr wrap="square" lIns="0" tIns="0" rIns="0" bIns="0" rtlCol="0">
            <a:noAutofit/>
          </a:bodyPr>
          <a:lstStyle/>
          <a:p>
            <a:endParaRPr/>
          </a:p>
        </p:txBody>
      </p:sp>
      <p:sp>
        <p:nvSpPr>
          <p:cNvPr id="25" name="object 25"/>
          <p:cNvSpPr txBox="1"/>
          <p:nvPr/>
        </p:nvSpPr>
        <p:spPr>
          <a:xfrm>
            <a:off x="5434965" y="5171313"/>
            <a:ext cx="981075" cy="266700"/>
          </a:xfrm>
          <a:prstGeom prst="rect">
            <a:avLst/>
          </a:prstGeom>
        </p:spPr>
        <p:txBody>
          <a:bodyPr vert="horz" wrap="square" lIns="0" tIns="0" rIns="0" bIns="0" rtlCol="0">
            <a:noAutofit/>
          </a:bodyPr>
          <a:lstStyle/>
          <a:p>
            <a:pPr marL="12700">
              <a:lnSpc>
                <a:spcPct val="100000"/>
              </a:lnSpc>
            </a:pPr>
            <a:r>
              <a:rPr sz="1600" b="1" spc="-10" dirty="0" smtClean="0">
                <a:latin typeface="Calibri"/>
                <a:cs typeface="Calibri"/>
              </a:rPr>
              <a:t>D</a:t>
            </a:r>
            <a:r>
              <a:rPr sz="1600" b="1" spc="-5" dirty="0" smtClean="0">
                <a:latin typeface="Calibri"/>
                <a:cs typeface="Calibri"/>
              </a:rPr>
              <a:t>o</a:t>
            </a:r>
            <a:r>
              <a:rPr sz="1600" b="1" spc="-10" dirty="0" smtClean="0">
                <a:latin typeface="Calibri"/>
                <a:cs typeface="Calibri"/>
              </a:rPr>
              <a:t>c</a:t>
            </a:r>
            <a:r>
              <a:rPr sz="1600" b="1" spc="-15" dirty="0" smtClean="0">
                <a:latin typeface="Calibri"/>
                <a:cs typeface="Calibri"/>
              </a:rPr>
              <a:t>ume</a:t>
            </a:r>
            <a:r>
              <a:rPr sz="1600" b="1" spc="-30" dirty="0" smtClean="0">
                <a:latin typeface="Calibri"/>
                <a:cs typeface="Calibri"/>
              </a:rPr>
              <a:t>n</a:t>
            </a:r>
            <a:r>
              <a:rPr sz="1600" b="1" spc="-10" dirty="0" smtClean="0">
                <a:latin typeface="Calibri"/>
                <a:cs typeface="Calibri"/>
              </a:rPr>
              <a:t>ts</a:t>
            </a:r>
            <a:endParaRPr sz="1600">
              <a:latin typeface="Calibri"/>
              <a:cs typeface="Calibri"/>
            </a:endParaRPr>
          </a:p>
        </p:txBody>
      </p:sp>
      <p:sp>
        <p:nvSpPr>
          <p:cNvPr id="26" name="object 26"/>
          <p:cNvSpPr/>
          <p:nvPr/>
        </p:nvSpPr>
        <p:spPr>
          <a:xfrm>
            <a:off x="5943600" y="5663044"/>
            <a:ext cx="1328547" cy="398322"/>
          </a:xfrm>
          <a:custGeom>
            <a:avLst/>
            <a:gdLst/>
            <a:ahLst/>
            <a:cxnLst/>
            <a:rect l="l" t="t" r="r" b="b"/>
            <a:pathLst>
              <a:path w="1328547" h="398322">
                <a:moveTo>
                  <a:pt x="1262126" y="0"/>
                </a:moveTo>
                <a:lnTo>
                  <a:pt x="60613" y="249"/>
                </a:lnTo>
                <a:lnTo>
                  <a:pt x="22491" y="16583"/>
                </a:lnTo>
                <a:lnTo>
                  <a:pt x="1574" y="51944"/>
                </a:lnTo>
                <a:lnTo>
                  <a:pt x="0" y="66382"/>
                </a:lnTo>
                <a:lnTo>
                  <a:pt x="250" y="337738"/>
                </a:lnTo>
                <a:lnTo>
                  <a:pt x="16590" y="375834"/>
                </a:lnTo>
                <a:lnTo>
                  <a:pt x="51970" y="396748"/>
                </a:lnTo>
                <a:lnTo>
                  <a:pt x="66421" y="398322"/>
                </a:lnTo>
                <a:lnTo>
                  <a:pt x="1267943" y="398071"/>
                </a:lnTo>
                <a:lnTo>
                  <a:pt x="1306059" y="381730"/>
                </a:lnTo>
                <a:lnTo>
                  <a:pt x="1326972" y="346364"/>
                </a:lnTo>
                <a:lnTo>
                  <a:pt x="1328547" y="331927"/>
                </a:lnTo>
                <a:lnTo>
                  <a:pt x="1328297" y="60581"/>
                </a:lnTo>
                <a:lnTo>
                  <a:pt x="1311959" y="22485"/>
                </a:lnTo>
                <a:lnTo>
                  <a:pt x="1276577" y="1574"/>
                </a:lnTo>
                <a:lnTo>
                  <a:pt x="1262126" y="0"/>
                </a:lnTo>
                <a:close/>
              </a:path>
            </a:pathLst>
          </a:custGeom>
          <a:solidFill>
            <a:srgbClr val="F1F1F1"/>
          </a:solidFill>
        </p:spPr>
        <p:txBody>
          <a:bodyPr wrap="square" lIns="0" tIns="0" rIns="0" bIns="0" rtlCol="0">
            <a:noAutofit/>
          </a:bodyPr>
          <a:lstStyle/>
          <a:p>
            <a:endParaRPr/>
          </a:p>
        </p:txBody>
      </p:sp>
      <p:sp>
        <p:nvSpPr>
          <p:cNvPr id="27" name="object 27"/>
          <p:cNvSpPr/>
          <p:nvPr/>
        </p:nvSpPr>
        <p:spPr>
          <a:xfrm>
            <a:off x="5943600" y="5663044"/>
            <a:ext cx="1328547" cy="398322"/>
          </a:xfrm>
          <a:custGeom>
            <a:avLst/>
            <a:gdLst/>
            <a:ahLst/>
            <a:cxnLst/>
            <a:rect l="l" t="t" r="r" b="b"/>
            <a:pathLst>
              <a:path w="1328547" h="398322">
                <a:moveTo>
                  <a:pt x="0" y="66382"/>
                </a:moveTo>
                <a:lnTo>
                  <a:pt x="13157" y="26706"/>
                </a:lnTo>
                <a:lnTo>
                  <a:pt x="46556" y="3017"/>
                </a:lnTo>
                <a:lnTo>
                  <a:pt x="1262126" y="0"/>
                </a:lnTo>
                <a:lnTo>
                  <a:pt x="1276577" y="1574"/>
                </a:lnTo>
                <a:lnTo>
                  <a:pt x="1311959" y="22485"/>
                </a:lnTo>
                <a:lnTo>
                  <a:pt x="1328297" y="60581"/>
                </a:lnTo>
                <a:lnTo>
                  <a:pt x="1328547" y="331927"/>
                </a:lnTo>
                <a:lnTo>
                  <a:pt x="1326972" y="346364"/>
                </a:lnTo>
                <a:lnTo>
                  <a:pt x="1306059" y="381730"/>
                </a:lnTo>
                <a:lnTo>
                  <a:pt x="1267943" y="398071"/>
                </a:lnTo>
                <a:lnTo>
                  <a:pt x="66421" y="398322"/>
                </a:lnTo>
                <a:lnTo>
                  <a:pt x="51970" y="396748"/>
                </a:lnTo>
                <a:lnTo>
                  <a:pt x="16590" y="375834"/>
                </a:lnTo>
                <a:lnTo>
                  <a:pt x="250" y="337738"/>
                </a:lnTo>
                <a:lnTo>
                  <a:pt x="0" y="66382"/>
                </a:lnTo>
                <a:close/>
              </a:path>
            </a:pathLst>
          </a:custGeom>
          <a:ln w="25400">
            <a:solidFill>
              <a:srgbClr val="385D89"/>
            </a:solidFill>
          </a:ln>
        </p:spPr>
        <p:txBody>
          <a:bodyPr wrap="square" lIns="0" tIns="0" rIns="0" bIns="0" rtlCol="0">
            <a:noAutofit/>
          </a:bodyPr>
          <a:lstStyle/>
          <a:p>
            <a:endParaRPr/>
          </a:p>
        </p:txBody>
      </p:sp>
      <p:sp>
        <p:nvSpPr>
          <p:cNvPr id="28" name="object 28"/>
          <p:cNvSpPr txBox="1"/>
          <p:nvPr/>
        </p:nvSpPr>
        <p:spPr>
          <a:xfrm>
            <a:off x="6056503" y="5729122"/>
            <a:ext cx="1102995" cy="266700"/>
          </a:xfrm>
          <a:prstGeom prst="rect">
            <a:avLst/>
          </a:prstGeom>
        </p:spPr>
        <p:txBody>
          <a:bodyPr vert="horz" wrap="square" lIns="0" tIns="0" rIns="0" bIns="0" rtlCol="0">
            <a:noAutofit/>
          </a:bodyPr>
          <a:lstStyle/>
          <a:p>
            <a:pPr marL="12700">
              <a:lnSpc>
                <a:spcPct val="100000"/>
              </a:lnSpc>
            </a:pPr>
            <a:r>
              <a:rPr sz="1600" b="1" spc="-10" dirty="0" smtClean="0">
                <a:latin typeface="Calibri"/>
                <a:cs typeface="Calibri"/>
              </a:rPr>
              <a:t>Con</a:t>
            </a:r>
            <a:r>
              <a:rPr sz="1600" b="1" spc="-30" dirty="0" smtClean="0">
                <a:latin typeface="Calibri"/>
                <a:cs typeface="Calibri"/>
              </a:rPr>
              <a:t>s</a:t>
            </a:r>
            <a:r>
              <a:rPr sz="1600" b="1" spc="-10" dirty="0" smtClean="0">
                <a:latin typeface="Calibri"/>
                <a:cs typeface="Calibri"/>
              </a:rPr>
              <a:t>tr</a:t>
            </a:r>
            <a:r>
              <a:rPr sz="1600" b="1" spc="-20" dirty="0" smtClean="0">
                <a:latin typeface="Calibri"/>
                <a:cs typeface="Calibri"/>
              </a:rPr>
              <a:t>u</a:t>
            </a:r>
            <a:r>
              <a:rPr sz="1600" b="1" spc="-10" dirty="0" smtClean="0">
                <a:latin typeface="Calibri"/>
                <a:cs typeface="Calibri"/>
              </a:rPr>
              <a:t>cti</a:t>
            </a:r>
            <a:r>
              <a:rPr sz="1600" b="1" spc="-5" dirty="0" smtClean="0">
                <a:latin typeface="Calibri"/>
                <a:cs typeface="Calibri"/>
              </a:rPr>
              <a:t>o</a:t>
            </a:r>
            <a:r>
              <a:rPr sz="1600" b="1" spc="-10" dirty="0" smtClean="0">
                <a:latin typeface="Calibri"/>
                <a:cs typeface="Calibri"/>
              </a:rPr>
              <a:t>n</a:t>
            </a:r>
            <a:endParaRPr sz="1600">
              <a:latin typeface="Calibri"/>
              <a:cs typeface="Calibri"/>
            </a:endParaRPr>
          </a:p>
        </p:txBody>
      </p:sp>
      <p:sp>
        <p:nvSpPr>
          <p:cNvPr id="29" name="object 29"/>
          <p:cNvSpPr/>
          <p:nvPr/>
        </p:nvSpPr>
        <p:spPr>
          <a:xfrm>
            <a:off x="6481698" y="6248400"/>
            <a:ext cx="1128141" cy="398322"/>
          </a:xfrm>
          <a:custGeom>
            <a:avLst/>
            <a:gdLst/>
            <a:ahLst/>
            <a:cxnLst/>
            <a:rect l="l" t="t" r="r" b="b"/>
            <a:pathLst>
              <a:path w="1128141" h="398322">
                <a:moveTo>
                  <a:pt x="1061847" y="0"/>
                </a:moveTo>
                <a:lnTo>
                  <a:pt x="60603" y="241"/>
                </a:lnTo>
                <a:lnTo>
                  <a:pt x="22510" y="16548"/>
                </a:lnTo>
                <a:lnTo>
                  <a:pt x="1577" y="51931"/>
                </a:lnTo>
                <a:lnTo>
                  <a:pt x="0" y="66382"/>
                </a:lnTo>
                <a:lnTo>
                  <a:pt x="242" y="337641"/>
                </a:lnTo>
                <a:lnTo>
                  <a:pt x="16543" y="375794"/>
                </a:lnTo>
                <a:lnTo>
                  <a:pt x="51875" y="396745"/>
                </a:lnTo>
                <a:lnTo>
                  <a:pt x="66294" y="398322"/>
                </a:lnTo>
                <a:lnTo>
                  <a:pt x="1067547" y="398080"/>
                </a:lnTo>
                <a:lnTo>
                  <a:pt x="1105634" y="381765"/>
                </a:lnTo>
                <a:lnTo>
                  <a:pt x="1126564" y="346378"/>
                </a:lnTo>
                <a:lnTo>
                  <a:pt x="1128141" y="331927"/>
                </a:lnTo>
                <a:lnTo>
                  <a:pt x="1127899" y="60678"/>
                </a:lnTo>
                <a:lnTo>
                  <a:pt x="1111600" y="22524"/>
                </a:lnTo>
                <a:lnTo>
                  <a:pt x="1076267" y="1577"/>
                </a:lnTo>
                <a:lnTo>
                  <a:pt x="1061847" y="0"/>
                </a:lnTo>
                <a:close/>
              </a:path>
            </a:pathLst>
          </a:custGeom>
          <a:solidFill>
            <a:srgbClr val="F1F1F1"/>
          </a:solidFill>
        </p:spPr>
        <p:txBody>
          <a:bodyPr wrap="square" lIns="0" tIns="0" rIns="0" bIns="0" rtlCol="0">
            <a:noAutofit/>
          </a:bodyPr>
          <a:lstStyle/>
          <a:p>
            <a:endParaRPr/>
          </a:p>
        </p:txBody>
      </p:sp>
      <p:sp>
        <p:nvSpPr>
          <p:cNvPr id="30" name="object 30"/>
          <p:cNvSpPr/>
          <p:nvPr/>
        </p:nvSpPr>
        <p:spPr>
          <a:xfrm>
            <a:off x="6481698" y="6248400"/>
            <a:ext cx="1128141" cy="398322"/>
          </a:xfrm>
          <a:custGeom>
            <a:avLst/>
            <a:gdLst/>
            <a:ahLst/>
            <a:cxnLst/>
            <a:rect l="l" t="t" r="r" b="b"/>
            <a:pathLst>
              <a:path w="1128141" h="398322">
                <a:moveTo>
                  <a:pt x="0" y="66382"/>
                </a:moveTo>
                <a:lnTo>
                  <a:pt x="13172" y="26675"/>
                </a:lnTo>
                <a:lnTo>
                  <a:pt x="46566" y="2992"/>
                </a:lnTo>
                <a:lnTo>
                  <a:pt x="1061847" y="0"/>
                </a:lnTo>
                <a:lnTo>
                  <a:pt x="1076267" y="1577"/>
                </a:lnTo>
                <a:lnTo>
                  <a:pt x="1111600" y="22524"/>
                </a:lnTo>
                <a:lnTo>
                  <a:pt x="1127899" y="60678"/>
                </a:lnTo>
                <a:lnTo>
                  <a:pt x="1128141" y="331927"/>
                </a:lnTo>
                <a:lnTo>
                  <a:pt x="1126564" y="346378"/>
                </a:lnTo>
                <a:lnTo>
                  <a:pt x="1105634" y="381765"/>
                </a:lnTo>
                <a:lnTo>
                  <a:pt x="1067547" y="398080"/>
                </a:lnTo>
                <a:lnTo>
                  <a:pt x="66294" y="398322"/>
                </a:lnTo>
                <a:lnTo>
                  <a:pt x="51875" y="396745"/>
                </a:lnTo>
                <a:lnTo>
                  <a:pt x="16543" y="375794"/>
                </a:lnTo>
                <a:lnTo>
                  <a:pt x="242" y="337641"/>
                </a:lnTo>
                <a:lnTo>
                  <a:pt x="0" y="66382"/>
                </a:lnTo>
                <a:close/>
              </a:path>
            </a:pathLst>
          </a:custGeom>
          <a:ln w="25399">
            <a:solidFill>
              <a:srgbClr val="385D89"/>
            </a:solidFill>
          </a:ln>
        </p:spPr>
        <p:txBody>
          <a:bodyPr wrap="square" lIns="0" tIns="0" rIns="0" bIns="0" rtlCol="0">
            <a:noAutofit/>
          </a:bodyPr>
          <a:lstStyle/>
          <a:p>
            <a:endParaRPr/>
          </a:p>
        </p:txBody>
      </p:sp>
      <p:sp>
        <p:nvSpPr>
          <p:cNvPr id="31" name="object 31"/>
          <p:cNvSpPr txBox="1"/>
          <p:nvPr/>
        </p:nvSpPr>
        <p:spPr>
          <a:xfrm>
            <a:off x="6628003" y="6314643"/>
            <a:ext cx="836930" cy="266700"/>
          </a:xfrm>
          <a:prstGeom prst="rect">
            <a:avLst/>
          </a:prstGeom>
        </p:spPr>
        <p:txBody>
          <a:bodyPr vert="horz" wrap="square" lIns="0" tIns="0" rIns="0" bIns="0" rtlCol="0">
            <a:noAutofit/>
          </a:bodyPr>
          <a:lstStyle/>
          <a:p>
            <a:pPr marL="12700">
              <a:lnSpc>
                <a:spcPct val="100000"/>
              </a:lnSpc>
            </a:pPr>
            <a:r>
              <a:rPr sz="1600" b="1" spc="-10" dirty="0" smtClean="0">
                <a:latin typeface="Calibri"/>
                <a:cs typeface="Calibri"/>
              </a:rPr>
              <a:t>Close Out</a:t>
            </a:r>
            <a:endParaRPr sz="1600">
              <a:latin typeface="Calibri"/>
              <a:cs typeface="Calibri"/>
            </a:endParaRPr>
          </a:p>
        </p:txBody>
      </p:sp>
      <p:sp>
        <p:nvSpPr>
          <p:cNvPr id="32" name="object 32"/>
          <p:cNvSpPr/>
          <p:nvPr/>
        </p:nvSpPr>
        <p:spPr>
          <a:xfrm>
            <a:off x="3629025" y="3953128"/>
            <a:ext cx="714501" cy="661771"/>
          </a:xfrm>
          <a:custGeom>
            <a:avLst/>
            <a:gdLst/>
            <a:ahLst/>
            <a:cxnLst/>
            <a:rect l="l" t="t" r="r" b="b"/>
            <a:pathLst>
              <a:path w="714501" h="661771">
                <a:moveTo>
                  <a:pt x="665528" y="504825"/>
                </a:moveTo>
                <a:lnTo>
                  <a:pt x="657733" y="504825"/>
                </a:lnTo>
                <a:lnTo>
                  <a:pt x="657733" y="561975"/>
                </a:lnTo>
                <a:lnTo>
                  <a:pt x="552101" y="561975"/>
                </a:lnTo>
                <a:lnTo>
                  <a:pt x="471932" y="608711"/>
                </a:lnTo>
                <a:lnTo>
                  <a:pt x="462957" y="617020"/>
                </a:lnTo>
                <a:lnTo>
                  <a:pt x="458341" y="627909"/>
                </a:lnTo>
                <a:lnTo>
                  <a:pt x="458489" y="639784"/>
                </a:lnTo>
                <a:lnTo>
                  <a:pt x="467203" y="652209"/>
                </a:lnTo>
                <a:lnTo>
                  <a:pt x="477211" y="659431"/>
                </a:lnTo>
                <a:lnTo>
                  <a:pt x="487729" y="661771"/>
                </a:lnTo>
                <a:lnTo>
                  <a:pt x="497973" y="659552"/>
                </a:lnTo>
                <a:lnTo>
                  <a:pt x="500761" y="658114"/>
                </a:lnTo>
                <a:lnTo>
                  <a:pt x="665528" y="561975"/>
                </a:lnTo>
                <a:lnTo>
                  <a:pt x="657733" y="561975"/>
                </a:lnTo>
                <a:lnTo>
                  <a:pt x="665563" y="561954"/>
                </a:lnTo>
                <a:lnTo>
                  <a:pt x="714501" y="533400"/>
                </a:lnTo>
                <a:lnTo>
                  <a:pt x="665528" y="504825"/>
                </a:lnTo>
                <a:close/>
              </a:path>
              <a:path w="714501" h="661771">
                <a:moveTo>
                  <a:pt x="601108" y="533405"/>
                </a:moveTo>
                <a:lnTo>
                  <a:pt x="552136" y="561954"/>
                </a:lnTo>
                <a:lnTo>
                  <a:pt x="657733" y="561975"/>
                </a:lnTo>
                <a:lnTo>
                  <a:pt x="657733" y="558165"/>
                </a:lnTo>
                <a:lnTo>
                  <a:pt x="643382" y="558165"/>
                </a:lnTo>
                <a:lnTo>
                  <a:pt x="601108" y="533405"/>
                </a:lnTo>
                <a:close/>
              </a:path>
              <a:path w="714501" h="661771">
                <a:moveTo>
                  <a:pt x="57150" y="0"/>
                </a:moveTo>
                <a:lnTo>
                  <a:pt x="0" y="0"/>
                </a:lnTo>
                <a:lnTo>
                  <a:pt x="1" y="533405"/>
                </a:lnTo>
                <a:lnTo>
                  <a:pt x="3493" y="547130"/>
                </a:lnTo>
                <a:lnTo>
                  <a:pt x="12742" y="557206"/>
                </a:lnTo>
                <a:lnTo>
                  <a:pt x="25903" y="561852"/>
                </a:lnTo>
                <a:lnTo>
                  <a:pt x="552136" y="561954"/>
                </a:lnTo>
                <a:lnTo>
                  <a:pt x="601108" y="533405"/>
                </a:lnTo>
                <a:lnTo>
                  <a:pt x="57150" y="533400"/>
                </a:lnTo>
                <a:lnTo>
                  <a:pt x="28575" y="504825"/>
                </a:lnTo>
                <a:lnTo>
                  <a:pt x="57150" y="504825"/>
                </a:lnTo>
                <a:lnTo>
                  <a:pt x="57150" y="0"/>
                </a:lnTo>
                <a:close/>
              </a:path>
              <a:path w="714501" h="661771">
                <a:moveTo>
                  <a:pt x="643382" y="508762"/>
                </a:moveTo>
                <a:lnTo>
                  <a:pt x="601108" y="533405"/>
                </a:lnTo>
                <a:lnTo>
                  <a:pt x="643382" y="558165"/>
                </a:lnTo>
                <a:lnTo>
                  <a:pt x="643382" y="508762"/>
                </a:lnTo>
                <a:close/>
              </a:path>
              <a:path w="714501" h="661771">
                <a:moveTo>
                  <a:pt x="657733" y="508762"/>
                </a:moveTo>
                <a:lnTo>
                  <a:pt x="643382" y="508762"/>
                </a:lnTo>
                <a:lnTo>
                  <a:pt x="643382" y="558165"/>
                </a:lnTo>
                <a:lnTo>
                  <a:pt x="657733" y="558165"/>
                </a:lnTo>
                <a:lnTo>
                  <a:pt x="657733" y="508762"/>
                </a:lnTo>
                <a:close/>
              </a:path>
              <a:path w="714501" h="661771">
                <a:moveTo>
                  <a:pt x="489145" y="404961"/>
                </a:moveTo>
                <a:lnTo>
                  <a:pt x="477399" y="406285"/>
                </a:lnTo>
                <a:lnTo>
                  <a:pt x="467116" y="412252"/>
                </a:lnTo>
                <a:lnTo>
                  <a:pt x="460671" y="425700"/>
                </a:lnTo>
                <a:lnTo>
                  <a:pt x="459195" y="437744"/>
                </a:lnTo>
                <a:lnTo>
                  <a:pt x="462052" y="447929"/>
                </a:lnTo>
                <a:lnTo>
                  <a:pt x="468607" y="455801"/>
                </a:lnTo>
                <a:lnTo>
                  <a:pt x="601118" y="533400"/>
                </a:lnTo>
                <a:lnTo>
                  <a:pt x="643382" y="508762"/>
                </a:lnTo>
                <a:lnTo>
                  <a:pt x="657733" y="508762"/>
                </a:lnTo>
                <a:lnTo>
                  <a:pt x="657733" y="504825"/>
                </a:lnTo>
                <a:lnTo>
                  <a:pt x="665528" y="504825"/>
                </a:lnTo>
                <a:lnTo>
                  <a:pt x="500761" y="408686"/>
                </a:lnTo>
                <a:lnTo>
                  <a:pt x="489145" y="404961"/>
                </a:lnTo>
                <a:close/>
              </a:path>
              <a:path w="714501" h="661771">
                <a:moveTo>
                  <a:pt x="57150" y="504825"/>
                </a:moveTo>
                <a:lnTo>
                  <a:pt x="28575" y="504825"/>
                </a:lnTo>
                <a:lnTo>
                  <a:pt x="57150" y="533400"/>
                </a:lnTo>
                <a:lnTo>
                  <a:pt x="57150" y="504825"/>
                </a:lnTo>
                <a:close/>
              </a:path>
              <a:path w="714501" h="661771">
                <a:moveTo>
                  <a:pt x="552310" y="504825"/>
                </a:moveTo>
                <a:lnTo>
                  <a:pt x="57150" y="504825"/>
                </a:lnTo>
                <a:lnTo>
                  <a:pt x="57150" y="533400"/>
                </a:lnTo>
                <a:lnTo>
                  <a:pt x="601098" y="533400"/>
                </a:lnTo>
                <a:lnTo>
                  <a:pt x="552310" y="504825"/>
                </a:lnTo>
                <a:close/>
              </a:path>
            </a:pathLst>
          </a:custGeom>
          <a:solidFill>
            <a:srgbClr val="497DBA"/>
          </a:solidFill>
        </p:spPr>
        <p:txBody>
          <a:bodyPr wrap="square" lIns="0" tIns="0" rIns="0" bIns="0" rtlCol="0">
            <a:noAutofit/>
          </a:bodyPr>
          <a:lstStyle/>
          <a:p>
            <a:endParaRPr/>
          </a:p>
        </p:txBody>
      </p:sp>
      <p:sp>
        <p:nvSpPr>
          <p:cNvPr id="33" name="object 33"/>
          <p:cNvSpPr txBox="1"/>
          <p:nvPr/>
        </p:nvSpPr>
        <p:spPr>
          <a:xfrm>
            <a:off x="6650319" y="2053312"/>
            <a:ext cx="2065056" cy="298450"/>
          </a:xfrm>
          <a:prstGeom prst="rect">
            <a:avLst/>
          </a:prstGeom>
        </p:spPr>
        <p:txBody>
          <a:bodyPr vert="horz" wrap="square" lIns="0" tIns="0" rIns="0" bIns="0" rtlCol="0">
            <a:noAutofit/>
          </a:bodyPr>
          <a:lstStyle/>
          <a:p>
            <a:pPr marL="12700" algn="r">
              <a:lnSpc>
                <a:spcPct val="100000"/>
              </a:lnSpc>
            </a:pPr>
            <a:endParaRPr lang="en-US" sz="1800" spc="-10" dirty="0" smtClean="0">
              <a:latin typeface="Calibri"/>
              <a:cs typeface="Calibri"/>
            </a:endParaRPr>
          </a:p>
          <a:p>
            <a:pPr marL="12700" algn="r">
              <a:lnSpc>
                <a:spcPct val="100000"/>
              </a:lnSpc>
            </a:pPr>
            <a:r>
              <a:rPr sz="1800" spc="-10" dirty="0" smtClean="0">
                <a:latin typeface="Calibri"/>
                <a:cs typeface="Calibri"/>
              </a:rPr>
              <a:t> </a:t>
            </a:r>
            <a:r>
              <a:rPr lang="en-US" sz="1800" spc="-10" dirty="0" smtClean="0">
                <a:latin typeface="Calibri"/>
                <a:cs typeface="Calibri"/>
              </a:rPr>
              <a:t>12-18  </a:t>
            </a:r>
            <a:r>
              <a:rPr sz="1800" spc="-10" dirty="0" smtClean="0">
                <a:latin typeface="Calibri"/>
                <a:cs typeface="Calibri"/>
              </a:rPr>
              <a:t>mon</a:t>
            </a:r>
            <a:r>
              <a:rPr sz="1800" spc="0" dirty="0" smtClean="0">
                <a:latin typeface="Calibri"/>
                <a:cs typeface="Calibri"/>
              </a:rPr>
              <a:t>ths</a:t>
            </a:r>
            <a:endParaRPr sz="1800" dirty="0">
              <a:latin typeface="Calibri"/>
              <a:cs typeface="Calibri"/>
            </a:endParaRPr>
          </a:p>
        </p:txBody>
      </p:sp>
      <p:sp>
        <p:nvSpPr>
          <p:cNvPr id="34" name="object 34"/>
          <p:cNvSpPr txBox="1"/>
          <p:nvPr/>
        </p:nvSpPr>
        <p:spPr>
          <a:xfrm>
            <a:off x="7813675" y="3146171"/>
            <a:ext cx="901700" cy="298450"/>
          </a:xfrm>
          <a:prstGeom prst="rect">
            <a:avLst/>
          </a:prstGeom>
        </p:spPr>
        <p:txBody>
          <a:bodyPr vert="horz" wrap="square" lIns="0" tIns="0" rIns="0" bIns="0" rtlCol="0">
            <a:noAutofit/>
          </a:bodyPr>
          <a:lstStyle/>
          <a:p>
            <a:pPr marL="12700" algn="r">
              <a:lnSpc>
                <a:spcPct val="100000"/>
              </a:lnSpc>
            </a:pPr>
            <a:r>
              <a:rPr lang="en-US" sz="1800" spc="-10" dirty="0" smtClean="0">
                <a:latin typeface="Calibri"/>
                <a:cs typeface="Calibri"/>
              </a:rPr>
              <a:t>4</a:t>
            </a:r>
            <a:r>
              <a:rPr sz="1800" spc="-10" dirty="0" smtClean="0">
                <a:latin typeface="Calibri"/>
                <a:cs typeface="Calibri"/>
              </a:rPr>
              <a:t> mon</a:t>
            </a:r>
            <a:r>
              <a:rPr sz="1800" spc="0" dirty="0" smtClean="0">
                <a:latin typeface="Calibri"/>
                <a:cs typeface="Calibri"/>
              </a:rPr>
              <a:t>ths</a:t>
            </a:r>
            <a:endParaRPr sz="1800" dirty="0">
              <a:latin typeface="Calibri"/>
              <a:cs typeface="Calibri"/>
            </a:endParaRPr>
          </a:p>
        </p:txBody>
      </p:sp>
      <p:sp>
        <p:nvSpPr>
          <p:cNvPr id="35" name="object 35"/>
          <p:cNvSpPr txBox="1"/>
          <p:nvPr/>
        </p:nvSpPr>
        <p:spPr>
          <a:xfrm>
            <a:off x="7339252" y="4233544"/>
            <a:ext cx="1327354" cy="298450"/>
          </a:xfrm>
          <a:prstGeom prst="rect">
            <a:avLst/>
          </a:prstGeom>
        </p:spPr>
        <p:txBody>
          <a:bodyPr vert="horz" wrap="square" lIns="0" tIns="0" rIns="0" bIns="0" rtlCol="0">
            <a:noAutofit/>
          </a:bodyPr>
          <a:lstStyle/>
          <a:p>
            <a:pPr marL="12700" algn="r">
              <a:lnSpc>
                <a:spcPct val="100000"/>
              </a:lnSpc>
            </a:pPr>
            <a:r>
              <a:rPr lang="en-US" sz="1800" spc="-10" dirty="0" smtClean="0">
                <a:latin typeface="Calibri"/>
                <a:cs typeface="Calibri"/>
              </a:rPr>
              <a:t>2</a:t>
            </a:r>
            <a:r>
              <a:rPr sz="1800" spc="-10" dirty="0" smtClean="0">
                <a:latin typeface="Calibri"/>
                <a:cs typeface="Calibri"/>
              </a:rPr>
              <a:t> mon</a:t>
            </a:r>
            <a:r>
              <a:rPr sz="1800" spc="0" dirty="0" smtClean="0">
                <a:latin typeface="Calibri"/>
                <a:cs typeface="Calibri"/>
              </a:rPr>
              <a:t>ths</a:t>
            </a:r>
            <a:endParaRPr sz="1800" dirty="0">
              <a:latin typeface="Calibri"/>
              <a:cs typeface="Calibri"/>
            </a:endParaRPr>
          </a:p>
        </p:txBody>
      </p:sp>
      <p:sp>
        <p:nvSpPr>
          <p:cNvPr id="36" name="object 36"/>
          <p:cNvSpPr txBox="1"/>
          <p:nvPr/>
        </p:nvSpPr>
        <p:spPr>
          <a:xfrm>
            <a:off x="7233919" y="5128768"/>
            <a:ext cx="1432687" cy="299085"/>
          </a:xfrm>
          <a:prstGeom prst="rect">
            <a:avLst/>
          </a:prstGeom>
        </p:spPr>
        <p:txBody>
          <a:bodyPr vert="horz" wrap="square" lIns="0" tIns="0" rIns="0" bIns="0" rtlCol="0">
            <a:noAutofit/>
          </a:bodyPr>
          <a:lstStyle/>
          <a:p>
            <a:pPr marL="12700" algn="r">
              <a:lnSpc>
                <a:spcPct val="100000"/>
              </a:lnSpc>
            </a:pPr>
            <a:r>
              <a:rPr sz="1800" dirty="0" smtClean="0">
                <a:latin typeface="Calibri"/>
                <a:cs typeface="Calibri"/>
              </a:rPr>
              <a:t> </a:t>
            </a:r>
            <a:r>
              <a:rPr lang="en-US" sz="1800" dirty="0" smtClean="0">
                <a:latin typeface="Calibri"/>
                <a:cs typeface="Calibri"/>
              </a:rPr>
              <a:t>12-15 </a:t>
            </a:r>
            <a:r>
              <a:rPr sz="1800" dirty="0" smtClean="0">
                <a:latin typeface="Calibri"/>
                <a:cs typeface="Calibri"/>
              </a:rPr>
              <a:t>mo</a:t>
            </a:r>
            <a:r>
              <a:rPr sz="1800" spc="-15" dirty="0" smtClean="0">
                <a:latin typeface="Calibri"/>
                <a:cs typeface="Calibri"/>
              </a:rPr>
              <a:t>n</a:t>
            </a:r>
            <a:r>
              <a:rPr sz="1800" spc="0" dirty="0" smtClean="0">
                <a:latin typeface="Calibri"/>
                <a:cs typeface="Calibri"/>
              </a:rPr>
              <a:t>ths</a:t>
            </a:r>
            <a:endParaRPr sz="1800" dirty="0">
              <a:latin typeface="Calibri"/>
              <a:cs typeface="Calibri"/>
            </a:endParaRPr>
          </a:p>
        </p:txBody>
      </p:sp>
      <p:sp>
        <p:nvSpPr>
          <p:cNvPr id="37" name="object 37"/>
          <p:cNvSpPr txBox="1"/>
          <p:nvPr/>
        </p:nvSpPr>
        <p:spPr>
          <a:xfrm>
            <a:off x="7391401" y="5694578"/>
            <a:ext cx="1323974" cy="298450"/>
          </a:xfrm>
          <a:prstGeom prst="rect">
            <a:avLst/>
          </a:prstGeom>
        </p:spPr>
        <p:txBody>
          <a:bodyPr vert="horz" wrap="square" lIns="0" tIns="0" rIns="0" bIns="0" rtlCol="0">
            <a:noAutofit/>
          </a:bodyPr>
          <a:lstStyle/>
          <a:p>
            <a:pPr marL="12700" algn="r">
              <a:lnSpc>
                <a:spcPct val="100000"/>
              </a:lnSpc>
            </a:pPr>
            <a:r>
              <a:rPr lang="en-US" sz="1800" spc="-10" dirty="0" smtClean="0">
                <a:latin typeface="Calibri"/>
                <a:cs typeface="Calibri"/>
              </a:rPr>
              <a:t>18-20 </a:t>
            </a:r>
            <a:r>
              <a:rPr sz="1800" spc="-10" dirty="0" smtClean="0">
                <a:latin typeface="Calibri"/>
                <a:cs typeface="Calibri"/>
              </a:rPr>
              <a:t>mon</a:t>
            </a:r>
            <a:r>
              <a:rPr sz="1800" spc="0" dirty="0" smtClean="0">
                <a:latin typeface="Calibri"/>
                <a:cs typeface="Calibri"/>
              </a:rPr>
              <a:t>ths</a:t>
            </a:r>
            <a:endParaRPr sz="1800" dirty="0">
              <a:latin typeface="Calibri"/>
              <a:cs typeface="Calibri"/>
            </a:endParaRPr>
          </a:p>
        </p:txBody>
      </p:sp>
      <p:sp>
        <p:nvSpPr>
          <p:cNvPr id="38" name="object 38"/>
          <p:cNvSpPr txBox="1"/>
          <p:nvPr/>
        </p:nvSpPr>
        <p:spPr>
          <a:xfrm>
            <a:off x="7764906" y="6295034"/>
            <a:ext cx="901700" cy="298450"/>
          </a:xfrm>
          <a:prstGeom prst="rect">
            <a:avLst/>
          </a:prstGeom>
        </p:spPr>
        <p:txBody>
          <a:bodyPr vert="horz" wrap="square" lIns="0" tIns="0" rIns="0" bIns="0" rtlCol="0">
            <a:noAutofit/>
          </a:bodyPr>
          <a:lstStyle/>
          <a:p>
            <a:pPr marL="12700" algn="r">
              <a:lnSpc>
                <a:spcPct val="100000"/>
              </a:lnSpc>
            </a:pPr>
            <a:r>
              <a:rPr lang="en-US" sz="1800" spc="-10" dirty="0" smtClean="0">
                <a:latin typeface="Calibri"/>
                <a:cs typeface="Calibri"/>
              </a:rPr>
              <a:t>2</a:t>
            </a:r>
            <a:r>
              <a:rPr sz="1800" spc="-10" dirty="0" smtClean="0">
                <a:latin typeface="Calibri"/>
                <a:cs typeface="Calibri"/>
              </a:rPr>
              <a:t> mon</a:t>
            </a:r>
            <a:r>
              <a:rPr sz="1800" spc="0" dirty="0" smtClean="0">
                <a:latin typeface="Calibri"/>
                <a:cs typeface="Calibri"/>
              </a:rPr>
              <a:t>ths</a:t>
            </a:r>
            <a:endParaRPr sz="1800" dirty="0">
              <a:latin typeface="Calibri"/>
              <a:cs typeface="Calibri"/>
            </a:endParaRPr>
          </a:p>
        </p:txBody>
      </p:sp>
      <p:sp>
        <p:nvSpPr>
          <p:cNvPr id="39" name="object 39"/>
          <p:cNvSpPr/>
          <p:nvPr/>
        </p:nvSpPr>
        <p:spPr>
          <a:xfrm>
            <a:off x="4611623" y="4953000"/>
            <a:ext cx="0" cy="351536"/>
          </a:xfrm>
          <a:custGeom>
            <a:avLst/>
            <a:gdLst/>
            <a:ahLst/>
            <a:cxnLst/>
            <a:rect l="l" t="t" r="r" b="b"/>
            <a:pathLst>
              <a:path h="351536">
                <a:moveTo>
                  <a:pt x="0" y="0"/>
                </a:moveTo>
                <a:lnTo>
                  <a:pt x="0" y="351536"/>
                </a:lnTo>
              </a:path>
            </a:pathLst>
          </a:custGeom>
          <a:ln w="57150">
            <a:solidFill>
              <a:srgbClr val="497DBA"/>
            </a:solidFill>
          </a:ln>
        </p:spPr>
        <p:txBody>
          <a:bodyPr wrap="square" lIns="0" tIns="0" rIns="0" bIns="0" rtlCol="0">
            <a:noAutofit/>
          </a:bodyPr>
          <a:lstStyle/>
          <a:p>
            <a:endParaRPr/>
          </a:p>
        </p:txBody>
      </p:sp>
      <p:sp>
        <p:nvSpPr>
          <p:cNvPr id="40" name="object 40"/>
          <p:cNvSpPr/>
          <p:nvPr/>
        </p:nvSpPr>
        <p:spPr>
          <a:xfrm>
            <a:off x="4604384" y="5176221"/>
            <a:ext cx="685926" cy="256804"/>
          </a:xfrm>
          <a:custGeom>
            <a:avLst/>
            <a:gdLst/>
            <a:ahLst/>
            <a:cxnLst/>
            <a:rect l="l" t="t" r="r" b="b"/>
            <a:pathLst>
              <a:path w="685926" h="256804">
                <a:moveTo>
                  <a:pt x="572537" y="128406"/>
                </a:moveTo>
                <a:lnTo>
                  <a:pt x="439965" y="205970"/>
                </a:lnTo>
                <a:lnTo>
                  <a:pt x="433450" y="213870"/>
                </a:lnTo>
                <a:lnTo>
                  <a:pt x="430630" y="224081"/>
                </a:lnTo>
                <a:lnTo>
                  <a:pt x="432141" y="236130"/>
                </a:lnTo>
                <a:lnTo>
                  <a:pt x="438622" y="249545"/>
                </a:lnTo>
                <a:lnTo>
                  <a:pt x="448891" y="255494"/>
                </a:lnTo>
                <a:lnTo>
                  <a:pt x="460606" y="256804"/>
                </a:lnTo>
                <a:lnTo>
                  <a:pt x="472186" y="253028"/>
                </a:lnTo>
                <a:lnTo>
                  <a:pt x="636953" y="156889"/>
                </a:lnTo>
                <a:lnTo>
                  <a:pt x="629285" y="156889"/>
                </a:lnTo>
                <a:lnTo>
                  <a:pt x="629285" y="153079"/>
                </a:lnTo>
                <a:lnTo>
                  <a:pt x="614806" y="153079"/>
                </a:lnTo>
                <a:lnTo>
                  <a:pt x="572537" y="128406"/>
                </a:lnTo>
                <a:close/>
              </a:path>
              <a:path w="685926" h="256804">
                <a:moveTo>
                  <a:pt x="523425" y="99739"/>
                </a:moveTo>
                <a:lnTo>
                  <a:pt x="0" y="99739"/>
                </a:lnTo>
                <a:lnTo>
                  <a:pt x="0" y="156889"/>
                </a:lnTo>
                <a:lnTo>
                  <a:pt x="523854" y="156889"/>
                </a:lnTo>
                <a:lnTo>
                  <a:pt x="572537" y="128406"/>
                </a:lnTo>
                <a:lnTo>
                  <a:pt x="523425" y="99739"/>
                </a:lnTo>
                <a:close/>
              </a:path>
              <a:path w="685926" h="256804">
                <a:moveTo>
                  <a:pt x="636953" y="99739"/>
                </a:moveTo>
                <a:lnTo>
                  <a:pt x="629285" y="99739"/>
                </a:lnTo>
                <a:lnTo>
                  <a:pt x="629285" y="156889"/>
                </a:lnTo>
                <a:lnTo>
                  <a:pt x="636953" y="156889"/>
                </a:lnTo>
                <a:lnTo>
                  <a:pt x="685926" y="128314"/>
                </a:lnTo>
                <a:lnTo>
                  <a:pt x="636953" y="99739"/>
                </a:lnTo>
                <a:close/>
              </a:path>
              <a:path w="685926" h="256804">
                <a:moveTo>
                  <a:pt x="614806" y="103676"/>
                </a:moveTo>
                <a:lnTo>
                  <a:pt x="572537" y="128406"/>
                </a:lnTo>
                <a:lnTo>
                  <a:pt x="614806" y="153079"/>
                </a:lnTo>
                <a:lnTo>
                  <a:pt x="614806" y="103676"/>
                </a:lnTo>
                <a:close/>
              </a:path>
              <a:path w="685926" h="256804">
                <a:moveTo>
                  <a:pt x="629285" y="103676"/>
                </a:moveTo>
                <a:lnTo>
                  <a:pt x="614806" y="103676"/>
                </a:lnTo>
                <a:lnTo>
                  <a:pt x="614806" y="153079"/>
                </a:lnTo>
                <a:lnTo>
                  <a:pt x="629285" y="153079"/>
                </a:lnTo>
                <a:lnTo>
                  <a:pt x="629285" y="103676"/>
                </a:lnTo>
                <a:close/>
              </a:path>
              <a:path w="685926" h="256804">
                <a:moveTo>
                  <a:pt x="459230" y="0"/>
                </a:moveTo>
                <a:lnTo>
                  <a:pt x="448686" y="2312"/>
                </a:lnTo>
                <a:lnTo>
                  <a:pt x="438651" y="9518"/>
                </a:lnTo>
                <a:lnTo>
                  <a:pt x="429914" y="21977"/>
                </a:lnTo>
                <a:lnTo>
                  <a:pt x="429766" y="33855"/>
                </a:lnTo>
                <a:lnTo>
                  <a:pt x="434382" y="44714"/>
                </a:lnTo>
                <a:lnTo>
                  <a:pt x="443356" y="53003"/>
                </a:lnTo>
                <a:lnTo>
                  <a:pt x="572537" y="128406"/>
                </a:lnTo>
                <a:lnTo>
                  <a:pt x="614806" y="103676"/>
                </a:lnTo>
                <a:lnTo>
                  <a:pt x="629285" y="103676"/>
                </a:lnTo>
                <a:lnTo>
                  <a:pt x="629285" y="99739"/>
                </a:lnTo>
                <a:lnTo>
                  <a:pt x="636953" y="99739"/>
                </a:lnTo>
                <a:lnTo>
                  <a:pt x="472186" y="3600"/>
                </a:lnTo>
                <a:lnTo>
                  <a:pt x="469492" y="2225"/>
                </a:lnTo>
                <a:lnTo>
                  <a:pt x="459230" y="0"/>
                </a:lnTo>
                <a:close/>
              </a:path>
            </a:pathLst>
          </a:custGeom>
          <a:solidFill>
            <a:srgbClr val="497DBA"/>
          </a:solidFill>
        </p:spPr>
        <p:txBody>
          <a:bodyPr wrap="square" lIns="0" tIns="0" rIns="0" bIns="0" rtlCol="0">
            <a:noAutofit/>
          </a:bodyPr>
          <a:lstStyle/>
          <a:p>
            <a:endParaRPr/>
          </a:p>
        </p:txBody>
      </p:sp>
      <p:sp>
        <p:nvSpPr>
          <p:cNvPr id="41" name="object 41"/>
          <p:cNvSpPr/>
          <p:nvPr/>
        </p:nvSpPr>
        <p:spPr>
          <a:xfrm>
            <a:off x="5562600" y="5495671"/>
            <a:ext cx="0" cy="351586"/>
          </a:xfrm>
          <a:custGeom>
            <a:avLst/>
            <a:gdLst/>
            <a:ahLst/>
            <a:cxnLst/>
            <a:rect l="l" t="t" r="r" b="b"/>
            <a:pathLst>
              <a:path h="351586">
                <a:moveTo>
                  <a:pt x="0" y="0"/>
                </a:moveTo>
                <a:lnTo>
                  <a:pt x="0" y="351586"/>
                </a:lnTo>
              </a:path>
            </a:pathLst>
          </a:custGeom>
          <a:ln w="57150">
            <a:solidFill>
              <a:srgbClr val="497DBA"/>
            </a:solidFill>
          </a:ln>
        </p:spPr>
        <p:txBody>
          <a:bodyPr wrap="square" lIns="0" tIns="0" rIns="0" bIns="0" rtlCol="0">
            <a:noAutofit/>
          </a:bodyPr>
          <a:lstStyle/>
          <a:p>
            <a:endParaRPr/>
          </a:p>
        </p:txBody>
      </p:sp>
      <p:sp>
        <p:nvSpPr>
          <p:cNvPr id="42" name="object 42"/>
          <p:cNvSpPr/>
          <p:nvPr/>
        </p:nvSpPr>
        <p:spPr>
          <a:xfrm>
            <a:off x="6140577" y="6061367"/>
            <a:ext cx="126" cy="351548"/>
          </a:xfrm>
          <a:custGeom>
            <a:avLst/>
            <a:gdLst/>
            <a:ahLst/>
            <a:cxnLst/>
            <a:rect l="l" t="t" r="r" b="b"/>
            <a:pathLst>
              <a:path w="126" h="351548">
                <a:moveTo>
                  <a:pt x="0" y="0"/>
                </a:moveTo>
                <a:lnTo>
                  <a:pt x="126" y="351548"/>
                </a:lnTo>
              </a:path>
            </a:pathLst>
          </a:custGeom>
          <a:ln w="57150">
            <a:solidFill>
              <a:srgbClr val="497DBA"/>
            </a:solidFill>
          </a:ln>
        </p:spPr>
        <p:txBody>
          <a:bodyPr wrap="square" lIns="0" tIns="0" rIns="0" bIns="0" rtlCol="0">
            <a:noAutofit/>
          </a:bodyPr>
          <a:lstStyle/>
          <a:p>
            <a:endParaRPr/>
          </a:p>
        </p:txBody>
      </p:sp>
      <p:sp>
        <p:nvSpPr>
          <p:cNvPr id="43" name="object 43"/>
          <p:cNvSpPr/>
          <p:nvPr/>
        </p:nvSpPr>
        <p:spPr>
          <a:xfrm>
            <a:off x="5562600" y="5718916"/>
            <a:ext cx="419735" cy="256793"/>
          </a:xfrm>
          <a:custGeom>
            <a:avLst/>
            <a:gdLst/>
            <a:ahLst/>
            <a:cxnLst/>
            <a:rect l="l" t="t" r="r" b="b"/>
            <a:pathLst>
              <a:path w="419735" h="256793">
                <a:moveTo>
                  <a:pt x="306302" y="128334"/>
                </a:moveTo>
                <a:lnTo>
                  <a:pt x="177164" y="203664"/>
                </a:lnTo>
                <a:lnTo>
                  <a:pt x="173713" y="206020"/>
                </a:lnTo>
                <a:lnTo>
                  <a:pt x="167160" y="213893"/>
                </a:lnTo>
                <a:lnTo>
                  <a:pt x="164327" y="224083"/>
                </a:lnTo>
                <a:lnTo>
                  <a:pt x="165844" y="236119"/>
                </a:lnTo>
                <a:lnTo>
                  <a:pt x="172339" y="249532"/>
                </a:lnTo>
                <a:lnTo>
                  <a:pt x="182577" y="255489"/>
                </a:lnTo>
                <a:lnTo>
                  <a:pt x="194324" y="256793"/>
                </a:lnTo>
                <a:lnTo>
                  <a:pt x="205994" y="253029"/>
                </a:lnTo>
                <a:lnTo>
                  <a:pt x="370751" y="156916"/>
                </a:lnTo>
                <a:lnTo>
                  <a:pt x="362965" y="156916"/>
                </a:lnTo>
                <a:lnTo>
                  <a:pt x="362965" y="153017"/>
                </a:lnTo>
                <a:lnTo>
                  <a:pt x="348614" y="153017"/>
                </a:lnTo>
                <a:lnTo>
                  <a:pt x="306302" y="128334"/>
                </a:lnTo>
                <a:close/>
              </a:path>
              <a:path w="419735" h="256793">
                <a:moveTo>
                  <a:pt x="257327" y="99766"/>
                </a:moveTo>
                <a:lnTo>
                  <a:pt x="0" y="99766"/>
                </a:lnTo>
                <a:lnTo>
                  <a:pt x="0" y="156916"/>
                </a:lnTo>
                <a:lnTo>
                  <a:pt x="257305" y="156916"/>
                </a:lnTo>
                <a:lnTo>
                  <a:pt x="306302" y="128334"/>
                </a:lnTo>
                <a:lnTo>
                  <a:pt x="257327" y="99766"/>
                </a:lnTo>
                <a:close/>
              </a:path>
              <a:path w="419735" h="256793">
                <a:moveTo>
                  <a:pt x="370756" y="99766"/>
                </a:moveTo>
                <a:lnTo>
                  <a:pt x="362965" y="99766"/>
                </a:lnTo>
                <a:lnTo>
                  <a:pt x="362965" y="156916"/>
                </a:lnTo>
                <a:lnTo>
                  <a:pt x="370751" y="156916"/>
                </a:lnTo>
                <a:lnTo>
                  <a:pt x="419735" y="128341"/>
                </a:lnTo>
                <a:lnTo>
                  <a:pt x="370756" y="99766"/>
                </a:lnTo>
                <a:close/>
              </a:path>
              <a:path w="419735" h="256793">
                <a:moveTo>
                  <a:pt x="348614" y="103652"/>
                </a:moveTo>
                <a:lnTo>
                  <a:pt x="306302" y="128334"/>
                </a:lnTo>
                <a:lnTo>
                  <a:pt x="348614" y="153017"/>
                </a:lnTo>
                <a:lnTo>
                  <a:pt x="348614" y="103652"/>
                </a:lnTo>
                <a:close/>
              </a:path>
              <a:path w="419735" h="256793">
                <a:moveTo>
                  <a:pt x="362965" y="103652"/>
                </a:moveTo>
                <a:lnTo>
                  <a:pt x="348614" y="103652"/>
                </a:lnTo>
                <a:lnTo>
                  <a:pt x="348614" y="153017"/>
                </a:lnTo>
                <a:lnTo>
                  <a:pt x="362965" y="153017"/>
                </a:lnTo>
                <a:lnTo>
                  <a:pt x="362965" y="103652"/>
                </a:lnTo>
                <a:close/>
              </a:path>
              <a:path w="419735" h="256793">
                <a:moveTo>
                  <a:pt x="192847" y="0"/>
                </a:moveTo>
                <a:lnTo>
                  <a:pt x="182316" y="2349"/>
                </a:lnTo>
                <a:lnTo>
                  <a:pt x="172323" y="9589"/>
                </a:lnTo>
                <a:lnTo>
                  <a:pt x="163645" y="22067"/>
                </a:lnTo>
                <a:lnTo>
                  <a:pt x="163490" y="33914"/>
                </a:lnTo>
                <a:lnTo>
                  <a:pt x="168131" y="44753"/>
                </a:lnTo>
                <a:lnTo>
                  <a:pt x="177164" y="53004"/>
                </a:lnTo>
                <a:lnTo>
                  <a:pt x="306302" y="128334"/>
                </a:lnTo>
                <a:lnTo>
                  <a:pt x="348614" y="103652"/>
                </a:lnTo>
                <a:lnTo>
                  <a:pt x="362965" y="103652"/>
                </a:lnTo>
                <a:lnTo>
                  <a:pt x="362965" y="99766"/>
                </a:lnTo>
                <a:lnTo>
                  <a:pt x="370756" y="99766"/>
                </a:lnTo>
                <a:lnTo>
                  <a:pt x="205994" y="3639"/>
                </a:lnTo>
                <a:lnTo>
                  <a:pt x="203140" y="2190"/>
                </a:lnTo>
                <a:lnTo>
                  <a:pt x="192847" y="0"/>
                </a:lnTo>
                <a:close/>
              </a:path>
            </a:pathLst>
          </a:custGeom>
          <a:solidFill>
            <a:srgbClr val="497DBA"/>
          </a:solidFill>
        </p:spPr>
        <p:txBody>
          <a:bodyPr wrap="square" lIns="0" tIns="0" rIns="0" bIns="0" rtlCol="0">
            <a:noAutofit/>
          </a:bodyPr>
          <a:lstStyle/>
          <a:p>
            <a:endParaRPr/>
          </a:p>
        </p:txBody>
      </p:sp>
      <p:sp>
        <p:nvSpPr>
          <p:cNvPr id="44" name="object 44"/>
          <p:cNvSpPr/>
          <p:nvPr/>
        </p:nvSpPr>
        <p:spPr>
          <a:xfrm>
            <a:off x="6139307" y="6282471"/>
            <a:ext cx="360806" cy="256571"/>
          </a:xfrm>
          <a:custGeom>
            <a:avLst/>
            <a:gdLst/>
            <a:ahLst/>
            <a:cxnLst/>
            <a:rect l="l" t="t" r="r" b="b"/>
            <a:pathLst>
              <a:path w="360806" h="256571">
                <a:moveTo>
                  <a:pt x="197515" y="159851"/>
                </a:moveTo>
                <a:lnTo>
                  <a:pt x="111559" y="204754"/>
                </a:lnTo>
                <a:lnTo>
                  <a:pt x="104584" y="212293"/>
                </a:lnTo>
                <a:lnTo>
                  <a:pt x="101198" y="222345"/>
                </a:lnTo>
                <a:lnTo>
                  <a:pt x="102069" y="234463"/>
                </a:lnTo>
                <a:lnTo>
                  <a:pt x="107866" y="248201"/>
                </a:lnTo>
                <a:lnTo>
                  <a:pt x="117827" y="254685"/>
                </a:lnTo>
                <a:lnTo>
                  <a:pt x="129496" y="256571"/>
                </a:lnTo>
                <a:lnTo>
                  <a:pt x="141350" y="253367"/>
                </a:lnTo>
                <a:lnTo>
                  <a:pt x="311236" y="164924"/>
                </a:lnTo>
                <a:lnTo>
                  <a:pt x="302767" y="164924"/>
                </a:lnTo>
                <a:lnTo>
                  <a:pt x="197515" y="159851"/>
                </a:lnTo>
                <a:close/>
              </a:path>
              <a:path w="360806" h="256571">
                <a:moveTo>
                  <a:pt x="247567" y="133704"/>
                </a:moveTo>
                <a:lnTo>
                  <a:pt x="197515" y="159851"/>
                </a:lnTo>
                <a:lnTo>
                  <a:pt x="302767" y="164924"/>
                </a:lnTo>
                <a:lnTo>
                  <a:pt x="302992" y="160339"/>
                </a:lnTo>
                <a:lnTo>
                  <a:pt x="288543" y="160339"/>
                </a:lnTo>
                <a:lnTo>
                  <a:pt x="247567" y="133704"/>
                </a:lnTo>
                <a:close/>
              </a:path>
              <a:path w="360806" h="256571">
                <a:moveTo>
                  <a:pt x="140337" y="0"/>
                </a:moveTo>
                <a:lnTo>
                  <a:pt x="129769" y="1869"/>
                </a:lnTo>
                <a:lnTo>
                  <a:pt x="119468" y="8629"/>
                </a:lnTo>
                <a:lnTo>
                  <a:pt x="110177" y="20666"/>
                </a:lnTo>
                <a:lnTo>
                  <a:pt x="109485" y="32488"/>
                </a:lnTo>
                <a:lnTo>
                  <a:pt x="113603" y="43530"/>
                </a:lnTo>
                <a:lnTo>
                  <a:pt x="122173" y="52199"/>
                </a:lnTo>
                <a:lnTo>
                  <a:pt x="199943" y="102749"/>
                </a:lnTo>
                <a:lnTo>
                  <a:pt x="305562" y="107837"/>
                </a:lnTo>
                <a:lnTo>
                  <a:pt x="302767" y="164924"/>
                </a:lnTo>
                <a:lnTo>
                  <a:pt x="311236" y="164924"/>
                </a:lnTo>
                <a:lnTo>
                  <a:pt x="360806" y="139117"/>
                </a:lnTo>
                <a:lnTo>
                  <a:pt x="153288" y="4269"/>
                </a:lnTo>
                <a:lnTo>
                  <a:pt x="150431" y="2636"/>
                </a:lnTo>
                <a:lnTo>
                  <a:pt x="140337" y="0"/>
                </a:lnTo>
                <a:close/>
              </a:path>
              <a:path w="360806" h="256571">
                <a:moveTo>
                  <a:pt x="290956" y="111038"/>
                </a:moveTo>
                <a:lnTo>
                  <a:pt x="247567" y="133704"/>
                </a:lnTo>
                <a:lnTo>
                  <a:pt x="288543" y="160339"/>
                </a:lnTo>
                <a:lnTo>
                  <a:pt x="290956" y="111038"/>
                </a:lnTo>
                <a:close/>
              </a:path>
              <a:path w="360806" h="256571">
                <a:moveTo>
                  <a:pt x="305405" y="111038"/>
                </a:moveTo>
                <a:lnTo>
                  <a:pt x="290956" y="111038"/>
                </a:lnTo>
                <a:lnTo>
                  <a:pt x="288543" y="160339"/>
                </a:lnTo>
                <a:lnTo>
                  <a:pt x="302992" y="160339"/>
                </a:lnTo>
                <a:lnTo>
                  <a:pt x="305405" y="111038"/>
                </a:lnTo>
                <a:close/>
              </a:path>
              <a:path w="360806" h="256571">
                <a:moveTo>
                  <a:pt x="2666" y="93245"/>
                </a:moveTo>
                <a:lnTo>
                  <a:pt x="0" y="150332"/>
                </a:lnTo>
                <a:lnTo>
                  <a:pt x="197515" y="159851"/>
                </a:lnTo>
                <a:lnTo>
                  <a:pt x="247567" y="133704"/>
                </a:lnTo>
                <a:lnTo>
                  <a:pt x="199943" y="102749"/>
                </a:lnTo>
                <a:lnTo>
                  <a:pt x="2666" y="93245"/>
                </a:lnTo>
                <a:close/>
              </a:path>
              <a:path w="360806" h="256571">
                <a:moveTo>
                  <a:pt x="199943" y="102749"/>
                </a:moveTo>
                <a:lnTo>
                  <a:pt x="247567" y="133704"/>
                </a:lnTo>
                <a:lnTo>
                  <a:pt x="290956" y="111038"/>
                </a:lnTo>
                <a:lnTo>
                  <a:pt x="305405" y="111038"/>
                </a:lnTo>
                <a:lnTo>
                  <a:pt x="305562" y="107837"/>
                </a:lnTo>
                <a:lnTo>
                  <a:pt x="199943" y="102749"/>
                </a:lnTo>
                <a:close/>
              </a:path>
            </a:pathLst>
          </a:custGeom>
          <a:solidFill>
            <a:srgbClr val="497DBA"/>
          </a:solidFill>
        </p:spPr>
        <p:txBody>
          <a:bodyPr wrap="square" lIns="0" tIns="0" rIns="0" bIns="0" rtlCol="0">
            <a:noAutofit/>
          </a:bodyPr>
          <a:lstStyle/>
          <a:p>
            <a:endParaRPr/>
          </a:p>
        </p:txBody>
      </p:sp>
      <p:sp>
        <p:nvSpPr>
          <p:cNvPr id="45" name="TextBox 44"/>
          <p:cNvSpPr txBox="1"/>
          <p:nvPr/>
        </p:nvSpPr>
        <p:spPr>
          <a:xfrm>
            <a:off x="114300" y="30387"/>
            <a:ext cx="2019300" cy="923330"/>
          </a:xfrm>
          <a:prstGeom prst="rect">
            <a:avLst/>
          </a:prstGeom>
          <a:noFill/>
        </p:spPr>
        <p:txBody>
          <a:bodyPr wrap="square" rtlCol="0">
            <a:spAutoFit/>
          </a:bodyPr>
          <a:lstStyle/>
          <a:p>
            <a:r>
              <a:rPr lang="en-US" b="1" dirty="0"/>
              <a:t>CABOT</a:t>
            </a:r>
            <a:br>
              <a:rPr lang="en-US" b="1" dirty="0"/>
            </a:br>
            <a:r>
              <a:rPr lang="en-US" b="1" dirty="0"/>
              <a:t>ELEMENTARY </a:t>
            </a:r>
            <a:endParaRPr lang="en-US" b="1" dirty="0" smtClean="0"/>
          </a:p>
          <a:p>
            <a:r>
              <a:rPr lang="en-US" b="1" dirty="0" smtClean="0"/>
              <a:t>SCHOOL </a:t>
            </a:r>
            <a:r>
              <a:rPr lang="en-US" b="1" dirty="0"/>
              <a:t>PROJECT</a:t>
            </a:r>
          </a:p>
        </p:txBody>
      </p:sp>
      <p:sp>
        <p:nvSpPr>
          <p:cNvPr id="47" name="TextBox 46"/>
          <p:cNvSpPr txBox="1"/>
          <p:nvPr/>
        </p:nvSpPr>
        <p:spPr>
          <a:xfrm>
            <a:off x="7339252" y="0"/>
            <a:ext cx="1703352" cy="923330"/>
          </a:xfrm>
          <a:prstGeom prst="rect">
            <a:avLst/>
          </a:prstGeom>
          <a:noFill/>
        </p:spPr>
        <p:txBody>
          <a:bodyPr wrap="square" rtlCol="0">
            <a:spAutoFit/>
          </a:bodyPr>
          <a:lstStyle/>
          <a:p>
            <a:pPr algn="r"/>
            <a:r>
              <a:rPr lang="en-US" b="1" dirty="0"/>
              <a:t>CABOT SCHOOL</a:t>
            </a:r>
          </a:p>
          <a:p>
            <a:pPr algn="r"/>
            <a:r>
              <a:rPr lang="en-US" b="1" dirty="0"/>
              <a:t>BUILDING</a:t>
            </a:r>
          </a:p>
          <a:p>
            <a:pPr algn="r"/>
            <a:r>
              <a:rPr lang="en-US" b="1" dirty="0"/>
              <a:t>COMMITTEE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3" y="865250"/>
            <a:ext cx="9229726"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315200" y="152400"/>
            <a:ext cx="1766455"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solidFill>
                  <a:prstClr val="black"/>
                </a:solidFill>
              </a:rPr>
              <a:t/>
            </a:r>
            <a:br>
              <a:rPr lang="en-US" sz="2400" dirty="0" smtClean="0">
                <a:solidFill>
                  <a:prstClr val="black"/>
                </a:solidFill>
              </a:rPr>
            </a:br>
            <a:r>
              <a:rPr lang="en-US" sz="1800" b="1" dirty="0" smtClean="0">
                <a:solidFill>
                  <a:prstClr val="black"/>
                </a:solidFill>
              </a:rPr>
              <a:t>CABOT SCHOOL</a:t>
            </a:r>
            <a:br>
              <a:rPr lang="en-US" sz="1800" b="1" dirty="0" smtClean="0">
                <a:solidFill>
                  <a:prstClr val="black"/>
                </a:solidFill>
              </a:rPr>
            </a:br>
            <a:r>
              <a:rPr lang="en-US" sz="1800" b="1" dirty="0" smtClean="0">
                <a:solidFill>
                  <a:prstClr val="black"/>
                </a:solidFill>
              </a:rPr>
              <a:t>BUILDING</a:t>
            </a:r>
            <a:br>
              <a:rPr lang="en-US" sz="1800" b="1" dirty="0" smtClean="0">
                <a:solidFill>
                  <a:prstClr val="black"/>
                </a:solidFill>
              </a:rPr>
            </a:br>
            <a:r>
              <a:rPr lang="en-US" sz="1800" b="1" dirty="0" smtClean="0">
                <a:solidFill>
                  <a:prstClr val="black"/>
                </a:solidFill>
              </a:rPr>
              <a:t>COMMITTEE</a:t>
            </a:r>
            <a:r>
              <a:rPr lang="en-US" sz="2400" dirty="0" smtClean="0">
                <a:solidFill>
                  <a:prstClr val="black"/>
                </a:solidFill>
              </a:rPr>
              <a:t/>
            </a:r>
            <a:br>
              <a:rPr lang="en-US" sz="2400" dirty="0" smtClean="0">
                <a:solidFill>
                  <a:prstClr val="black"/>
                </a:solidFill>
              </a:rPr>
            </a:br>
            <a:endParaRPr lang="en-US" sz="2400" dirty="0">
              <a:solidFill>
                <a:prstClr val="black"/>
              </a:solidFill>
            </a:endParaRPr>
          </a:p>
        </p:txBody>
      </p:sp>
      <p:sp>
        <p:nvSpPr>
          <p:cNvPr id="6" name="TextBox 5"/>
          <p:cNvSpPr txBox="1"/>
          <p:nvPr/>
        </p:nvSpPr>
        <p:spPr>
          <a:xfrm>
            <a:off x="442331" y="1600200"/>
            <a:ext cx="8305800" cy="5029200"/>
          </a:xfrm>
          <a:prstGeom prst="rect">
            <a:avLst/>
          </a:prstGeom>
          <a:noFill/>
        </p:spPr>
        <p:txBody>
          <a:bodyPr wrap="square" rtlCol="0">
            <a:noAutofit/>
          </a:bodyPr>
          <a:lstStyle/>
          <a:p>
            <a:pPr algn="ctr">
              <a:spcAft>
                <a:spcPts val="600"/>
              </a:spcAft>
              <a:tabLst>
                <a:tab pos="457200" algn="l"/>
              </a:tabLst>
            </a:pPr>
            <a:r>
              <a:rPr lang="en-US" sz="1600" b="1" dirty="0" smtClean="0">
                <a:solidFill>
                  <a:prstClr val="black"/>
                </a:solidFill>
              </a:rPr>
              <a:t>Evaluation Criteria:</a:t>
            </a:r>
            <a:endParaRPr lang="en-US" sz="1600" dirty="0">
              <a:solidFill>
                <a:prstClr val="black"/>
              </a:solidFill>
              <a:ea typeface="Times New Roman"/>
            </a:endParaRPr>
          </a:p>
          <a:p>
            <a:pPr marL="341313" indent="-341313" fontAlgn="base" hangingPunct="0">
              <a:spcAft>
                <a:spcPts val="600"/>
              </a:spcAft>
            </a:pPr>
            <a:r>
              <a:rPr lang="en-US" sz="1600" b="1" dirty="0" smtClean="0">
                <a:solidFill>
                  <a:prstClr val="black"/>
                </a:solidFill>
                <a:ea typeface="Times New Roman"/>
                <a:cs typeface="Times New Roman"/>
              </a:rPr>
              <a:t>3.	Identify </a:t>
            </a:r>
            <a:r>
              <a:rPr lang="en-US" sz="1600" b="1" dirty="0">
                <a:solidFill>
                  <a:prstClr val="black"/>
                </a:solidFill>
                <a:ea typeface="Times New Roman"/>
                <a:cs typeface="Times New Roman"/>
              </a:rPr>
              <a:t>the Respondent’s current and projected workload </a:t>
            </a:r>
            <a:r>
              <a:rPr lang="en-US" sz="1600" dirty="0">
                <a:solidFill>
                  <a:prstClr val="black"/>
                </a:solidFill>
                <a:ea typeface="Times New Roman"/>
                <a:cs typeface="Times New Roman"/>
              </a:rPr>
              <a:t>for projects estimated to cost in excess of $1.5 million.</a:t>
            </a:r>
          </a:p>
          <a:p>
            <a:pPr marL="341313" indent="-341313">
              <a:spcAft>
                <a:spcPts val="600"/>
              </a:spcAft>
            </a:pPr>
            <a:r>
              <a:rPr lang="en-US" sz="1600" dirty="0" smtClean="0">
                <a:solidFill>
                  <a:prstClr val="black"/>
                </a:solidFill>
                <a:ea typeface="Times New Roman"/>
                <a:cs typeface="Times New Roman"/>
              </a:rPr>
              <a:t>4.	</a:t>
            </a:r>
            <a:r>
              <a:rPr lang="en-US" sz="1600" b="1" dirty="0" smtClean="0">
                <a:solidFill>
                  <a:prstClr val="black"/>
                </a:solidFill>
                <a:ea typeface="Times New Roman"/>
                <a:cs typeface="Times New Roman"/>
              </a:rPr>
              <a:t>Financial </a:t>
            </a:r>
            <a:r>
              <a:rPr lang="en-US" sz="1600" b="1" dirty="0">
                <a:solidFill>
                  <a:prstClr val="black"/>
                </a:solidFill>
                <a:ea typeface="Times New Roman"/>
                <a:cs typeface="Times New Roman"/>
              </a:rPr>
              <a:t>Stability: </a:t>
            </a:r>
            <a:r>
              <a:rPr lang="en-US" sz="1600" dirty="0">
                <a:solidFill>
                  <a:prstClr val="black"/>
                </a:solidFill>
                <a:ea typeface="Times New Roman"/>
                <a:cs typeface="Times New Roman"/>
              </a:rPr>
              <a:t>Provide two years of financial statements including current balance sheet, income statement, and a Certificate of Insurance that certifies the OPM can meet the insurance requirements set forth in the Contract for Project Management Services, Attachment </a:t>
            </a:r>
            <a:r>
              <a:rPr lang="en-US" sz="1600" dirty="0" smtClean="0">
                <a:solidFill>
                  <a:prstClr val="black"/>
                </a:solidFill>
                <a:ea typeface="Times New Roman"/>
                <a:cs typeface="Times New Roman"/>
              </a:rPr>
              <a:t>B.</a:t>
            </a:r>
          </a:p>
          <a:p>
            <a:pPr marL="341313" indent="-341313">
              <a:spcAft>
                <a:spcPts val="600"/>
              </a:spcAft>
            </a:pPr>
            <a:r>
              <a:rPr lang="en-US" sz="1600" b="1" dirty="0" smtClean="0">
                <a:solidFill>
                  <a:prstClr val="black"/>
                </a:solidFill>
                <a:ea typeface="Times New Roman"/>
                <a:cs typeface="Times New Roman"/>
              </a:rPr>
              <a:t>5.	Quality of work and level of performance.  </a:t>
            </a:r>
            <a:r>
              <a:rPr lang="en-US" sz="1600" dirty="0" smtClean="0">
                <a:solidFill>
                  <a:prstClr val="black"/>
                </a:solidFill>
                <a:ea typeface="Times New Roman"/>
                <a:cs typeface="Times New Roman"/>
              </a:rPr>
              <a:t>The Owner will seek evidence of practicality, creativity, attention to detail and follow through, as well as professional competence.</a:t>
            </a:r>
          </a:p>
          <a:p>
            <a:pPr marL="341313" indent="-341313"/>
            <a:r>
              <a:rPr lang="en-US" sz="1600" b="1" dirty="0" smtClean="0">
                <a:solidFill>
                  <a:prstClr val="black"/>
                </a:solidFill>
                <a:ea typeface="Times New Roman"/>
                <a:cs typeface="Times New Roman"/>
              </a:rPr>
              <a:t>6.	Ability </a:t>
            </a:r>
            <a:r>
              <a:rPr lang="en-US" sz="1600" b="1" dirty="0">
                <a:solidFill>
                  <a:prstClr val="black"/>
                </a:solidFill>
                <a:ea typeface="Times New Roman"/>
                <a:cs typeface="Times New Roman"/>
              </a:rPr>
              <a:t>to schedule, undertake and complete responsibilities in a timely manner.</a:t>
            </a:r>
          </a:p>
          <a:p>
            <a:r>
              <a:rPr lang="en-US" sz="1600" dirty="0">
                <a:solidFill>
                  <a:prstClr val="black"/>
                </a:solidFill>
                <a:ea typeface="Times New Roman"/>
              </a:rPr>
              <a:t> </a:t>
            </a:r>
          </a:p>
          <a:p>
            <a:pPr algn="just">
              <a:spcAft>
                <a:spcPts val="1200"/>
              </a:spcAft>
              <a:tabLst>
                <a:tab pos="457200" algn="l"/>
              </a:tabLst>
            </a:pPr>
            <a:endParaRPr lang="en-US" sz="1600" dirty="0">
              <a:solidFill>
                <a:srgbClr val="000000"/>
              </a:solidFill>
              <a:ea typeface="Times New Roman"/>
            </a:endParaRPr>
          </a:p>
        </p:txBody>
      </p:sp>
      <p:cxnSp>
        <p:nvCxnSpPr>
          <p:cNvPr id="4" name="Straight Connector 3"/>
          <p:cNvCxnSpPr/>
          <p:nvPr/>
        </p:nvCxnSpPr>
        <p:spPr>
          <a:xfrm>
            <a:off x="0" y="1295400"/>
            <a:ext cx="9144000" cy="0"/>
          </a:xfrm>
          <a:prstGeom prst="line">
            <a:avLst/>
          </a:prstGeom>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76200" y="228600"/>
            <a:ext cx="1905000" cy="923330"/>
          </a:xfrm>
          <a:prstGeom prst="rect">
            <a:avLst/>
          </a:prstGeom>
          <a:noFill/>
        </p:spPr>
        <p:txBody>
          <a:bodyPr wrap="square" rtlCol="0">
            <a:spAutoFit/>
          </a:bodyPr>
          <a:lstStyle/>
          <a:p>
            <a:r>
              <a:rPr lang="en-US" b="1" dirty="0"/>
              <a:t>CABOT</a:t>
            </a:r>
          </a:p>
          <a:p>
            <a:r>
              <a:rPr lang="en-US" b="1" dirty="0"/>
              <a:t>ELEMENTORY</a:t>
            </a:r>
          </a:p>
          <a:p>
            <a:r>
              <a:rPr lang="en-US" b="1" dirty="0" smtClean="0"/>
              <a:t>SCHOOL PROJECT</a:t>
            </a:r>
            <a:endParaRPr lang="en-US" b="1" dirty="0"/>
          </a:p>
        </p:txBody>
      </p:sp>
      <p:sp>
        <p:nvSpPr>
          <p:cNvPr id="9" name="Title 8"/>
          <p:cNvSpPr>
            <a:spLocks noGrp="1"/>
          </p:cNvSpPr>
          <p:nvPr>
            <p:ph type="title"/>
          </p:nvPr>
        </p:nvSpPr>
        <p:spPr>
          <a:xfrm>
            <a:off x="2363640" y="152400"/>
            <a:ext cx="4416718" cy="1009248"/>
          </a:xfrm>
          <a:ln>
            <a:noFill/>
          </a:ln>
        </p:spPr>
        <p:txBody>
          <a:bodyPr/>
          <a:lstStyle/>
          <a:p>
            <a:pPr algn="ctr"/>
            <a:r>
              <a:rPr lang="en-US" sz="2800" b="1" dirty="0" smtClean="0">
                <a:latin typeface="+mj-lt"/>
              </a:rPr>
              <a:t>Owner’s Project Manager</a:t>
            </a:r>
            <a:br>
              <a:rPr lang="en-US" sz="2800" b="1" dirty="0" smtClean="0">
                <a:latin typeface="+mj-lt"/>
              </a:rPr>
            </a:br>
            <a:r>
              <a:rPr lang="en-US" sz="2800" b="1" dirty="0" smtClean="0">
                <a:latin typeface="+mj-lt"/>
              </a:rPr>
              <a:t> Request For Services</a:t>
            </a:r>
            <a:endParaRPr lang="en-US" sz="2800" dirty="0">
              <a:latin typeface="+mj-lt"/>
            </a:endParaRPr>
          </a:p>
        </p:txBody>
      </p:sp>
    </p:spTree>
    <p:extLst>
      <p:ext uri="{BB962C8B-B14F-4D97-AF65-F5344CB8AC3E}">
        <p14:creationId xmlns:p14="http://schemas.microsoft.com/office/powerpoint/2010/main" val="759324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0" y="0"/>
            <a:ext cx="4191000" cy="1143000"/>
          </a:xfrm>
          <a:noFill/>
          <a:ln w="34925" cmpd="sng">
            <a:noFill/>
          </a:ln>
        </p:spPr>
        <p:txBody>
          <a:bodyPr anchor="ctr" anchorCtr="1">
            <a:noAutofit/>
          </a:bodyPr>
          <a:lstStyle/>
          <a:p>
            <a:pPr algn="ctr"/>
            <a:r>
              <a:rPr lang="en-US" sz="2400" dirty="0"/>
              <a:t/>
            </a:r>
            <a:br>
              <a:rPr lang="en-US" sz="2400" dirty="0"/>
            </a:br>
            <a:r>
              <a:rPr lang="en-US" sz="2800" b="1" dirty="0" smtClean="0"/>
              <a:t>OPM RFS</a:t>
            </a:r>
            <a:br>
              <a:rPr lang="en-US" sz="2800" b="1" dirty="0" smtClean="0"/>
            </a:br>
            <a:r>
              <a:rPr lang="en-US" sz="2800" b="1" dirty="0" smtClean="0"/>
              <a:t> Advertisement</a:t>
            </a:r>
            <a:r>
              <a:rPr lang="en-US" sz="2400" dirty="0"/>
              <a:t/>
            </a:r>
            <a:br>
              <a:rPr lang="en-US" sz="2400" dirty="0"/>
            </a:br>
            <a:endParaRPr lang="en-US" sz="2400" dirty="0"/>
          </a:p>
        </p:txBody>
      </p:sp>
      <p:sp>
        <p:nvSpPr>
          <p:cNvPr id="5" name="Title 1"/>
          <p:cNvSpPr txBox="1">
            <a:spLocks/>
          </p:cNvSpPr>
          <p:nvPr/>
        </p:nvSpPr>
        <p:spPr>
          <a:xfrm>
            <a:off x="7315200" y="76200"/>
            <a:ext cx="1745672"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solidFill>
                  <a:prstClr val="black"/>
                </a:solidFill>
              </a:rPr>
              <a:t/>
            </a:r>
            <a:br>
              <a:rPr lang="en-US" sz="2400" dirty="0" smtClean="0">
                <a:solidFill>
                  <a:prstClr val="black"/>
                </a:solidFill>
              </a:rPr>
            </a:br>
            <a:r>
              <a:rPr lang="en-US" sz="2400" b="1" dirty="0" smtClean="0">
                <a:solidFill>
                  <a:prstClr val="black"/>
                </a:solidFill>
              </a:rPr>
              <a:t> </a:t>
            </a:r>
            <a:r>
              <a:rPr lang="en-US" sz="1800" b="1" dirty="0" smtClean="0">
                <a:solidFill>
                  <a:prstClr val="black"/>
                </a:solidFill>
                <a:latin typeface="+mn-lt"/>
              </a:rPr>
              <a:t>CABOT SCHOOL</a:t>
            </a:r>
            <a:r>
              <a:rPr lang="en-US" sz="1800" dirty="0" smtClean="0">
                <a:solidFill>
                  <a:prstClr val="black"/>
                </a:solidFill>
                <a:latin typeface="+mn-lt"/>
              </a:rPr>
              <a:t/>
            </a:r>
            <a:br>
              <a:rPr lang="en-US" sz="1800" dirty="0" smtClean="0">
                <a:solidFill>
                  <a:prstClr val="black"/>
                </a:solidFill>
                <a:latin typeface="+mn-lt"/>
              </a:rPr>
            </a:br>
            <a:r>
              <a:rPr lang="en-US" sz="1800" b="1" dirty="0" smtClean="0">
                <a:solidFill>
                  <a:prstClr val="black"/>
                </a:solidFill>
                <a:latin typeface="+mn-lt"/>
              </a:rPr>
              <a:t>BUILDING</a:t>
            </a:r>
            <a:r>
              <a:rPr lang="en-US" sz="1800" dirty="0" smtClean="0">
                <a:solidFill>
                  <a:prstClr val="black"/>
                </a:solidFill>
                <a:latin typeface="+mn-lt"/>
              </a:rPr>
              <a:t/>
            </a:r>
            <a:br>
              <a:rPr lang="en-US" sz="1800" dirty="0" smtClean="0">
                <a:solidFill>
                  <a:prstClr val="black"/>
                </a:solidFill>
                <a:latin typeface="+mn-lt"/>
              </a:rPr>
            </a:br>
            <a:r>
              <a:rPr lang="en-US" sz="1800" b="1" dirty="0" smtClean="0">
                <a:solidFill>
                  <a:prstClr val="black"/>
                </a:solidFill>
                <a:latin typeface="+mn-lt"/>
              </a:rPr>
              <a:t>COMMITTEE</a:t>
            </a:r>
            <a:r>
              <a:rPr lang="en-US" sz="2400" dirty="0" smtClean="0">
                <a:solidFill>
                  <a:prstClr val="black"/>
                </a:solidFill>
              </a:rPr>
              <a:t/>
            </a:r>
            <a:br>
              <a:rPr lang="en-US" sz="2400" dirty="0" smtClean="0">
                <a:solidFill>
                  <a:prstClr val="black"/>
                </a:solidFill>
              </a:rPr>
            </a:br>
            <a:endParaRPr lang="en-US" sz="2400" dirty="0">
              <a:solidFill>
                <a:prstClr val="black"/>
              </a:solidFill>
            </a:endParaRPr>
          </a:p>
        </p:txBody>
      </p:sp>
      <p:sp>
        <p:nvSpPr>
          <p:cNvPr id="6" name="TextBox 5"/>
          <p:cNvSpPr txBox="1"/>
          <p:nvPr/>
        </p:nvSpPr>
        <p:spPr>
          <a:xfrm>
            <a:off x="457200" y="1451429"/>
            <a:ext cx="8305800" cy="5181600"/>
          </a:xfrm>
          <a:prstGeom prst="rect">
            <a:avLst/>
          </a:prstGeom>
          <a:noFill/>
        </p:spPr>
        <p:txBody>
          <a:bodyPr wrap="square" rtlCol="0">
            <a:noAutofit/>
          </a:bodyPr>
          <a:lstStyle/>
          <a:p>
            <a:pPr algn="ctr"/>
            <a:r>
              <a:rPr lang="en-US" sz="1400" b="1" dirty="0"/>
              <a:t>Owner's Project Management Services</a:t>
            </a:r>
            <a:endParaRPr lang="en-US" sz="1400" dirty="0"/>
          </a:p>
          <a:p>
            <a:pPr algn="ctr"/>
            <a:r>
              <a:rPr lang="en-US" sz="1400" b="1" dirty="0"/>
              <a:t>for the</a:t>
            </a:r>
            <a:endParaRPr lang="en-US" sz="1400" dirty="0"/>
          </a:p>
          <a:p>
            <a:pPr algn="ctr"/>
            <a:r>
              <a:rPr lang="en-US" sz="1400" b="1" dirty="0"/>
              <a:t>Cabot Elementary School Project</a:t>
            </a:r>
            <a:endParaRPr lang="en-US" sz="1400" dirty="0"/>
          </a:p>
          <a:p>
            <a:pPr algn="ctr"/>
            <a:r>
              <a:rPr lang="en-US" sz="1400" b="1" dirty="0" smtClean="0"/>
              <a:t>by </a:t>
            </a:r>
            <a:r>
              <a:rPr lang="en-US" sz="1400" b="1" dirty="0"/>
              <a:t>the City of Newton</a:t>
            </a:r>
            <a:endParaRPr lang="en-US" sz="1400" dirty="0"/>
          </a:p>
          <a:p>
            <a:pPr algn="ctr"/>
            <a:r>
              <a:rPr lang="en-US" sz="1400" b="1" dirty="0"/>
              <a:t>Cabot School Building Committee</a:t>
            </a:r>
            <a:endParaRPr lang="en-US" sz="1400" dirty="0"/>
          </a:p>
          <a:p>
            <a:pPr algn="ctr"/>
            <a:r>
              <a:rPr lang="en-US" sz="1200" dirty="0" smtClean="0"/>
              <a:t>City </a:t>
            </a:r>
            <a:r>
              <a:rPr lang="en-US" sz="1200" dirty="0"/>
              <a:t>of Newton</a:t>
            </a:r>
          </a:p>
          <a:p>
            <a:pPr algn="ctr"/>
            <a:r>
              <a:rPr lang="en-US" sz="1200" dirty="0"/>
              <a:t>1000 Commonwealth Avenue</a:t>
            </a:r>
          </a:p>
          <a:p>
            <a:pPr algn="ctr"/>
            <a:r>
              <a:rPr lang="en-US" sz="1200" dirty="0"/>
              <a:t>Newton, MA 02459</a:t>
            </a:r>
          </a:p>
          <a:p>
            <a:pPr algn="ctr"/>
            <a:r>
              <a:rPr lang="en-US" sz="1200" dirty="0"/>
              <a:t>(617) -796-1220</a:t>
            </a:r>
          </a:p>
          <a:p>
            <a:r>
              <a:rPr lang="en-US" sz="1400" dirty="0" smtClean="0"/>
              <a:t>The </a:t>
            </a:r>
            <a:r>
              <a:rPr lang="en-US" sz="1400" b="1" dirty="0"/>
              <a:t>City of Newton, ("Owner"),</a:t>
            </a:r>
            <a:r>
              <a:rPr lang="en-US" sz="1400" dirty="0"/>
              <a:t> </a:t>
            </a:r>
            <a:r>
              <a:rPr lang="en-US" sz="1400" b="1" dirty="0"/>
              <a:t>acting through the Cabot School Building Committee</a:t>
            </a:r>
            <a:r>
              <a:rPr lang="en-US" sz="1400" dirty="0"/>
              <a:t> </a:t>
            </a:r>
            <a:r>
              <a:rPr lang="en-US" sz="1400" b="1" dirty="0"/>
              <a:t>and</a:t>
            </a:r>
            <a:r>
              <a:rPr lang="en-US" sz="1400" dirty="0"/>
              <a:t> </a:t>
            </a:r>
            <a:r>
              <a:rPr lang="en-US" sz="1400" b="1" dirty="0"/>
              <a:t>Designer Selection Committee,</a:t>
            </a:r>
            <a:r>
              <a:rPr lang="en-US" sz="1400" dirty="0"/>
              <a:t> is seeking the services of a qualified "Owner's Project Manager" as defined in Massachusetts General Laws Chapter 149, Section 44A1/2 and as further defined by the provisions of this Request for Services ("RFS"), to provide Project Management Services for Feasibility and Schematic Design for addition to and /or renovation of; or replacement of the Cabot Elementary School ("School") in Newton, Massachusetts ("Project").  The Owner may elect to extend the contract to include Design Development, Construction Documents, Bidding and Award, Construction, and Project Close-out services.</a:t>
            </a:r>
          </a:p>
          <a:p>
            <a:r>
              <a:rPr lang="en-US" sz="1400" dirty="0"/>
              <a:t> </a:t>
            </a:r>
          </a:p>
          <a:p>
            <a:r>
              <a:rPr lang="en-US" sz="1400" b="1" dirty="0"/>
              <a:t>Proposals are to be delivered in person or by certified/express mail to the Purchasing Department located in Newton City Hall, 1000 Commonwealth Avenue, Newton, MA 02459. All proposals must be received by 10:00 AM (EDT) on May 14, 2014, to be considered. Proposals submitted by fax or by electronic mail will not be considered.</a:t>
            </a:r>
            <a:endParaRPr lang="en-US" sz="1400" dirty="0"/>
          </a:p>
          <a:p>
            <a:r>
              <a:rPr lang="en-US" sz="1400" b="1" dirty="0"/>
              <a:t> </a:t>
            </a:r>
            <a:endParaRPr lang="en-US" sz="1400" dirty="0"/>
          </a:p>
          <a:p>
            <a:r>
              <a:rPr lang="en-US" sz="1400" b="1" dirty="0"/>
              <a:t>An informational briefing session and facility tour for project managers will be held on May 6, 2014 at 3:30 p.m. (EDT) at the library of the Cabot Elementary School, 229 Cabot St., Newton, MA.</a:t>
            </a:r>
            <a:endParaRPr lang="en-US" sz="1400" dirty="0"/>
          </a:p>
          <a:p>
            <a:pPr>
              <a:spcAft>
                <a:spcPts val="600"/>
              </a:spcAft>
            </a:pPr>
            <a:endParaRPr lang="en-US" sz="1050" b="1" dirty="0" smtClean="0">
              <a:solidFill>
                <a:prstClr val="black"/>
              </a:solidFill>
            </a:endParaRPr>
          </a:p>
          <a:p>
            <a:pPr>
              <a:spcAft>
                <a:spcPts val="600"/>
              </a:spcAft>
            </a:pPr>
            <a:endParaRPr lang="en-US" sz="1050" dirty="0" smtClean="0">
              <a:solidFill>
                <a:prstClr val="black"/>
              </a:solidFill>
            </a:endParaRPr>
          </a:p>
          <a:p>
            <a:endParaRPr lang="en-US" sz="1050" dirty="0" smtClean="0">
              <a:solidFill>
                <a:prstClr val="black"/>
              </a:solidFill>
            </a:endParaRPr>
          </a:p>
          <a:p>
            <a:endParaRPr lang="en-US" sz="1050" dirty="0">
              <a:solidFill>
                <a:prstClr val="black"/>
              </a:solidFill>
            </a:endParaRPr>
          </a:p>
          <a:p>
            <a:pPr>
              <a:lnSpc>
                <a:spcPct val="150000"/>
              </a:lnSpc>
            </a:pPr>
            <a:endParaRPr lang="en-US" sz="1050" b="1" dirty="0" smtClean="0">
              <a:solidFill>
                <a:prstClr val="black"/>
              </a:solidFill>
            </a:endParaRPr>
          </a:p>
          <a:p>
            <a:pPr algn="ctr">
              <a:lnSpc>
                <a:spcPct val="150000"/>
              </a:lnSpc>
            </a:pPr>
            <a:endParaRPr lang="en-US" dirty="0" smtClean="0">
              <a:solidFill>
                <a:prstClr val="black"/>
              </a:solidFill>
            </a:endParaRPr>
          </a:p>
          <a:p>
            <a:pPr algn="ctr"/>
            <a:endParaRPr lang="en-US" dirty="0" smtClean="0">
              <a:solidFill>
                <a:prstClr val="black"/>
              </a:solidFill>
            </a:endParaRPr>
          </a:p>
          <a:p>
            <a:pPr algn="ctr"/>
            <a:endParaRPr lang="en-US" dirty="0">
              <a:solidFill>
                <a:prstClr val="black"/>
              </a:solidFill>
            </a:endParaRPr>
          </a:p>
        </p:txBody>
      </p:sp>
      <p:cxnSp>
        <p:nvCxnSpPr>
          <p:cNvPr id="4" name="Straight Connector 3"/>
          <p:cNvCxnSpPr/>
          <p:nvPr/>
        </p:nvCxnSpPr>
        <p:spPr>
          <a:xfrm>
            <a:off x="0" y="1295400"/>
            <a:ext cx="9144000" cy="0"/>
          </a:xfrm>
          <a:prstGeom prst="line">
            <a:avLst/>
          </a:prstGeom>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55418" y="228600"/>
            <a:ext cx="2001982" cy="923330"/>
          </a:xfrm>
          <a:prstGeom prst="rect">
            <a:avLst/>
          </a:prstGeom>
          <a:noFill/>
        </p:spPr>
        <p:txBody>
          <a:bodyPr wrap="square" rtlCol="0">
            <a:spAutoFit/>
          </a:bodyPr>
          <a:lstStyle/>
          <a:p>
            <a:r>
              <a:rPr lang="en-US" b="1" dirty="0"/>
              <a:t>CABOT</a:t>
            </a:r>
          </a:p>
          <a:p>
            <a:r>
              <a:rPr lang="en-US" b="1" dirty="0" smtClean="0"/>
              <a:t>ELEMENTARY</a:t>
            </a:r>
            <a:endParaRPr lang="en-US" b="1" dirty="0"/>
          </a:p>
          <a:p>
            <a:r>
              <a:rPr lang="en-US" b="1" dirty="0" smtClean="0"/>
              <a:t>SCHOOL PROJECT</a:t>
            </a:r>
            <a:endParaRPr lang="en-US" b="1" dirty="0"/>
          </a:p>
        </p:txBody>
      </p:sp>
    </p:spTree>
    <p:extLst>
      <p:ext uri="{BB962C8B-B14F-4D97-AF65-F5344CB8AC3E}">
        <p14:creationId xmlns:p14="http://schemas.microsoft.com/office/powerpoint/2010/main" val="34327867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0" y="76200"/>
            <a:ext cx="4191000" cy="1143000"/>
          </a:xfrm>
          <a:noFill/>
          <a:ln w="34925" cmpd="sng">
            <a:noFill/>
          </a:ln>
        </p:spPr>
        <p:txBody>
          <a:bodyPr anchor="ctr" anchorCtr="1">
            <a:noAutofit/>
          </a:bodyPr>
          <a:lstStyle/>
          <a:p>
            <a:pPr algn="ctr"/>
            <a:r>
              <a:rPr lang="en-US" sz="2400" dirty="0"/>
              <a:t/>
            </a:r>
            <a:br>
              <a:rPr lang="en-US" sz="2400" dirty="0"/>
            </a:br>
            <a:r>
              <a:rPr lang="en-US" sz="2800" b="1" dirty="0" smtClean="0">
                <a:latin typeface="+mj-lt"/>
              </a:rPr>
              <a:t>OPM RFS / Advertisement</a:t>
            </a:r>
            <a:br>
              <a:rPr lang="en-US" sz="2800" b="1" dirty="0" smtClean="0">
                <a:latin typeface="+mj-lt"/>
              </a:rPr>
            </a:br>
            <a:r>
              <a:rPr lang="en-US" sz="2800" b="1" dirty="0" smtClean="0">
                <a:latin typeface="+mj-lt"/>
              </a:rPr>
              <a:t> Authorization</a:t>
            </a:r>
            <a:r>
              <a:rPr lang="en-US" sz="2400" dirty="0"/>
              <a:t/>
            </a:r>
            <a:br>
              <a:rPr lang="en-US" sz="2400" dirty="0"/>
            </a:br>
            <a:endParaRPr lang="en-US" sz="2400" dirty="0"/>
          </a:p>
        </p:txBody>
      </p:sp>
      <p:sp>
        <p:nvSpPr>
          <p:cNvPr id="5" name="Title 1"/>
          <p:cNvSpPr txBox="1">
            <a:spLocks/>
          </p:cNvSpPr>
          <p:nvPr/>
        </p:nvSpPr>
        <p:spPr>
          <a:xfrm>
            <a:off x="7315200" y="76200"/>
            <a:ext cx="1752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solidFill>
                  <a:prstClr val="black"/>
                </a:solidFill>
              </a:rPr>
              <a:t/>
            </a:r>
            <a:br>
              <a:rPr lang="en-US" sz="2400" dirty="0" smtClean="0">
                <a:solidFill>
                  <a:prstClr val="black"/>
                </a:solidFill>
              </a:rPr>
            </a:br>
            <a:r>
              <a:rPr lang="en-US" sz="2400" b="1" dirty="0" smtClean="0">
                <a:solidFill>
                  <a:prstClr val="black"/>
                </a:solidFill>
              </a:rPr>
              <a:t> </a:t>
            </a:r>
            <a:r>
              <a:rPr lang="en-US" sz="1800" b="1" dirty="0" smtClean="0">
                <a:solidFill>
                  <a:prstClr val="black"/>
                </a:solidFill>
              </a:rPr>
              <a:t>CABOT SCHOOL</a:t>
            </a:r>
            <a:r>
              <a:rPr lang="en-US" sz="1800" dirty="0" smtClean="0">
                <a:solidFill>
                  <a:prstClr val="black"/>
                </a:solidFill>
              </a:rPr>
              <a:t/>
            </a:r>
            <a:br>
              <a:rPr lang="en-US" sz="1800" dirty="0" smtClean="0">
                <a:solidFill>
                  <a:prstClr val="black"/>
                </a:solidFill>
              </a:rPr>
            </a:br>
            <a:r>
              <a:rPr lang="en-US" sz="1800" b="1" dirty="0" smtClean="0">
                <a:solidFill>
                  <a:prstClr val="black"/>
                </a:solidFill>
              </a:rPr>
              <a:t>BUILDING</a:t>
            </a:r>
            <a:r>
              <a:rPr lang="en-US" sz="1800" dirty="0" smtClean="0">
                <a:solidFill>
                  <a:prstClr val="black"/>
                </a:solidFill>
              </a:rPr>
              <a:t/>
            </a:r>
            <a:br>
              <a:rPr lang="en-US" sz="1800" dirty="0" smtClean="0">
                <a:solidFill>
                  <a:prstClr val="black"/>
                </a:solidFill>
              </a:rPr>
            </a:br>
            <a:r>
              <a:rPr lang="en-US" sz="1800" b="1" dirty="0" smtClean="0">
                <a:solidFill>
                  <a:prstClr val="black"/>
                </a:solidFill>
              </a:rPr>
              <a:t>COMMITTEE</a:t>
            </a:r>
            <a:r>
              <a:rPr lang="en-US" sz="2400" dirty="0" smtClean="0">
                <a:solidFill>
                  <a:prstClr val="black"/>
                </a:solidFill>
              </a:rPr>
              <a:t/>
            </a:r>
            <a:br>
              <a:rPr lang="en-US" sz="2400" dirty="0" smtClean="0">
                <a:solidFill>
                  <a:prstClr val="black"/>
                </a:solidFill>
              </a:rPr>
            </a:br>
            <a:endParaRPr lang="en-US" sz="2400" dirty="0">
              <a:solidFill>
                <a:prstClr val="black"/>
              </a:solidFill>
            </a:endParaRPr>
          </a:p>
        </p:txBody>
      </p:sp>
      <p:sp>
        <p:nvSpPr>
          <p:cNvPr id="6" name="TextBox 5"/>
          <p:cNvSpPr txBox="1"/>
          <p:nvPr/>
        </p:nvSpPr>
        <p:spPr>
          <a:xfrm>
            <a:off x="457200" y="1600200"/>
            <a:ext cx="8305800" cy="5029200"/>
          </a:xfrm>
          <a:prstGeom prst="rect">
            <a:avLst/>
          </a:prstGeom>
          <a:noFill/>
        </p:spPr>
        <p:txBody>
          <a:bodyPr wrap="square" rtlCol="0">
            <a:noAutofit/>
          </a:bodyPr>
          <a:lstStyle/>
          <a:p>
            <a:pPr algn="ctr">
              <a:spcAft>
                <a:spcPts val="600"/>
              </a:spcAft>
            </a:pPr>
            <a:endParaRPr lang="en-US" b="1" dirty="0" smtClean="0">
              <a:solidFill>
                <a:prstClr val="black"/>
              </a:solidFill>
            </a:endParaRPr>
          </a:p>
          <a:p>
            <a:pPr algn="ctr">
              <a:spcAft>
                <a:spcPts val="600"/>
              </a:spcAft>
            </a:pPr>
            <a:endParaRPr lang="en-US" b="1" dirty="0" smtClean="0">
              <a:solidFill>
                <a:prstClr val="black"/>
              </a:solidFill>
            </a:endParaRPr>
          </a:p>
          <a:p>
            <a:pPr>
              <a:spcAft>
                <a:spcPts val="600"/>
              </a:spcAft>
            </a:pPr>
            <a:endParaRPr lang="en-US" sz="1600" dirty="0" smtClean="0">
              <a:solidFill>
                <a:prstClr val="black"/>
              </a:solidFill>
            </a:endParaRPr>
          </a:p>
          <a:p>
            <a:endParaRPr lang="en-US" sz="1600" dirty="0" smtClean="0">
              <a:solidFill>
                <a:prstClr val="black"/>
              </a:solidFill>
            </a:endParaRPr>
          </a:p>
          <a:p>
            <a:endParaRPr lang="en-US" sz="1600" dirty="0">
              <a:solidFill>
                <a:prstClr val="black"/>
              </a:solidFill>
            </a:endParaRPr>
          </a:p>
          <a:p>
            <a:pPr>
              <a:lnSpc>
                <a:spcPct val="150000"/>
              </a:lnSpc>
            </a:pPr>
            <a:endParaRPr lang="en-US" b="1" dirty="0" smtClean="0">
              <a:solidFill>
                <a:prstClr val="black"/>
              </a:solidFill>
            </a:endParaRPr>
          </a:p>
          <a:p>
            <a:pPr algn="ctr">
              <a:lnSpc>
                <a:spcPct val="150000"/>
              </a:lnSpc>
            </a:pPr>
            <a:endParaRPr lang="en-US" dirty="0" smtClean="0">
              <a:solidFill>
                <a:prstClr val="black"/>
              </a:solidFill>
            </a:endParaRPr>
          </a:p>
          <a:p>
            <a:pPr algn="ctr"/>
            <a:endParaRPr lang="en-US" dirty="0" smtClean="0">
              <a:solidFill>
                <a:prstClr val="black"/>
              </a:solidFill>
            </a:endParaRPr>
          </a:p>
          <a:p>
            <a:pPr algn="ctr"/>
            <a:endParaRPr lang="en-US" dirty="0">
              <a:solidFill>
                <a:prstClr val="black"/>
              </a:solidFill>
            </a:endParaRPr>
          </a:p>
        </p:txBody>
      </p:sp>
      <p:sp>
        <p:nvSpPr>
          <p:cNvPr id="11" name="TextBox 10"/>
          <p:cNvSpPr txBox="1"/>
          <p:nvPr/>
        </p:nvSpPr>
        <p:spPr>
          <a:xfrm>
            <a:off x="457200" y="1600200"/>
            <a:ext cx="8229600" cy="4953000"/>
          </a:xfrm>
          <a:prstGeom prst="rect">
            <a:avLst/>
          </a:prstGeom>
          <a:noFill/>
          <a:ln w="19050">
            <a:solidFill>
              <a:srgbClr val="FF0000"/>
            </a:solidFill>
          </a:ln>
        </p:spPr>
        <p:txBody>
          <a:bodyPr wrap="square" rtlCol="0">
            <a:noAutofit/>
          </a:bodyPr>
          <a:lstStyle/>
          <a:p>
            <a:pPr algn="ctr">
              <a:spcAft>
                <a:spcPts val="600"/>
              </a:spcAft>
            </a:pPr>
            <a:endParaRPr lang="en-US" b="1" dirty="0" smtClean="0">
              <a:solidFill>
                <a:prstClr val="black"/>
              </a:solidFill>
            </a:endParaRPr>
          </a:p>
          <a:p>
            <a:pPr algn="ctr">
              <a:spcAft>
                <a:spcPts val="600"/>
              </a:spcAft>
            </a:pPr>
            <a:r>
              <a:rPr lang="en-US" b="1" dirty="0" smtClean="0">
                <a:solidFill>
                  <a:prstClr val="black"/>
                </a:solidFill>
              </a:rPr>
              <a:t>Authorize </a:t>
            </a:r>
            <a:r>
              <a:rPr lang="en-US" b="1" dirty="0">
                <a:solidFill>
                  <a:prstClr val="black"/>
                </a:solidFill>
              </a:rPr>
              <a:t>Request and Advertise for OPM </a:t>
            </a:r>
            <a:r>
              <a:rPr lang="en-US" b="1" dirty="0" smtClean="0">
                <a:solidFill>
                  <a:prstClr val="black"/>
                </a:solidFill>
              </a:rPr>
              <a:t>Services:</a:t>
            </a:r>
            <a:endParaRPr lang="en-US" b="1" dirty="0">
              <a:solidFill>
                <a:prstClr val="black"/>
              </a:solidFill>
            </a:endParaRPr>
          </a:p>
          <a:p>
            <a:pPr algn="ctr">
              <a:spcAft>
                <a:spcPts val="600"/>
              </a:spcAft>
            </a:pPr>
            <a:r>
              <a:rPr lang="en-US" b="1" dirty="0" smtClean="0">
                <a:solidFill>
                  <a:prstClr val="black"/>
                </a:solidFill>
              </a:rPr>
              <a:t>Motion:</a:t>
            </a:r>
          </a:p>
          <a:p>
            <a:pPr marL="460375"/>
            <a:r>
              <a:rPr lang="en-US" dirty="0">
                <a:solidFill>
                  <a:prstClr val="black"/>
                </a:solidFill>
              </a:rPr>
              <a:t>Moved that the City of Newton acting through its Public Buildings Commissioner and Designer Selection Committee issue a Request for Services for an OPM for the </a:t>
            </a:r>
            <a:r>
              <a:rPr lang="en-US" dirty="0" smtClean="0">
                <a:solidFill>
                  <a:prstClr val="black"/>
                </a:solidFill>
              </a:rPr>
              <a:t>Cabot Elementary </a:t>
            </a:r>
            <a:r>
              <a:rPr lang="en-US" dirty="0">
                <a:solidFill>
                  <a:prstClr val="black"/>
                </a:solidFill>
              </a:rPr>
              <a:t>School Project and place an advertisement for such RFS at the earlier date possible.</a:t>
            </a:r>
          </a:p>
          <a:p>
            <a:pPr>
              <a:spcAft>
                <a:spcPts val="600"/>
              </a:spcAft>
            </a:pPr>
            <a:endParaRPr lang="en-US" sz="1600" dirty="0" smtClean="0">
              <a:solidFill>
                <a:prstClr val="black"/>
              </a:solidFill>
            </a:endParaRPr>
          </a:p>
          <a:p>
            <a:endParaRPr lang="en-US" sz="1600" dirty="0">
              <a:solidFill>
                <a:prstClr val="black"/>
              </a:solidFill>
            </a:endParaRPr>
          </a:p>
          <a:p>
            <a:endParaRPr lang="en-US" sz="1600" dirty="0">
              <a:solidFill>
                <a:prstClr val="black"/>
              </a:solidFill>
            </a:endParaRPr>
          </a:p>
          <a:p>
            <a:pPr>
              <a:lnSpc>
                <a:spcPct val="150000"/>
              </a:lnSpc>
            </a:pPr>
            <a:endParaRPr lang="en-US" b="1" dirty="0" smtClean="0">
              <a:solidFill>
                <a:prstClr val="black"/>
              </a:solidFill>
            </a:endParaRPr>
          </a:p>
          <a:p>
            <a:pPr algn="ctr">
              <a:lnSpc>
                <a:spcPct val="150000"/>
              </a:lnSpc>
            </a:pPr>
            <a:endParaRPr lang="en-US" dirty="0">
              <a:solidFill>
                <a:prstClr val="black"/>
              </a:solidFill>
            </a:endParaRPr>
          </a:p>
          <a:p>
            <a:pPr algn="ctr"/>
            <a:endParaRPr lang="en-US" dirty="0" smtClean="0">
              <a:solidFill>
                <a:prstClr val="black"/>
              </a:solidFill>
            </a:endParaRPr>
          </a:p>
          <a:p>
            <a:pPr algn="ctr"/>
            <a:endParaRPr lang="en-US" dirty="0">
              <a:solidFill>
                <a:prstClr val="black"/>
              </a:solidFill>
            </a:endParaRPr>
          </a:p>
        </p:txBody>
      </p:sp>
      <p:cxnSp>
        <p:nvCxnSpPr>
          <p:cNvPr id="4" name="Straight Connector 3"/>
          <p:cNvCxnSpPr/>
          <p:nvPr/>
        </p:nvCxnSpPr>
        <p:spPr>
          <a:xfrm>
            <a:off x="0" y="1295400"/>
            <a:ext cx="9144000" cy="0"/>
          </a:xfrm>
          <a:prstGeom prst="line">
            <a:avLst/>
          </a:prstGeom>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76200" y="219670"/>
            <a:ext cx="2209800" cy="923330"/>
          </a:xfrm>
          <a:prstGeom prst="rect">
            <a:avLst/>
          </a:prstGeom>
          <a:noFill/>
        </p:spPr>
        <p:txBody>
          <a:bodyPr wrap="square" rtlCol="0">
            <a:spAutoFit/>
          </a:bodyPr>
          <a:lstStyle/>
          <a:p>
            <a:r>
              <a:rPr lang="en-US" b="1" dirty="0"/>
              <a:t>CABOT</a:t>
            </a:r>
          </a:p>
          <a:p>
            <a:r>
              <a:rPr lang="en-US" b="1" dirty="0" smtClean="0"/>
              <a:t>ELEMENTARY</a:t>
            </a:r>
            <a:endParaRPr lang="en-US" b="1" dirty="0"/>
          </a:p>
          <a:p>
            <a:r>
              <a:rPr lang="en-US" b="1" dirty="0" smtClean="0"/>
              <a:t>SCHOOL PROJECT</a:t>
            </a:r>
            <a:endParaRPr lang="en-US" b="1" dirty="0"/>
          </a:p>
        </p:txBody>
      </p:sp>
    </p:spTree>
    <p:extLst>
      <p:ext uri="{BB962C8B-B14F-4D97-AF65-F5344CB8AC3E}">
        <p14:creationId xmlns:p14="http://schemas.microsoft.com/office/powerpoint/2010/main" val="17991465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152400"/>
            <a:ext cx="4267200" cy="1143000"/>
          </a:xfrm>
          <a:noFill/>
          <a:ln w="34925" cmpd="sng">
            <a:noFill/>
          </a:ln>
        </p:spPr>
        <p:txBody>
          <a:bodyPr anchor="ctr" anchorCtr="1">
            <a:noAutofit/>
          </a:bodyPr>
          <a:lstStyle/>
          <a:p>
            <a:pPr algn="ctr"/>
            <a:r>
              <a:rPr lang="en-US" sz="2400" dirty="0"/>
              <a:t/>
            </a:r>
            <a:br>
              <a:rPr lang="en-US" sz="2400" dirty="0"/>
            </a:br>
            <a:r>
              <a:rPr lang="en-US" sz="3600" b="1" dirty="0">
                <a:latin typeface="+mj-lt"/>
              </a:rPr>
              <a:t>C</a:t>
            </a:r>
            <a:r>
              <a:rPr lang="en-US" sz="3600" b="1" dirty="0" smtClean="0">
                <a:latin typeface="+mj-lt"/>
              </a:rPr>
              <a:t>SBC</a:t>
            </a:r>
            <a:r>
              <a:rPr lang="en-US" sz="2400" dirty="0"/>
              <a:t/>
            </a:r>
            <a:br>
              <a:rPr lang="en-US" sz="2400" dirty="0"/>
            </a:br>
            <a:r>
              <a:rPr lang="en-US" b="1" dirty="0" smtClean="0">
                <a:latin typeface="+mn-lt"/>
              </a:rPr>
              <a:t>April 17, 2014</a:t>
            </a:r>
            <a:r>
              <a:rPr lang="en-US" sz="2400" dirty="0"/>
              <a:t/>
            </a:r>
            <a:br>
              <a:rPr lang="en-US" sz="2400" dirty="0"/>
            </a:br>
            <a:endParaRPr lang="en-US" sz="2400" dirty="0"/>
          </a:p>
        </p:txBody>
      </p:sp>
      <p:sp>
        <p:nvSpPr>
          <p:cNvPr id="5" name="Title 1"/>
          <p:cNvSpPr txBox="1">
            <a:spLocks/>
          </p:cNvSpPr>
          <p:nvPr/>
        </p:nvSpPr>
        <p:spPr>
          <a:xfrm>
            <a:off x="7315200" y="0"/>
            <a:ext cx="1752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solidFill>
                  <a:prstClr val="black"/>
                </a:solidFill>
              </a:rPr>
              <a:t/>
            </a:r>
            <a:br>
              <a:rPr lang="en-US" sz="2400" dirty="0" smtClean="0">
                <a:solidFill>
                  <a:prstClr val="black"/>
                </a:solidFill>
              </a:rPr>
            </a:br>
            <a:r>
              <a:rPr lang="en-US" sz="2400" b="1" dirty="0" smtClean="0">
                <a:solidFill>
                  <a:prstClr val="black"/>
                </a:solidFill>
              </a:rPr>
              <a:t> </a:t>
            </a:r>
            <a:r>
              <a:rPr lang="en-US" sz="1800" b="1" dirty="0" smtClean="0">
                <a:solidFill>
                  <a:prstClr val="black"/>
                </a:solidFill>
              </a:rPr>
              <a:t>CABOT SCHOOL</a:t>
            </a:r>
            <a:br>
              <a:rPr lang="en-US" sz="1800" b="1" dirty="0" smtClean="0">
                <a:solidFill>
                  <a:prstClr val="black"/>
                </a:solidFill>
              </a:rPr>
            </a:br>
            <a:r>
              <a:rPr lang="en-US" sz="1800" b="1" dirty="0" smtClean="0">
                <a:solidFill>
                  <a:prstClr val="black"/>
                </a:solidFill>
              </a:rPr>
              <a:t>BUILDING</a:t>
            </a:r>
            <a:br>
              <a:rPr lang="en-US" sz="1800" b="1" dirty="0" smtClean="0">
                <a:solidFill>
                  <a:prstClr val="black"/>
                </a:solidFill>
              </a:rPr>
            </a:br>
            <a:r>
              <a:rPr lang="en-US" sz="1800" b="1" dirty="0" smtClean="0">
                <a:solidFill>
                  <a:prstClr val="black"/>
                </a:solidFill>
              </a:rPr>
              <a:t>COMMITTEE</a:t>
            </a:r>
            <a:br>
              <a:rPr lang="en-US" sz="1800" b="1" dirty="0" smtClean="0">
                <a:solidFill>
                  <a:prstClr val="black"/>
                </a:solidFill>
              </a:rPr>
            </a:br>
            <a:endParaRPr lang="en-US" sz="1800" b="1" dirty="0">
              <a:solidFill>
                <a:prstClr val="black"/>
              </a:solidFill>
            </a:endParaRPr>
          </a:p>
        </p:txBody>
      </p:sp>
      <p:sp>
        <p:nvSpPr>
          <p:cNvPr id="6" name="TextBox 5"/>
          <p:cNvSpPr txBox="1"/>
          <p:nvPr/>
        </p:nvSpPr>
        <p:spPr>
          <a:xfrm>
            <a:off x="419100" y="1590675"/>
            <a:ext cx="8305800" cy="4846320"/>
          </a:xfrm>
          <a:prstGeom prst="rect">
            <a:avLst/>
          </a:prstGeom>
          <a:noFill/>
        </p:spPr>
        <p:txBody>
          <a:bodyPr wrap="square" rtlCol="0">
            <a:noAutofit/>
          </a:bodyPr>
          <a:lstStyle/>
          <a:p>
            <a:pPr algn="ctr"/>
            <a:endParaRPr lang="en-US" b="1" dirty="0" smtClean="0">
              <a:solidFill>
                <a:prstClr val="black"/>
              </a:solidFill>
            </a:endParaRPr>
          </a:p>
          <a:p>
            <a:pPr algn="ctr">
              <a:spcAft>
                <a:spcPts val="600"/>
              </a:spcAft>
            </a:pPr>
            <a:r>
              <a:rPr lang="en-US" b="1" dirty="0">
                <a:solidFill>
                  <a:prstClr val="black"/>
                </a:solidFill>
              </a:rPr>
              <a:t>Schedule</a:t>
            </a:r>
            <a:r>
              <a:rPr lang="en-US" b="1" dirty="0" smtClean="0">
                <a:solidFill>
                  <a:prstClr val="black"/>
                </a:solidFill>
              </a:rPr>
              <a:t>:</a:t>
            </a:r>
          </a:p>
          <a:p>
            <a:pPr algn="ctr">
              <a:spcAft>
                <a:spcPts val="600"/>
              </a:spcAft>
            </a:pPr>
            <a:r>
              <a:rPr lang="en-US" dirty="0" smtClean="0">
                <a:solidFill>
                  <a:prstClr val="black"/>
                </a:solidFill>
              </a:rPr>
              <a:t>OPM Selection		May – June 2014</a:t>
            </a:r>
          </a:p>
          <a:p>
            <a:pPr algn="ctr">
              <a:spcAft>
                <a:spcPts val="600"/>
              </a:spcAft>
            </a:pPr>
            <a:r>
              <a:rPr lang="en-US" dirty="0" smtClean="0">
                <a:solidFill>
                  <a:prstClr val="black"/>
                </a:solidFill>
              </a:rPr>
              <a:t>Designer Selection		June – August 2014</a:t>
            </a:r>
          </a:p>
          <a:p>
            <a:pPr algn="ctr">
              <a:spcAft>
                <a:spcPts val="1200"/>
              </a:spcAft>
            </a:pPr>
            <a:r>
              <a:rPr lang="en-US" dirty="0" smtClean="0">
                <a:solidFill>
                  <a:prstClr val="black"/>
                </a:solidFill>
              </a:rPr>
              <a:t>Feasibility Study Kick-Off	September- 2014	</a:t>
            </a:r>
          </a:p>
          <a:p>
            <a:pPr algn="ctr">
              <a:spcAft>
                <a:spcPts val="600"/>
              </a:spcAft>
            </a:pPr>
            <a:r>
              <a:rPr lang="en-US" b="1" dirty="0" smtClean="0">
                <a:solidFill>
                  <a:prstClr val="black"/>
                </a:solidFill>
              </a:rPr>
              <a:t>Information:</a:t>
            </a:r>
          </a:p>
          <a:p>
            <a:pPr algn="ctr">
              <a:spcAft>
                <a:spcPts val="600"/>
              </a:spcAft>
            </a:pPr>
            <a:r>
              <a:rPr lang="en-US" dirty="0" smtClean="0">
                <a:solidFill>
                  <a:prstClr val="black"/>
                </a:solidFill>
              </a:rPr>
              <a:t>Available at</a:t>
            </a:r>
          </a:p>
          <a:p>
            <a:pPr algn="ctr">
              <a:spcAft>
                <a:spcPts val="1200"/>
              </a:spcAft>
            </a:pPr>
            <a:r>
              <a:rPr lang="en-US" sz="1400" u="sng" dirty="0">
                <a:solidFill>
                  <a:srgbClr val="0070C0"/>
                </a:solidFill>
                <a:hlinkClick r:id="rId2"/>
              </a:rPr>
              <a:t>http://</a:t>
            </a:r>
            <a:r>
              <a:rPr lang="en-US" sz="1400" u="sng" dirty="0" smtClean="0">
                <a:solidFill>
                  <a:srgbClr val="0070C0"/>
                </a:solidFill>
                <a:hlinkClick r:id="rId2"/>
              </a:rPr>
              <a:t>www.newtonma.gov/gov/building/Cabot_school/committees/default.asp</a:t>
            </a:r>
            <a:endParaRPr lang="en-US" sz="1400" u="sng" dirty="0">
              <a:solidFill>
                <a:srgbClr val="0070C0"/>
              </a:solidFill>
            </a:endParaRPr>
          </a:p>
          <a:p>
            <a:pPr algn="ctr">
              <a:spcAft>
                <a:spcPts val="1200"/>
              </a:spcAft>
            </a:pPr>
            <a:r>
              <a:rPr lang="en-US" b="1" dirty="0" smtClean="0">
                <a:solidFill>
                  <a:prstClr val="black"/>
                </a:solidFill>
              </a:rPr>
              <a:t>Questions</a:t>
            </a:r>
            <a:r>
              <a:rPr lang="en-US" b="1" dirty="0">
                <a:solidFill>
                  <a:prstClr val="black"/>
                </a:solidFill>
              </a:rPr>
              <a:t>:</a:t>
            </a:r>
          </a:p>
          <a:p>
            <a:pPr algn="ctr"/>
            <a:r>
              <a:rPr lang="en-US" b="1" dirty="0" smtClean="0">
                <a:solidFill>
                  <a:prstClr val="black"/>
                </a:solidFill>
              </a:rPr>
              <a:t>Meeting Concluded:</a:t>
            </a:r>
          </a:p>
          <a:p>
            <a:pPr algn="ctr"/>
            <a:endParaRPr lang="en-US" dirty="0">
              <a:solidFill>
                <a:prstClr val="black"/>
              </a:solidFill>
            </a:endParaRPr>
          </a:p>
          <a:p>
            <a:pPr algn="ctr">
              <a:spcAft>
                <a:spcPts val="600"/>
              </a:spcAft>
            </a:pPr>
            <a:r>
              <a:rPr lang="en-US" dirty="0" smtClean="0">
                <a:solidFill>
                  <a:prstClr val="black"/>
                </a:solidFill>
              </a:rPr>
              <a:t>Thank You for your Participation</a:t>
            </a:r>
          </a:p>
          <a:p>
            <a:pPr algn="ctr">
              <a:lnSpc>
                <a:spcPct val="150000"/>
              </a:lnSpc>
            </a:pPr>
            <a:endParaRPr lang="en-US" b="1" dirty="0" smtClean="0">
              <a:solidFill>
                <a:prstClr val="black"/>
              </a:solidFill>
            </a:endParaRPr>
          </a:p>
          <a:p>
            <a:pPr algn="ctr">
              <a:lnSpc>
                <a:spcPct val="150000"/>
              </a:lnSpc>
            </a:pPr>
            <a:endParaRPr lang="en-US" dirty="0">
              <a:solidFill>
                <a:prstClr val="black"/>
              </a:solidFill>
            </a:endParaRPr>
          </a:p>
          <a:p>
            <a:pPr algn="ctr"/>
            <a:endParaRPr lang="en-US" dirty="0" smtClean="0">
              <a:solidFill>
                <a:prstClr val="black"/>
              </a:solidFill>
            </a:endParaRPr>
          </a:p>
          <a:p>
            <a:pPr algn="ctr"/>
            <a:endParaRPr lang="en-US" dirty="0">
              <a:solidFill>
                <a:prstClr val="black"/>
              </a:solidFill>
            </a:endParaRPr>
          </a:p>
        </p:txBody>
      </p:sp>
      <p:sp>
        <p:nvSpPr>
          <p:cNvPr id="3" name="TextBox 2"/>
          <p:cNvSpPr txBox="1"/>
          <p:nvPr/>
        </p:nvSpPr>
        <p:spPr>
          <a:xfrm>
            <a:off x="76200" y="228600"/>
            <a:ext cx="2133600" cy="923330"/>
          </a:xfrm>
          <a:prstGeom prst="rect">
            <a:avLst/>
          </a:prstGeom>
          <a:noFill/>
        </p:spPr>
        <p:txBody>
          <a:bodyPr wrap="square" rtlCol="0">
            <a:spAutoFit/>
          </a:bodyPr>
          <a:lstStyle/>
          <a:p>
            <a:r>
              <a:rPr lang="en-US" b="1" dirty="0"/>
              <a:t>CABOT</a:t>
            </a:r>
          </a:p>
          <a:p>
            <a:r>
              <a:rPr lang="en-US" b="1" dirty="0" smtClean="0"/>
              <a:t>ELEMENTARY</a:t>
            </a:r>
            <a:endParaRPr lang="en-US" b="1" dirty="0"/>
          </a:p>
          <a:p>
            <a:r>
              <a:rPr lang="en-US" b="1" dirty="0" smtClean="0"/>
              <a:t>SCHOOL PROJECT</a:t>
            </a:r>
            <a:endParaRPr lang="en-US" b="1" dirty="0"/>
          </a:p>
        </p:txBody>
      </p:sp>
      <p:cxnSp>
        <p:nvCxnSpPr>
          <p:cNvPr id="7" name="Straight Connector 6"/>
          <p:cNvCxnSpPr/>
          <p:nvPr/>
        </p:nvCxnSpPr>
        <p:spPr>
          <a:xfrm>
            <a:off x="0" y="1295400"/>
            <a:ext cx="91440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58311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29631" y="-28682"/>
            <a:ext cx="4099769" cy="790682"/>
          </a:xfrm>
          <a:prstGeom prst="rect">
            <a:avLst/>
          </a:prstGeom>
        </p:spPr>
        <p:txBody>
          <a:bodyPr vert="horz" wrap="square" lIns="0" tIns="138917" rIns="0" bIns="0" rtlCol="0">
            <a:noAutofit/>
          </a:bodyPr>
          <a:lstStyle/>
          <a:p>
            <a:pPr algn="ctr">
              <a:lnSpc>
                <a:spcPts val="4265"/>
              </a:lnSpc>
            </a:pPr>
            <a:r>
              <a:rPr sz="2800" b="1" dirty="0" smtClean="0">
                <a:latin typeface="+mj-lt"/>
                <a:cs typeface="Arial Narrow"/>
              </a:rPr>
              <a:t>MSBA</a:t>
            </a:r>
            <a:r>
              <a:rPr sz="2800" b="1" spc="-105" dirty="0" smtClean="0">
                <a:latin typeface="+mj-lt"/>
                <a:cs typeface="Arial Narrow"/>
              </a:rPr>
              <a:t> </a:t>
            </a:r>
            <a:r>
              <a:rPr sz="2800" b="1" spc="0" dirty="0" smtClean="0">
                <a:latin typeface="+mj-lt"/>
                <a:cs typeface="Arial Narrow"/>
              </a:rPr>
              <a:t>Process</a:t>
            </a:r>
            <a:endParaRPr sz="2800" b="1" dirty="0">
              <a:latin typeface="+mj-lt"/>
              <a:cs typeface="Arial Narrow"/>
            </a:endParaRPr>
          </a:p>
        </p:txBody>
      </p:sp>
      <p:sp>
        <p:nvSpPr>
          <p:cNvPr id="3" name="object 3"/>
          <p:cNvSpPr/>
          <p:nvPr/>
        </p:nvSpPr>
        <p:spPr>
          <a:xfrm>
            <a:off x="640080" y="980566"/>
            <a:ext cx="1188720" cy="274320"/>
          </a:xfrm>
          <a:custGeom>
            <a:avLst/>
            <a:gdLst/>
            <a:ahLst/>
            <a:cxnLst/>
            <a:rect l="l" t="t" r="r" b="b"/>
            <a:pathLst>
              <a:path w="1188720" h="274320">
                <a:moveTo>
                  <a:pt x="0" y="274320"/>
                </a:moveTo>
                <a:lnTo>
                  <a:pt x="1188720" y="274320"/>
                </a:lnTo>
                <a:lnTo>
                  <a:pt x="1188720" y="0"/>
                </a:lnTo>
                <a:lnTo>
                  <a:pt x="0" y="0"/>
                </a:lnTo>
                <a:lnTo>
                  <a:pt x="0" y="274320"/>
                </a:lnTo>
                <a:close/>
              </a:path>
            </a:pathLst>
          </a:custGeom>
          <a:solidFill>
            <a:srgbClr val="F1F1F1"/>
          </a:solidFill>
        </p:spPr>
        <p:txBody>
          <a:bodyPr wrap="square" lIns="0" tIns="0" rIns="0" bIns="0" rtlCol="0">
            <a:noAutofit/>
          </a:bodyPr>
          <a:lstStyle/>
          <a:p>
            <a:endParaRPr/>
          </a:p>
        </p:txBody>
      </p:sp>
      <p:sp>
        <p:nvSpPr>
          <p:cNvPr id="4" name="object 4"/>
          <p:cNvSpPr/>
          <p:nvPr/>
        </p:nvSpPr>
        <p:spPr>
          <a:xfrm>
            <a:off x="640080" y="980566"/>
            <a:ext cx="1188720" cy="274320"/>
          </a:xfrm>
          <a:custGeom>
            <a:avLst/>
            <a:gdLst/>
            <a:ahLst/>
            <a:cxnLst/>
            <a:rect l="l" t="t" r="r" b="b"/>
            <a:pathLst>
              <a:path w="1188720" h="274320">
                <a:moveTo>
                  <a:pt x="0" y="274320"/>
                </a:moveTo>
                <a:lnTo>
                  <a:pt x="1188720" y="274320"/>
                </a:lnTo>
                <a:lnTo>
                  <a:pt x="1188720" y="0"/>
                </a:lnTo>
                <a:lnTo>
                  <a:pt x="0" y="0"/>
                </a:lnTo>
                <a:lnTo>
                  <a:pt x="0" y="274320"/>
                </a:lnTo>
                <a:close/>
              </a:path>
            </a:pathLst>
          </a:custGeom>
          <a:ln w="9525">
            <a:solidFill>
              <a:srgbClr val="000000"/>
            </a:solidFill>
          </a:ln>
        </p:spPr>
        <p:txBody>
          <a:bodyPr wrap="square" lIns="0" tIns="0" rIns="0" bIns="0" rtlCol="0">
            <a:noAutofit/>
          </a:bodyPr>
          <a:lstStyle/>
          <a:p>
            <a:endParaRPr/>
          </a:p>
        </p:txBody>
      </p:sp>
      <p:sp>
        <p:nvSpPr>
          <p:cNvPr id="5" name="object 5"/>
          <p:cNvSpPr txBox="1"/>
          <p:nvPr/>
        </p:nvSpPr>
        <p:spPr>
          <a:xfrm>
            <a:off x="899261" y="1025525"/>
            <a:ext cx="671195" cy="187960"/>
          </a:xfrm>
          <a:prstGeom prst="rect">
            <a:avLst/>
          </a:prstGeom>
        </p:spPr>
        <p:txBody>
          <a:bodyPr vert="horz" wrap="square" lIns="0" tIns="0" rIns="0" bIns="0" rtlCol="0">
            <a:noAutofit/>
          </a:bodyPr>
          <a:lstStyle/>
          <a:p>
            <a:pPr marL="12700">
              <a:lnSpc>
                <a:spcPct val="100000"/>
              </a:lnSpc>
            </a:pPr>
            <a:r>
              <a:rPr sz="1100" b="1" dirty="0" smtClean="0">
                <a:latin typeface="Calibri"/>
                <a:cs typeface="Calibri"/>
              </a:rPr>
              <a:t>EL</a:t>
            </a:r>
            <a:r>
              <a:rPr sz="1100" b="1" spc="5" dirty="0" smtClean="0">
                <a:latin typeface="Calibri"/>
                <a:cs typeface="Calibri"/>
              </a:rPr>
              <a:t>I</a:t>
            </a:r>
            <a:r>
              <a:rPr sz="1100" b="1" spc="0" dirty="0" smtClean="0">
                <a:latin typeface="Calibri"/>
                <a:cs typeface="Calibri"/>
              </a:rPr>
              <a:t>GI</a:t>
            </a:r>
            <a:r>
              <a:rPr sz="1100" b="1" spc="-10" dirty="0" smtClean="0">
                <a:latin typeface="Calibri"/>
                <a:cs typeface="Calibri"/>
              </a:rPr>
              <a:t>BI</a:t>
            </a:r>
            <a:r>
              <a:rPr sz="1100" b="1" spc="-15" dirty="0" smtClean="0">
                <a:latin typeface="Calibri"/>
                <a:cs typeface="Calibri"/>
              </a:rPr>
              <a:t>L</a:t>
            </a:r>
            <a:r>
              <a:rPr sz="1100" b="1" spc="-10" dirty="0" smtClean="0">
                <a:latin typeface="Calibri"/>
                <a:cs typeface="Calibri"/>
              </a:rPr>
              <a:t>I</a:t>
            </a:r>
            <a:r>
              <a:rPr sz="1100" b="1" spc="0" dirty="0" smtClean="0">
                <a:latin typeface="Calibri"/>
                <a:cs typeface="Calibri"/>
              </a:rPr>
              <a:t>TY</a:t>
            </a:r>
            <a:endParaRPr sz="1100">
              <a:latin typeface="Calibri"/>
              <a:cs typeface="Calibri"/>
            </a:endParaRPr>
          </a:p>
        </p:txBody>
      </p:sp>
      <p:sp>
        <p:nvSpPr>
          <p:cNvPr id="6" name="object 6"/>
          <p:cNvSpPr/>
          <p:nvPr/>
        </p:nvSpPr>
        <p:spPr>
          <a:xfrm>
            <a:off x="640080" y="2096389"/>
            <a:ext cx="1188720" cy="640079"/>
          </a:xfrm>
          <a:custGeom>
            <a:avLst/>
            <a:gdLst/>
            <a:ahLst/>
            <a:cxnLst/>
            <a:rect l="l" t="t" r="r" b="b"/>
            <a:pathLst>
              <a:path w="1188720" h="640079">
                <a:moveTo>
                  <a:pt x="0" y="640079"/>
                </a:moveTo>
                <a:lnTo>
                  <a:pt x="1188720" y="640079"/>
                </a:lnTo>
                <a:lnTo>
                  <a:pt x="1188720" y="0"/>
                </a:lnTo>
                <a:lnTo>
                  <a:pt x="0" y="0"/>
                </a:lnTo>
                <a:lnTo>
                  <a:pt x="0" y="640079"/>
                </a:lnTo>
                <a:close/>
              </a:path>
            </a:pathLst>
          </a:custGeom>
          <a:solidFill>
            <a:srgbClr val="DCE6F1"/>
          </a:solidFill>
        </p:spPr>
        <p:txBody>
          <a:bodyPr wrap="square" lIns="0" tIns="0" rIns="0" bIns="0" rtlCol="0">
            <a:noAutofit/>
          </a:bodyPr>
          <a:lstStyle/>
          <a:p>
            <a:endParaRPr/>
          </a:p>
        </p:txBody>
      </p:sp>
      <p:sp>
        <p:nvSpPr>
          <p:cNvPr id="7" name="object 7"/>
          <p:cNvSpPr/>
          <p:nvPr/>
        </p:nvSpPr>
        <p:spPr>
          <a:xfrm>
            <a:off x="640080" y="2096389"/>
            <a:ext cx="1188720" cy="640079"/>
          </a:xfrm>
          <a:custGeom>
            <a:avLst/>
            <a:gdLst/>
            <a:ahLst/>
            <a:cxnLst/>
            <a:rect l="l" t="t" r="r" b="b"/>
            <a:pathLst>
              <a:path w="1188720" h="640079">
                <a:moveTo>
                  <a:pt x="0" y="640079"/>
                </a:moveTo>
                <a:lnTo>
                  <a:pt x="1188720" y="640079"/>
                </a:lnTo>
                <a:lnTo>
                  <a:pt x="1188720" y="0"/>
                </a:lnTo>
                <a:lnTo>
                  <a:pt x="0" y="0"/>
                </a:lnTo>
                <a:lnTo>
                  <a:pt x="0" y="640079"/>
                </a:lnTo>
                <a:close/>
              </a:path>
            </a:pathLst>
          </a:custGeom>
          <a:ln w="19050">
            <a:solidFill>
              <a:srgbClr val="FF0000"/>
            </a:solidFill>
          </a:ln>
        </p:spPr>
        <p:txBody>
          <a:bodyPr wrap="square" lIns="0" tIns="0" rIns="0" bIns="0" rtlCol="0">
            <a:noAutofit/>
          </a:bodyPr>
          <a:lstStyle/>
          <a:p>
            <a:endParaRPr/>
          </a:p>
        </p:txBody>
      </p:sp>
      <p:sp>
        <p:nvSpPr>
          <p:cNvPr id="8" name="object 8"/>
          <p:cNvSpPr txBox="1"/>
          <p:nvPr/>
        </p:nvSpPr>
        <p:spPr>
          <a:xfrm>
            <a:off x="823061" y="2192020"/>
            <a:ext cx="824230" cy="448945"/>
          </a:xfrm>
          <a:prstGeom prst="rect">
            <a:avLst/>
          </a:prstGeom>
        </p:spPr>
        <p:txBody>
          <a:bodyPr vert="horz" wrap="square" lIns="0" tIns="0" rIns="0" bIns="0" rtlCol="0">
            <a:noAutofit/>
          </a:bodyPr>
          <a:lstStyle/>
          <a:p>
            <a:pPr marL="12700" marR="12700" indent="179705">
              <a:lnSpc>
                <a:spcPct val="100000"/>
              </a:lnSpc>
            </a:pPr>
            <a:r>
              <a:rPr sz="1400" b="1" dirty="0" smtClean="0">
                <a:latin typeface="Calibri"/>
                <a:cs typeface="Calibri"/>
              </a:rPr>
              <a:t>T</a:t>
            </a:r>
            <a:r>
              <a:rPr sz="1400" b="1" spc="-15" dirty="0" smtClean="0">
                <a:latin typeface="Calibri"/>
                <a:cs typeface="Calibri"/>
              </a:rPr>
              <a:t>E</a:t>
            </a:r>
            <a:r>
              <a:rPr sz="1400" b="1" spc="0" dirty="0" smtClean="0">
                <a:latin typeface="Calibri"/>
                <a:cs typeface="Calibri"/>
              </a:rPr>
              <a:t>AM S</a:t>
            </a:r>
            <a:r>
              <a:rPr sz="1400" b="1" spc="-5" dirty="0" smtClean="0">
                <a:latin typeface="Calibri"/>
                <a:cs typeface="Calibri"/>
              </a:rPr>
              <a:t>E</a:t>
            </a:r>
            <a:r>
              <a:rPr sz="1400" b="1" spc="-10" dirty="0" smtClean="0">
                <a:latin typeface="Calibri"/>
                <a:cs typeface="Calibri"/>
              </a:rPr>
              <a:t>L</a:t>
            </a:r>
            <a:r>
              <a:rPr sz="1400" b="1" spc="-25" dirty="0" smtClean="0">
                <a:latin typeface="Calibri"/>
                <a:cs typeface="Calibri"/>
              </a:rPr>
              <a:t>E</a:t>
            </a:r>
            <a:r>
              <a:rPr sz="1400" b="1" spc="10" dirty="0" smtClean="0">
                <a:latin typeface="Calibri"/>
                <a:cs typeface="Calibri"/>
              </a:rPr>
              <a:t>C</a:t>
            </a:r>
            <a:r>
              <a:rPr sz="1400" b="1" spc="0" dirty="0" smtClean="0">
                <a:latin typeface="Calibri"/>
                <a:cs typeface="Calibri"/>
              </a:rPr>
              <a:t>TION</a:t>
            </a:r>
            <a:endParaRPr sz="1400">
              <a:latin typeface="Calibri"/>
              <a:cs typeface="Calibri"/>
            </a:endParaRPr>
          </a:p>
        </p:txBody>
      </p:sp>
      <p:sp>
        <p:nvSpPr>
          <p:cNvPr id="9" name="object 9"/>
          <p:cNvSpPr/>
          <p:nvPr/>
        </p:nvSpPr>
        <p:spPr>
          <a:xfrm>
            <a:off x="640080" y="5258866"/>
            <a:ext cx="1188720" cy="640079"/>
          </a:xfrm>
          <a:custGeom>
            <a:avLst/>
            <a:gdLst/>
            <a:ahLst/>
            <a:cxnLst/>
            <a:rect l="l" t="t" r="r" b="b"/>
            <a:pathLst>
              <a:path w="1188720" h="640079">
                <a:moveTo>
                  <a:pt x="0" y="640079"/>
                </a:moveTo>
                <a:lnTo>
                  <a:pt x="1188720" y="640079"/>
                </a:lnTo>
                <a:lnTo>
                  <a:pt x="1188720" y="0"/>
                </a:lnTo>
                <a:lnTo>
                  <a:pt x="0" y="0"/>
                </a:lnTo>
                <a:lnTo>
                  <a:pt x="0" y="640079"/>
                </a:lnTo>
                <a:close/>
              </a:path>
            </a:pathLst>
          </a:custGeom>
          <a:solidFill>
            <a:srgbClr val="DCE6F1"/>
          </a:solidFill>
        </p:spPr>
        <p:txBody>
          <a:bodyPr wrap="square" lIns="0" tIns="0" rIns="0" bIns="0" rtlCol="0">
            <a:noAutofit/>
          </a:bodyPr>
          <a:lstStyle/>
          <a:p>
            <a:endParaRPr/>
          </a:p>
        </p:txBody>
      </p:sp>
      <p:sp>
        <p:nvSpPr>
          <p:cNvPr id="10" name="object 10"/>
          <p:cNvSpPr/>
          <p:nvPr/>
        </p:nvSpPr>
        <p:spPr>
          <a:xfrm>
            <a:off x="640080" y="5258866"/>
            <a:ext cx="1188720" cy="640079"/>
          </a:xfrm>
          <a:custGeom>
            <a:avLst/>
            <a:gdLst/>
            <a:ahLst/>
            <a:cxnLst/>
            <a:rect l="l" t="t" r="r" b="b"/>
            <a:pathLst>
              <a:path w="1188720" h="640079">
                <a:moveTo>
                  <a:pt x="0" y="640079"/>
                </a:moveTo>
                <a:lnTo>
                  <a:pt x="1188720" y="640079"/>
                </a:lnTo>
                <a:lnTo>
                  <a:pt x="1188720" y="0"/>
                </a:lnTo>
                <a:lnTo>
                  <a:pt x="0" y="0"/>
                </a:lnTo>
                <a:lnTo>
                  <a:pt x="0" y="640079"/>
                </a:lnTo>
                <a:close/>
              </a:path>
            </a:pathLst>
          </a:custGeom>
          <a:ln w="9525">
            <a:solidFill>
              <a:srgbClr val="000000"/>
            </a:solidFill>
          </a:ln>
        </p:spPr>
        <p:txBody>
          <a:bodyPr wrap="square" lIns="0" tIns="0" rIns="0" bIns="0" rtlCol="0">
            <a:noAutofit/>
          </a:bodyPr>
          <a:lstStyle/>
          <a:p>
            <a:endParaRPr/>
          </a:p>
        </p:txBody>
      </p:sp>
      <p:sp>
        <p:nvSpPr>
          <p:cNvPr id="11" name="object 11"/>
          <p:cNvSpPr txBox="1"/>
          <p:nvPr/>
        </p:nvSpPr>
        <p:spPr>
          <a:xfrm>
            <a:off x="823061" y="5355208"/>
            <a:ext cx="822325" cy="448945"/>
          </a:xfrm>
          <a:prstGeom prst="rect">
            <a:avLst/>
          </a:prstGeom>
        </p:spPr>
        <p:txBody>
          <a:bodyPr vert="horz" wrap="square" lIns="0" tIns="0" rIns="0" bIns="0" rtlCol="0">
            <a:noAutofit/>
          </a:bodyPr>
          <a:lstStyle/>
          <a:p>
            <a:pPr marL="167640" marR="12700" indent="-155575">
              <a:lnSpc>
                <a:spcPct val="100000"/>
              </a:lnSpc>
            </a:pPr>
            <a:r>
              <a:rPr sz="1400" b="1" dirty="0" smtClean="0">
                <a:latin typeface="Calibri"/>
                <a:cs typeface="Calibri"/>
              </a:rPr>
              <a:t>F</a:t>
            </a:r>
            <a:r>
              <a:rPr sz="1400" b="1" spc="-10" dirty="0" smtClean="0">
                <a:latin typeface="Calibri"/>
                <a:cs typeface="Calibri"/>
              </a:rPr>
              <a:t>E</a:t>
            </a:r>
            <a:r>
              <a:rPr sz="1400" b="1" spc="0" dirty="0" smtClean="0">
                <a:latin typeface="Calibri"/>
                <a:cs typeface="Calibri"/>
              </a:rPr>
              <a:t>AS</a:t>
            </a:r>
            <a:r>
              <a:rPr sz="1400" b="1" spc="-5" dirty="0" smtClean="0">
                <a:latin typeface="Calibri"/>
                <a:cs typeface="Calibri"/>
              </a:rPr>
              <a:t>I</a:t>
            </a:r>
            <a:r>
              <a:rPr sz="1400" b="1" spc="0" dirty="0" smtClean="0">
                <a:latin typeface="Calibri"/>
                <a:cs typeface="Calibri"/>
              </a:rPr>
              <a:t>BI</a:t>
            </a:r>
            <a:r>
              <a:rPr sz="1400" b="1" spc="-120" dirty="0" smtClean="0">
                <a:latin typeface="Calibri"/>
                <a:cs typeface="Calibri"/>
              </a:rPr>
              <a:t>L</a:t>
            </a:r>
            <a:r>
              <a:rPr sz="1400" b="1" spc="0" dirty="0" smtClean="0">
                <a:latin typeface="Calibri"/>
                <a:cs typeface="Calibri"/>
              </a:rPr>
              <a:t>TY </a:t>
            </a:r>
            <a:r>
              <a:rPr sz="1400" b="1" spc="-15" dirty="0" smtClean="0">
                <a:latin typeface="Calibri"/>
                <a:cs typeface="Calibri"/>
              </a:rPr>
              <a:t>S</a:t>
            </a:r>
            <a:r>
              <a:rPr sz="1400" b="1" spc="0" dirty="0" smtClean="0">
                <a:latin typeface="Calibri"/>
                <a:cs typeface="Calibri"/>
              </a:rPr>
              <a:t>TU</a:t>
            </a:r>
            <a:r>
              <a:rPr sz="1400" b="1" spc="-40" dirty="0" smtClean="0">
                <a:latin typeface="Calibri"/>
                <a:cs typeface="Calibri"/>
              </a:rPr>
              <a:t>D</a:t>
            </a:r>
            <a:r>
              <a:rPr sz="1400" b="1" spc="0" dirty="0" smtClean="0">
                <a:latin typeface="Calibri"/>
                <a:cs typeface="Calibri"/>
              </a:rPr>
              <a:t>Y</a:t>
            </a:r>
            <a:endParaRPr sz="1400">
              <a:latin typeface="Calibri"/>
              <a:cs typeface="Calibri"/>
            </a:endParaRPr>
          </a:p>
        </p:txBody>
      </p:sp>
      <p:sp>
        <p:nvSpPr>
          <p:cNvPr id="12" name="object 12"/>
          <p:cNvSpPr txBox="1"/>
          <p:nvPr/>
        </p:nvSpPr>
        <p:spPr>
          <a:xfrm>
            <a:off x="2270251" y="1028203"/>
            <a:ext cx="3444749" cy="175260"/>
          </a:xfrm>
          <a:prstGeom prst="rect">
            <a:avLst/>
          </a:prstGeom>
        </p:spPr>
        <p:txBody>
          <a:bodyPr vert="horz" wrap="square" lIns="0" tIns="0" rIns="0" bIns="0" rtlCol="0">
            <a:noAutofit/>
          </a:bodyPr>
          <a:lstStyle/>
          <a:p>
            <a:pPr marL="12700">
              <a:lnSpc>
                <a:spcPct val="100000"/>
              </a:lnSpc>
            </a:pPr>
            <a:r>
              <a:rPr sz="1100" u="sng" dirty="0" smtClean="0">
                <a:latin typeface="Calibri"/>
                <a:cs typeface="Calibri"/>
              </a:rPr>
              <a:t>A</a:t>
            </a:r>
            <a:r>
              <a:rPr sz="1100" u="sng" spc="-5" dirty="0" smtClean="0">
                <a:latin typeface="Calibri"/>
                <a:cs typeface="Calibri"/>
              </a:rPr>
              <a:t>C</a:t>
            </a:r>
            <a:r>
              <a:rPr sz="1100" u="sng" spc="0" dirty="0" smtClean="0">
                <a:latin typeface="Calibri"/>
                <a:cs typeface="Calibri"/>
              </a:rPr>
              <a:t>CEPTA</a:t>
            </a:r>
            <a:r>
              <a:rPr sz="1100" u="sng" spc="-5" dirty="0" smtClean="0">
                <a:latin typeface="Calibri"/>
                <a:cs typeface="Calibri"/>
              </a:rPr>
              <a:t>N</a:t>
            </a:r>
            <a:r>
              <a:rPr sz="1100" u="sng" spc="0" dirty="0" smtClean="0">
                <a:latin typeface="Calibri"/>
                <a:cs typeface="Calibri"/>
              </a:rPr>
              <a:t>CE</a:t>
            </a:r>
            <a:r>
              <a:rPr sz="1100" u="sng" spc="-10" dirty="0" smtClean="0">
                <a:latin typeface="Calibri"/>
                <a:cs typeface="Calibri"/>
              </a:rPr>
              <a:t> </a:t>
            </a:r>
            <a:r>
              <a:rPr sz="1100" u="sng" spc="0" dirty="0" smtClean="0">
                <a:latin typeface="Calibri"/>
                <a:cs typeface="Calibri"/>
              </a:rPr>
              <a:t>I</a:t>
            </a:r>
            <a:r>
              <a:rPr sz="1100" u="sng" spc="-10" dirty="0" smtClean="0">
                <a:latin typeface="Calibri"/>
                <a:cs typeface="Calibri"/>
              </a:rPr>
              <a:t>N</a:t>
            </a:r>
            <a:r>
              <a:rPr sz="1100" u="sng" spc="0" dirty="0" smtClean="0">
                <a:latin typeface="Calibri"/>
                <a:cs typeface="Calibri"/>
              </a:rPr>
              <a:t>TO</a:t>
            </a:r>
            <a:r>
              <a:rPr sz="1100" u="sng" spc="-10" dirty="0" smtClean="0">
                <a:latin typeface="Calibri"/>
                <a:cs typeface="Calibri"/>
              </a:rPr>
              <a:t> </a:t>
            </a:r>
            <a:r>
              <a:rPr sz="1100" u="sng" spc="0" dirty="0" smtClean="0">
                <a:latin typeface="Calibri"/>
                <a:cs typeface="Calibri"/>
              </a:rPr>
              <a:t>ELIG</a:t>
            </a:r>
            <a:r>
              <a:rPr sz="1100" u="sng" spc="-10" dirty="0" smtClean="0">
                <a:latin typeface="Calibri"/>
                <a:cs typeface="Calibri"/>
              </a:rPr>
              <a:t>I</a:t>
            </a:r>
            <a:r>
              <a:rPr sz="1100" u="sng" spc="0" dirty="0" smtClean="0">
                <a:latin typeface="Calibri"/>
                <a:cs typeface="Calibri"/>
              </a:rPr>
              <a:t>BILITY</a:t>
            </a:r>
            <a:r>
              <a:rPr sz="1100" u="sng" spc="-20" dirty="0" smtClean="0">
                <a:latin typeface="Calibri"/>
                <a:cs typeface="Calibri"/>
              </a:rPr>
              <a:t> </a:t>
            </a:r>
            <a:r>
              <a:rPr sz="1100" u="sng" spc="0" dirty="0" smtClean="0">
                <a:latin typeface="Calibri"/>
                <a:cs typeface="Calibri"/>
              </a:rPr>
              <a:t>MO</a:t>
            </a:r>
            <a:r>
              <a:rPr sz="1100" u="sng" spc="5" dirty="0" smtClean="0">
                <a:latin typeface="Calibri"/>
                <a:cs typeface="Calibri"/>
              </a:rPr>
              <a:t>D</a:t>
            </a:r>
            <a:r>
              <a:rPr sz="1100" u="sng" spc="0" dirty="0" smtClean="0">
                <a:latin typeface="Calibri"/>
                <a:cs typeface="Calibri"/>
              </a:rPr>
              <a:t>ULE</a:t>
            </a:r>
            <a:endParaRPr sz="1100" dirty="0">
              <a:latin typeface="Calibri"/>
              <a:cs typeface="Calibri"/>
            </a:endParaRPr>
          </a:p>
        </p:txBody>
      </p:sp>
      <p:sp>
        <p:nvSpPr>
          <p:cNvPr id="13" name="object 13"/>
          <p:cNvSpPr txBox="1"/>
          <p:nvPr/>
        </p:nvSpPr>
        <p:spPr>
          <a:xfrm>
            <a:off x="2254514" y="1246376"/>
            <a:ext cx="3487420" cy="858519"/>
          </a:xfrm>
          <a:prstGeom prst="rect">
            <a:avLst/>
          </a:prstGeom>
        </p:spPr>
        <p:txBody>
          <a:bodyPr vert="horz" wrap="square" lIns="0" tIns="0" rIns="0" bIns="0" rtlCol="0">
            <a:noAutofit/>
          </a:bodyPr>
          <a:lstStyle/>
          <a:p>
            <a:pPr marL="184785" indent="-172720">
              <a:lnSpc>
                <a:spcPct val="100000"/>
              </a:lnSpc>
              <a:buFont typeface="Arial"/>
              <a:buChar char="•"/>
              <a:tabLst>
                <a:tab pos="184785" algn="l"/>
              </a:tabLst>
            </a:pPr>
            <a:r>
              <a:rPr sz="1200" spc="0" dirty="0" smtClean="0">
                <a:latin typeface="Calibri"/>
                <a:cs typeface="Calibri"/>
              </a:rPr>
              <a:t>Certify</a:t>
            </a:r>
            <a:r>
              <a:rPr sz="1200" spc="-5" dirty="0" smtClean="0">
                <a:latin typeface="Calibri"/>
                <a:cs typeface="Calibri"/>
              </a:rPr>
              <a:t> </a:t>
            </a:r>
            <a:r>
              <a:rPr sz="1200" spc="0" dirty="0" smtClean="0">
                <a:latin typeface="Calibri"/>
                <a:cs typeface="Calibri"/>
              </a:rPr>
              <a:t>Pro</a:t>
            </a:r>
            <a:r>
              <a:rPr sz="1200" spc="-5" dirty="0" smtClean="0">
                <a:latin typeface="Calibri"/>
                <a:cs typeface="Calibri"/>
              </a:rPr>
              <a:t>g</a:t>
            </a:r>
            <a:r>
              <a:rPr sz="1200" spc="0" dirty="0" smtClean="0">
                <a:latin typeface="Calibri"/>
                <a:cs typeface="Calibri"/>
              </a:rPr>
              <a:t>ram</a:t>
            </a:r>
            <a:r>
              <a:rPr sz="1200" spc="-40" dirty="0" smtClean="0">
                <a:latin typeface="Calibri"/>
                <a:cs typeface="Calibri"/>
              </a:rPr>
              <a:t> </a:t>
            </a:r>
            <a:r>
              <a:rPr sz="1200" spc="0" dirty="0" smtClean="0">
                <a:latin typeface="Calibri"/>
                <a:cs typeface="Calibri"/>
              </a:rPr>
              <a:t>Com</a:t>
            </a:r>
            <a:r>
              <a:rPr sz="1200" spc="-5" dirty="0" smtClean="0">
                <a:latin typeface="Calibri"/>
                <a:cs typeface="Calibri"/>
              </a:rPr>
              <a:t>p</a:t>
            </a:r>
            <a:r>
              <a:rPr sz="1200" spc="0" dirty="0" smtClean="0">
                <a:latin typeface="Calibri"/>
                <a:cs typeface="Calibri"/>
              </a:rPr>
              <a:t>l</a:t>
            </a:r>
            <a:r>
              <a:rPr sz="1200" spc="-5" dirty="0" smtClean="0">
                <a:latin typeface="Calibri"/>
                <a:cs typeface="Calibri"/>
              </a:rPr>
              <a:t>i</a:t>
            </a:r>
            <a:r>
              <a:rPr sz="1200" spc="0" dirty="0" smtClean="0">
                <a:latin typeface="Calibri"/>
                <a:cs typeface="Calibri"/>
              </a:rPr>
              <a:t>a</a:t>
            </a:r>
            <a:r>
              <a:rPr sz="1200" spc="-5" dirty="0" smtClean="0">
                <a:latin typeface="Calibri"/>
                <a:cs typeface="Calibri"/>
              </a:rPr>
              <a:t>n</a:t>
            </a:r>
            <a:r>
              <a:rPr sz="1200" spc="0" dirty="0" smtClean="0">
                <a:latin typeface="Calibri"/>
                <a:cs typeface="Calibri"/>
              </a:rPr>
              <a:t>ce</a:t>
            </a:r>
            <a:r>
              <a:rPr sz="1200" spc="-30" dirty="0" smtClean="0">
                <a:latin typeface="Calibri"/>
                <a:cs typeface="Calibri"/>
              </a:rPr>
              <a:t> </a:t>
            </a:r>
            <a:r>
              <a:rPr sz="1200" spc="0" dirty="0" smtClean="0">
                <a:latin typeface="Calibri"/>
                <a:cs typeface="Calibri"/>
              </a:rPr>
              <a:t>&amp;</a:t>
            </a:r>
            <a:r>
              <a:rPr sz="1200" spc="-10" dirty="0" smtClean="0">
                <a:latin typeface="Calibri"/>
                <a:cs typeface="Calibri"/>
              </a:rPr>
              <a:t> </a:t>
            </a:r>
            <a:r>
              <a:rPr sz="1200" spc="0" dirty="0" smtClean="0">
                <a:latin typeface="Calibri"/>
                <a:cs typeface="Calibri"/>
              </a:rPr>
              <a:t>En</a:t>
            </a:r>
            <a:r>
              <a:rPr sz="1200" spc="-5" dirty="0" smtClean="0">
                <a:latin typeface="Calibri"/>
                <a:cs typeface="Calibri"/>
              </a:rPr>
              <a:t>r</a:t>
            </a:r>
            <a:r>
              <a:rPr sz="1200" spc="5" dirty="0" smtClean="0">
                <a:latin typeface="Calibri"/>
                <a:cs typeface="Calibri"/>
              </a:rPr>
              <a:t>o</a:t>
            </a:r>
            <a:r>
              <a:rPr sz="1200" spc="0" dirty="0" smtClean="0">
                <a:latin typeface="Calibri"/>
                <a:cs typeface="Calibri"/>
              </a:rPr>
              <a:t>l</a:t>
            </a:r>
            <a:r>
              <a:rPr sz="1200" spc="-5" dirty="0" smtClean="0">
                <a:latin typeface="Calibri"/>
                <a:cs typeface="Calibri"/>
              </a:rPr>
              <a:t>l</a:t>
            </a:r>
            <a:r>
              <a:rPr sz="1200" spc="0" dirty="0" smtClean="0">
                <a:latin typeface="Calibri"/>
                <a:cs typeface="Calibri"/>
              </a:rPr>
              <a:t>ment</a:t>
            </a:r>
            <a:r>
              <a:rPr sz="1200" spc="-45" dirty="0" smtClean="0">
                <a:latin typeface="Calibri"/>
                <a:cs typeface="Calibri"/>
              </a:rPr>
              <a:t> </a:t>
            </a:r>
            <a:r>
              <a:rPr sz="1200" spc="0" dirty="0" smtClean="0">
                <a:latin typeface="Calibri"/>
                <a:cs typeface="Calibri"/>
              </a:rPr>
              <a:t>Projecti</a:t>
            </a:r>
            <a:r>
              <a:rPr sz="1200" spc="-10" dirty="0" smtClean="0">
                <a:latin typeface="Calibri"/>
                <a:cs typeface="Calibri"/>
              </a:rPr>
              <a:t>o</a:t>
            </a:r>
            <a:r>
              <a:rPr sz="1200" spc="0" dirty="0" smtClean="0">
                <a:latin typeface="Calibri"/>
                <a:cs typeface="Calibri"/>
              </a:rPr>
              <a:t>n</a:t>
            </a:r>
            <a:endParaRPr sz="1200" dirty="0">
              <a:latin typeface="Calibri"/>
              <a:cs typeface="Calibri"/>
            </a:endParaRPr>
          </a:p>
          <a:p>
            <a:pPr marL="184785" indent="-172720">
              <a:lnSpc>
                <a:spcPct val="100000"/>
              </a:lnSpc>
              <a:buFont typeface="Arial"/>
              <a:buChar char="•"/>
              <a:tabLst>
                <a:tab pos="184785" algn="l"/>
              </a:tabLst>
            </a:pPr>
            <a:r>
              <a:rPr sz="1200" spc="0" dirty="0" smtClean="0">
                <a:latin typeface="Calibri"/>
                <a:cs typeface="Calibri"/>
              </a:rPr>
              <a:t>Form</a:t>
            </a:r>
            <a:r>
              <a:rPr sz="1200" spc="-20" dirty="0" smtClean="0">
                <a:latin typeface="Calibri"/>
                <a:cs typeface="Calibri"/>
              </a:rPr>
              <a:t> </a:t>
            </a:r>
            <a:r>
              <a:rPr sz="1200" spc="0" dirty="0" smtClean="0">
                <a:latin typeface="Calibri"/>
                <a:cs typeface="Calibri"/>
              </a:rPr>
              <a:t>Sc</a:t>
            </a:r>
            <a:r>
              <a:rPr sz="1200" spc="-10" dirty="0" smtClean="0">
                <a:latin typeface="Calibri"/>
                <a:cs typeface="Calibri"/>
              </a:rPr>
              <a:t>h</a:t>
            </a:r>
            <a:r>
              <a:rPr sz="1200" spc="5" dirty="0" smtClean="0">
                <a:latin typeface="Calibri"/>
                <a:cs typeface="Calibri"/>
              </a:rPr>
              <a:t>oo</a:t>
            </a:r>
            <a:r>
              <a:rPr sz="1200" spc="0" dirty="0" smtClean="0">
                <a:latin typeface="Calibri"/>
                <a:cs typeface="Calibri"/>
              </a:rPr>
              <a:t>l</a:t>
            </a:r>
            <a:r>
              <a:rPr sz="1200" spc="-50" dirty="0" smtClean="0">
                <a:latin typeface="Calibri"/>
                <a:cs typeface="Calibri"/>
              </a:rPr>
              <a:t> </a:t>
            </a:r>
            <a:r>
              <a:rPr sz="1200" spc="0" dirty="0" smtClean="0">
                <a:latin typeface="Calibri"/>
                <a:cs typeface="Calibri"/>
              </a:rPr>
              <a:t>B</a:t>
            </a:r>
            <a:r>
              <a:rPr sz="1200" spc="-5" dirty="0" smtClean="0">
                <a:latin typeface="Calibri"/>
                <a:cs typeface="Calibri"/>
              </a:rPr>
              <a:t>u</a:t>
            </a:r>
            <a:r>
              <a:rPr sz="1200" spc="0" dirty="0" smtClean="0">
                <a:latin typeface="Calibri"/>
                <a:cs typeface="Calibri"/>
              </a:rPr>
              <a:t>i</a:t>
            </a:r>
            <a:r>
              <a:rPr sz="1200" spc="-5" dirty="0" smtClean="0">
                <a:latin typeface="Calibri"/>
                <a:cs typeface="Calibri"/>
              </a:rPr>
              <a:t>ld</a:t>
            </a:r>
            <a:r>
              <a:rPr sz="1200" spc="0" dirty="0" smtClean="0">
                <a:latin typeface="Calibri"/>
                <a:cs typeface="Calibri"/>
              </a:rPr>
              <a:t>i</a:t>
            </a:r>
            <a:r>
              <a:rPr sz="1200" spc="-10" dirty="0" smtClean="0">
                <a:latin typeface="Calibri"/>
                <a:cs typeface="Calibri"/>
              </a:rPr>
              <a:t>n</a:t>
            </a:r>
            <a:r>
              <a:rPr sz="1200" spc="0" dirty="0" smtClean="0">
                <a:latin typeface="Calibri"/>
                <a:cs typeface="Calibri"/>
              </a:rPr>
              <a:t>g</a:t>
            </a:r>
            <a:r>
              <a:rPr sz="1200" spc="-15" dirty="0" smtClean="0">
                <a:latin typeface="Calibri"/>
                <a:cs typeface="Calibri"/>
              </a:rPr>
              <a:t> </a:t>
            </a:r>
            <a:r>
              <a:rPr sz="1200" spc="0" dirty="0" smtClean="0">
                <a:latin typeface="Calibri"/>
                <a:cs typeface="Calibri"/>
              </a:rPr>
              <a:t>Commi</a:t>
            </a:r>
            <a:r>
              <a:rPr sz="1200" spc="-15" dirty="0" smtClean="0">
                <a:latin typeface="Calibri"/>
                <a:cs typeface="Calibri"/>
              </a:rPr>
              <a:t>t</a:t>
            </a:r>
            <a:r>
              <a:rPr sz="1200" spc="-10" dirty="0" smtClean="0">
                <a:latin typeface="Calibri"/>
                <a:cs typeface="Calibri"/>
              </a:rPr>
              <a:t>t</a:t>
            </a:r>
            <a:r>
              <a:rPr sz="1200" spc="0" dirty="0" smtClean="0">
                <a:latin typeface="Calibri"/>
                <a:cs typeface="Calibri"/>
              </a:rPr>
              <a:t>ee </a:t>
            </a:r>
            <a:r>
              <a:rPr sz="1200" spc="-30" dirty="0" smtClean="0">
                <a:latin typeface="Calibri"/>
                <a:cs typeface="Calibri"/>
              </a:rPr>
              <a:t> </a:t>
            </a:r>
            <a:r>
              <a:rPr sz="1200" spc="0" dirty="0" smtClean="0">
                <a:latin typeface="Calibri"/>
                <a:cs typeface="Calibri"/>
              </a:rPr>
              <a:t>(S</a:t>
            </a:r>
            <a:r>
              <a:rPr sz="1200" spc="-5" dirty="0" smtClean="0">
                <a:latin typeface="Calibri"/>
                <a:cs typeface="Calibri"/>
              </a:rPr>
              <a:t>B</a:t>
            </a:r>
            <a:r>
              <a:rPr sz="1200" spc="0" dirty="0" smtClean="0">
                <a:latin typeface="Calibri"/>
                <a:cs typeface="Calibri"/>
              </a:rPr>
              <a:t>C)</a:t>
            </a:r>
            <a:endParaRPr sz="1200" dirty="0">
              <a:latin typeface="Calibri"/>
              <a:cs typeface="Calibri"/>
            </a:endParaRPr>
          </a:p>
          <a:p>
            <a:pPr marL="184785" indent="-172720">
              <a:lnSpc>
                <a:spcPct val="100000"/>
              </a:lnSpc>
              <a:buFont typeface="Arial"/>
              <a:buChar char="•"/>
              <a:tabLst>
                <a:tab pos="184785" algn="l"/>
              </a:tabLst>
            </a:pPr>
            <a:r>
              <a:rPr sz="1200" spc="0" dirty="0" smtClean="0">
                <a:latin typeface="Calibri"/>
                <a:cs typeface="Calibri"/>
              </a:rPr>
              <a:t>Provi</a:t>
            </a:r>
            <a:r>
              <a:rPr sz="1200" spc="-10" dirty="0" smtClean="0">
                <a:latin typeface="Calibri"/>
                <a:cs typeface="Calibri"/>
              </a:rPr>
              <a:t>d</a:t>
            </a:r>
            <a:r>
              <a:rPr sz="1200" spc="0" dirty="0" smtClean="0">
                <a:latin typeface="Calibri"/>
                <a:cs typeface="Calibri"/>
              </a:rPr>
              <a:t>e</a:t>
            </a:r>
            <a:r>
              <a:rPr sz="1200" spc="-30" dirty="0" smtClean="0">
                <a:latin typeface="Calibri"/>
                <a:cs typeface="Calibri"/>
              </a:rPr>
              <a:t> </a:t>
            </a:r>
            <a:r>
              <a:rPr sz="1200" spc="0" dirty="0" smtClean="0">
                <a:latin typeface="Calibri"/>
                <a:cs typeface="Calibri"/>
              </a:rPr>
              <a:t>Mai</a:t>
            </a:r>
            <a:r>
              <a:rPr sz="1200" spc="-10" dirty="0" smtClean="0">
                <a:latin typeface="Calibri"/>
                <a:cs typeface="Calibri"/>
              </a:rPr>
              <a:t>n</a:t>
            </a:r>
            <a:r>
              <a:rPr sz="1200" spc="0" dirty="0" smtClean="0">
                <a:latin typeface="Calibri"/>
                <a:cs typeface="Calibri"/>
              </a:rPr>
              <a:t>te</a:t>
            </a:r>
            <a:r>
              <a:rPr sz="1200" spc="-5" dirty="0" smtClean="0">
                <a:latin typeface="Calibri"/>
                <a:cs typeface="Calibri"/>
              </a:rPr>
              <a:t>n</a:t>
            </a:r>
            <a:r>
              <a:rPr sz="1200" spc="0" dirty="0" smtClean="0">
                <a:latin typeface="Calibri"/>
                <a:cs typeface="Calibri"/>
              </a:rPr>
              <a:t>a</a:t>
            </a:r>
            <a:r>
              <a:rPr sz="1200" spc="-5" dirty="0" smtClean="0">
                <a:latin typeface="Calibri"/>
                <a:cs typeface="Calibri"/>
              </a:rPr>
              <a:t>n</a:t>
            </a:r>
            <a:r>
              <a:rPr sz="1200" spc="0" dirty="0" smtClean="0">
                <a:latin typeface="Calibri"/>
                <a:cs typeface="Calibri"/>
              </a:rPr>
              <a:t>ce</a:t>
            </a:r>
            <a:r>
              <a:rPr sz="1200" spc="-30" dirty="0" smtClean="0">
                <a:latin typeface="Calibri"/>
                <a:cs typeface="Calibri"/>
              </a:rPr>
              <a:t> </a:t>
            </a:r>
            <a:r>
              <a:rPr sz="1200" spc="0" dirty="0" smtClean="0">
                <a:latin typeface="Calibri"/>
                <a:cs typeface="Calibri"/>
              </a:rPr>
              <a:t>/</a:t>
            </a:r>
            <a:r>
              <a:rPr sz="1200" spc="-5" dirty="0" smtClean="0">
                <a:latin typeface="Calibri"/>
                <a:cs typeface="Calibri"/>
              </a:rPr>
              <a:t> </a:t>
            </a:r>
            <a:r>
              <a:rPr sz="1200" spc="0" dirty="0" smtClean="0">
                <a:latin typeface="Calibri"/>
                <a:cs typeface="Calibri"/>
              </a:rPr>
              <a:t>Ca</a:t>
            </a:r>
            <a:r>
              <a:rPr sz="1200" spc="-5" dirty="0" smtClean="0">
                <a:latin typeface="Calibri"/>
                <a:cs typeface="Calibri"/>
              </a:rPr>
              <a:t>p</a:t>
            </a:r>
            <a:r>
              <a:rPr sz="1200" spc="0" dirty="0" smtClean="0">
                <a:latin typeface="Calibri"/>
                <a:cs typeface="Calibri"/>
              </a:rPr>
              <a:t>ital</a:t>
            </a:r>
            <a:r>
              <a:rPr sz="1200" spc="-25" dirty="0" smtClean="0">
                <a:latin typeface="Calibri"/>
                <a:cs typeface="Calibri"/>
              </a:rPr>
              <a:t> </a:t>
            </a:r>
            <a:r>
              <a:rPr sz="1200" spc="0" dirty="0" smtClean="0">
                <a:latin typeface="Calibri"/>
                <a:cs typeface="Calibri"/>
              </a:rPr>
              <a:t>Im</a:t>
            </a:r>
            <a:r>
              <a:rPr sz="1200" spc="-5" dirty="0" smtClean="0">
                <a:latin typeface="Calibri"/>
                <a:cs typeface="Calibri"/>
              </a:rPr>
              <a:t>p</a:t>
            </a:r>
            <a:r>
              <a:rPr sz="1200" spc="0" dirty="0" smtClean="0">
                <a:latin typeface="Calibri"/>
                <a:cs typeface="Calibri"/>
              </a:rPr>
              <a:t>rove</a:t>
            </a:r>
            <a:r>
              <a:rPr sz="1200" spc="-5" dirty="0" smtClean="0">
                <a:latin typeface="Calibri"/>
                <a:cs typeface="Calibri"/>
              </a:rPr>
              <a:t>m</a:t>
            </a:r>
            <a:r>
              <a:rPr sz="1200" spc="0" dirty="0" smtClean="0">
                <a:latin typeface="Calibri"/>
                <a:cs typeface="Calibri"/>
              </a:rPr>
              <a:t>en</a:t>
            </a:r>
            <a:r>
              <a:rPr sz="1200" spc="-15" dirty="0" smtClean="0">
                <a:latin typeface="Calibri"/>
                <a:cs typeface="Calibri"/>
              </a:rPr>
              <a:t>t</a:t>
            </a:r>
            <a:r>
              <a:rPr sz="1200" spc="0" dirty="0" smtClean="0">
                <a:latin typeface="Calibri"/>
                <a:cs typeface="Calibri"/>
              </a:rPr>
              <a:t>s</a:t>
            </a:r>
            <a:r>
              <a:rPr sz="1200" spc="-35" dirty="0" smtClean="0">
                <a:latin typeface="Calibri"/>
                <a:cs typeface="Calibri"/>
              </a:rPr>
              <a:t> </a:t>
            </a:r>
            <a:r>
              <a:rPr sz="1200" spc="0" dirty="0" smtClean="0">
                <a:latin typeface="Calibri"/>
                <a:cs typeface="Calibri"/>
              </a:rPr>
              <a:t>I</a:t>
            </a:r>
            <a:r>
              <a:rPr sz="1200" spc="-10" dirty="0" smtClean="0">
                <a:latin typeface="Calibri"/>
                <a:cs typeface="Calibri"/>
              </a:rPr>
              <a:t>n</a:t>
            </a:r>
            <a:r>
              <a:rPr sz="1200" spc="0" dirty="0" smtClean="0">
                <a:latin typeface="Calibri"/>
                <a:cs typeface="Calibri"/>
              </a:rPr>
              <a:t>format</a:t>
            </a:r>
            <a:r>
              <a:rPr sz="1200" spc="-15" dirty="0" smtClean="0">
                <a:latin typeface="Calibri"/>
                <a:cs typeface="Calibri"/>
              </a:rPr>
              <a:t>i</a:t>
            </a:r>
            <a:r>
              <a:rPr sz="1200" spc="-10" dirty="0" smtClean="0">
                <a:latin typeface="Calibri"/>
                <a:cs typeface="Calibri"/>
              </a:rPr>
              <a:t>o</a:t>
            </a:r>
            <a:r>
              <a:rPr sz="1200" spc="0" dirty="0" smtClean="0">
                <a:latin typeface="Calibri"/>
                <a:cs typeface="Calibri"/>
              </a:rPr>
              <a:t>n</a:t>
            </a:r>
            <a:endParaRPr sz="1200" dirty="0">
              <a:latin typeface="Calibri"/>
              <a:cs typeface="Calibri"/>
            </a:endParaRPr>
          </a:p>
          <a:p>
            <a:pPr marL="184785" indent="-172720">
              <a:lnSpc>
                <a:spcPct val="100000"/>
              </a:lnSpc>
              <a:buFont typeface="Arial"/>
              <a:buChar char="•"/>
              <a:tabLst>
                <a:tab pos="184785" algn="l"/>
              </a:tabLst>
            </a:pPr>
            <a:r>
              <a:rPr sz="1200" spc="0" dirty="0" smtClean="0">
                <a:latin typeface="Calibri"/>
                <a:cs typeface="Calibri"/>
              </a:rPr>
              <a:t>A</a:t>
            </a:r>
            <a:r>
              <a:rPr sz="1200" spc="-10" dirty="0" smtClean="0">
                <a:latin typeface="Calibri"/>
                <a:cs typeface="Calibri"/>
              </a:rPr>
              <a:t>p</a:t>
            </a:r>
            <a:r>
              <a:rPr sz="1200" spc="-5" dirty="0" smtClean="0">
                <a:latin typeface="Calibri"/>
                <a:cs typeface="Calibri"/>
              </a:rPr>
              <a:t>p</a:t>
            </a:r>
            <a:r>
              <a:rPr sz="1200" spc="0" dirty="0" smtClean="0">
                <a:latin typeface="Calibri"/>
                <a:cs typeface="Calibri"/>
              </a:rPr>
              <a:t>rove</a:t>
            </a:r>
            <a:r>
              <a:rPr sz="1200" spc="-20" dirty="0" smtClean="0">
                <a:latin typeface="Calibri"/>
                <a:cs typeface="Calibri"/>
              </a:rPr>
              <a:t> </a:t>
            </a:r>
            <a:r>
              <a:rPr sz="1200" spc="0" dirty="0" smtClean="0">
                <a:latin typeface="Calibri"/>
                <a:cs typeface="Calibri"/>
              </a:rPr>
              <a:t>Feasi</a:t>
            </a:r>
            <a:r>
              <a:rPr sz="1200" spc="-10" dirty="0" smtClean="0">
                <a:latin typeface="Calibri"/>
                <a:cs typeface="Calibri"/>
              </a:rPr>
              <a:t>b</a:t>
            </a:r>
            <a:r>
              <a:rPr sz="1200" spc="0" dirty="0" smtClean="0">
                <a:latin typeface="Calibri"/>
                <a:cs typeface="Calibri"/>
              </a:rPr>
              <a:t>i</a:t>
            </a:r>
            <a:r>
              <a:rPr sz="1200" spc="-5" dirty="0" smtClean="0">
                <a:latin typeface="Calibri"/>
                <a:cs typeface="Calibri"/>
              </a:rPr>
              <a:t>l</a:t>
            </a:r>
            <a:r>
              <a:rPr sz="1200" spc="0" dirty="0" smtClean="0">
                <a:latin typeface="Calibri"/>
                <a:cs typeface="Calibri"/>
              </a:rPr>
              <a:t>ity</a:t>
            </a:r>
            <a:r>
              <a:rPr sz="1200" spc="-30" dirty="0" smtClean="0">
                <a:latin typeface="Calibri"/>
                <a:cs typeface="Calibri"/>
              </a:rPr>
              <a:t> </a:t>
            </a:r>
            <a:r>
              <a:rPr sz="1200" spc="0" dirty="0" smtClean="0">
                <a:latin typeface="Calibri"/>
                <a:cs typeface="Calibri"/>
              </a:rPr>
              <a:t>St</a:t>
            </a:r>
            <a:r>
              <a:rPr sz="1200" spc="-10" dirty="0" smtClean="0">
                <a:latin typeface="Calibri"/>
                <a:cs typeface="Calibri"/>
              </a:rPr>
              <a:t>u</a:t>
            </a:r>
            <a:r>
              <a:rPr sz="1200" spc="-5" dirty="0" smtClean="0">
                <a:latin typeface="Calibri"/>
                <a:cs typeface="Calibri"/>
              </a:rPr>
              <a:t>d</a:t>
            </a:r>
            <a:r>
              <a:rPr sz="1200" spc="0" dirty="0" smtClean="0">
                <a:latin typeface="Calibri"/>
                <a:cs typeface="Calibri"/>
              </a:rPr>
              <a:t>y</a:t>
            </a:r>
            <a:r>
              <a:rPr sz="1200" spc="-20" dirty="0" smtClean="0">
                <a:latin typeface="Calibri"/>
                <a:cs typeface="Calibri"/>
              </a:rPr>
              <a:t> </a:t>
            </a:r>
            <a:r>
              <a:rPr sz="1200" spc="0" dirty="0" smtClean="0">
                <a:latin typeface="Calibri"/>
                <a:cs typeface="Calibri"/>
              </a:rPr>
              <a:t>F</a:t>
            </a:r>
            <a:r>
              <a:rPr sz="1200" spc="-10" dirty="0" smtClean="0">
                <a:latin typeface="Calibri"/>
                <a:cs typeface="Calibri"/>
              </a:rPr>
              <a:t>u</a:t>
            </a:r>
            <a:r>
              <a:rPr sz="1200" spc="-5" dirty="0" smtClean="0">
                <a:latin typeface="Calibri"/>
                <a:cs typeface="Calibri"/>
              </a:rPr>
              <a:t>nd</a:t>
            </a:r>
            <a:r>
              <a:rPr sz="1200" spc="0" dirty="0" smtClean="0">
                <a:latin typeface="Calibri"/>
                <a:cs typeface="Calibri"/>
              </a:rPr>
              <a:t>i</a:t>
            </a:r>
            <a:r>
              <a:rPr sz="1200" spc="-10" dirty="0" smtClean="0">
                <a:latin typeface="Calibri"/>
                <a:cs typeface="Calibri"/>
              </a:rPr>
              <a:t>n</a:t>
            </a:r>
            <a:r>
              <a:rPr sz="1200" spc="0" dirty="0" smtClean="0">
                <a:latin typeface="Calibri"/>
                <a:cs typeface="Calibri"/>
              </a:rPr>
              <a:t>g</a:t>
            </a:r>
            <a:endParaRPr sz="1200" dirty="0">
              <a:latin typeface="Calibri"/>
              <a:cs typeface="Calibri"/>
            </a:endParaRPr>
          </a:p>
          <a:p>
            <a:pPr marL="184785" indent="-172720">
              <a:lnSpc>
                <a:spcPct val="100000"/>
              </a:lnSpc>
              <a:buFont typeface="Arial"/>
              <a:buChar char="•"/>
              <a:tabLst>
                <a:tab pos="184785" algn="l"/>
              </a:tabLst>
            </a:pPr>
            <a:r>
              <a:rPr sz="1200" i="1" spc="0" dirty="0" smtClean="0">
                <a:latin typeface="Calibri"/>
                <a:cs typeface="Calibri"/>
              </a:rPr>
              <a:t>Si</a:t>
            </a:r>
            <a:r>
              <a:rPr sz="1200" i="1" spc="-10" dirty="0" smtClean="0">
                <a:latin typeface="Calibri"/>
                <a:cs typeface="Calibri"/>
              </a:rPr>
              <a:t>g</a:t>
            </a:r>
            <a:r>
              <a:rPr sz="1200" i="1" spc="0" dirty="0" smtClean="0">
                <a:latin typeface="Calibri"/>
                <a:cs typeface="Calibri"/>
              </a:rPr>
              <a:t>n</a:t>
            </a:r>
            <a:r>
              <a:rPr sz="1200" i="1" spc="-15" dirty="0" smtClean="0">
                <a:latin typeface="Calibri"/>
                <a:cs typeface="Calibri"/>
              </a:rPr>
              <a:t> </a:t>
            </a:r>
            <a:r>
              <a:rPr sz="1200" i="1" spc="0" dirty="0" smtClean="0">
                <a:latin typeface="Calibri"/>
                <a:cs typeface="Calibri"/>
              </a:rPr>
              <a:t>Fe</a:t>
            </a:r>
            <a:r>
              <a:rPr sz="1200" i="1" spc="-10" dirty="0" smtClean="0">
                <a:latin typeface="Calibri"/>
                <a:cs typeface="Calibri"/>
              </a:rPr>
              <a:t>a</a:t>
            </a:r>
            <a:r>
              <a:rPr sz="1200" i="1" spc="0" dirty="0" smtClean="0">
                <a:latin typeface="Calibri"/>
                <a:cs typeface="Calibri"/>
              </a:rPr>
              <a:t>sib</a:t>
            </a:r>
            <a:r>
              <a:rPr sz="1200" i="1" spc="-5" dirty="0" smtClean="0">
                <a:latin typeface="Calibri"/>
                <a:cs typeface="Calibri"/>
              </a:rPr>
              <a:t>i</a:t>
            </a:r>
            <a:r>
              <a:rPr sz="1200" i="1" spc="0" dirty="0" smtClean="0">
                <a:latin typeface="Calibri"/>
                <a:cs typeface="Calibri"/>
              </a:rPr>
              <a:t>l</a:t>
            </a:r>
            <a:r>
              <a:rPr sz="1200" i="1" spc="-5" dirty="0" smtClean="0">
                <a:latin typeface="Calibri"/>
                <a:cs typeface="Calibri"/>
              </a:rPr>
              <a:t>i</a:t>
            </a:r>
            <a:r>
              <a:rPr sz="1200" i="1" spc="0" dirty="0" smtClean="0">
                <a:latin typeface="Calibri"/>
                <a:cs typeface="Calibri"/>
              </a:rPr>
              <a:t>ty</a:t>
            </a:r>
            <a:r>
              <a:rPr sz="1200" i="1" spc="-35" dirty="0" smtClean="0">
                <a:latin typeface="Calibri"/>
                <a:cs typeface="Calibri"/>
              </a:rPr>
              <a:t> </a:t>
            </a:r>
            <a:r>
              <a:rPr sz="1200" i="1" spc="0" dirty="0" smtClean="0">
                <a:latin typeface="Calibri"/>
                <a:cs typeface="Calibri"/>
              </a:rPr>
              <a:t>Stu</a:t>
            </a:r>
            <a:r>
              <a:rPr sz="1200" i="1" spc="-5" dirty="0" smtClean="0">
                <a:latin typeface="Calibri"/>
                <a:cs typeface="Calibri"/>
              </a:rPr>
              <a:t>d</a:t>
            </a:r>
            <a:r>
              <a:rPr sz="1200" i="1" spc="0" dirty="0" smtClean="0">
                <a:latin typeface="Calibri"/>
                <a:cs typeface="Calibri"/>
              </a:rPr>
              <a:t>y</a:t>
            </a:r>
            <a:r>
              <a:rPr sz="1200" i="1" spc="-25" dirty="0" smtClean="0">
                <a:latin typeface="Calibri"/>
                <a:cs typeface="Calibri"/>
              </a:rPr>
              <a:t> </a:t>
            </a:r>
            <a:r>
              <a:rPr sz="1200" i="1" spc="0" dirty="0" smtClean="0">
                <a:latin typeface="Calibri"/>
                <a:cs typeface="Calibri"/>
              </a:rPr>
              <a:t>A</a:t>
            </a:r>
            <a:r>
              <a:rPr sz="1200" i="1" spc="-10" dirty="0" smtClean="0">
                <a:latin typeface="Calibri"/>
                <a:cs typeface="Calibri"/>
              </a:rPr>
              <a:t>g</a:t>
            </a:r>
            <a:r>
              <a:rPr sz="1200" i="1" spc="0" dirty="0" smtClean="0">
                <a:latin typeface="Calibri"/>
                <a:cs typeface="Calibri"/>
              </a:rPr>
              <a:t>reement</a:t>
            </a:r>
            <a:endParaRPr sz="1200" dirty="0">
              <a:latin typeface="Calibri"/>
              <a:cs typeface="Calibri"/>
            </a:endParaRPr>
          </a:p>
        </p:txBody>
      </p:sp>
      <p:sp>
        <p:nvSpPr>
          <p:cNvPr id="14" name="object 14"/>
          <p:cNvSpPr txBox="1"/>
          <p:nvPr/>
        </p:nvSpPr>
        <p:spPr>
          <a:xfrm>
            <a:off x="2226805" y="2734337"/>
            <a:ext cx="4236605" cy="235585"/>
          </a:xfrm>
          <a:prstGeom prst="rect">
            <a:avLst/>
          </a:prstGeom>
        </p:spPr>
        <p:txBody>
          <a:bodyPr vert="horz" wrap="square" lIns="0" tIns="0" rIns="0" bIns="0" rtlCol="0">
            <a:noAutofit/>
          </a:bodyPr>
          <a:lstStyle/>
          <a:p>
            <a:pPr marL="12700">
              <a:lnSpc>
                <a:spcPct val="100000"/>
              </a:lnSpc>
            </a:pPr>
            <a:r>
              <a:rPr sz="1400" b="1" u="heavy" dirty="0" smtClean="0">
                <a:latin typeface="Calibri"/>
                <a:cs typeface="Calibri"/>
              </a:rPr>
              <a:t> S</a:t>
            </a:r>
            <a:r>
              <a:rPr sz="1400" b="1" u="heavy" spc="-10" dirty="0" smtClean="0">
                <a:latin typeface="Calibri"/>
                <a:cs typeface="Calibri"/>
              </a:rPr>
              <a:t>EL</a:t>
            </a:r>
            <a:r>
              <a:rPr sz="1400" b="1" u="heavy" spc="-30" dirty="0" smtClean="0">
                <a:latin typeface="Calibri"/>
                <a:cs typeface="Calibri"/>
              </a:rPr>
              <a:t>E</a:t>
            </a:r>
            <a:r>
              <a:rPr sz="1400" b="1" u="heavy" spc="0" dirty="0" smtClean="0">
                <a:latin typeface="Calibri"/>
                <a:cs typeface="Calibri"/>
              </a:rPr>
              <a:t>C</a:t>
            </a:r>
            <a:r>
              <a:rPr sz="1400" b="1" u="heavy" spc="10" dirty="0" smtClean="0">
                <a:latin typeface="Calibri"/>
                <a:cs typeface="Calibri"/>
              </a:rPr>
              <a:t> </a:t>
            </a:r>
            <a:r>
              <a:rPr sz="1400" b="1" u="heavy" spc="0" dirty="0" smtClean="0">
                <a:latin typeface="Calibri"/>
                <a:cs typeface="Calibri"/>
              </a:rPr>
              <a:t>T </a:t>
            </a:r>
            <a:r>
              <a:rPr sz="1400" b="1" u="heavy" spc="-20" dirty="0" smtClean="0">
                <a:latin typeface="Calibri"/>
                <a:cs typeface="Calibri"/>
              </a:rPr>
              <a:t> </a:t>
            </a:r>
            <a:r>
              <a:rPr sz="1400" b="1" u="heavy" spc="-15" dirty="0" smtClean="0">
                <a:latin typeface="Calibri"/>
                <a:cs typeface="Calibri"/>
              </a:rPr>
              <a:t>O</a:t>
            </a:r>
            <a:r>
              <a:rPr sz="1400" b="1" u="heavy" spc="0" dirty="0" smtClean="0">
                <a:latin typeface="Calibri"/>
                <a:cs typeface="Calibri"/>
              </a:rPr>
              <a:t>WNER’S  P</a:t>
            </a:r>
            <a:r>
              <a:rPr sz="1400" b="1" u="heavy" spc="-15" dirty="0" smtClean="0">
                <a:latin typeface="Calibri"/>
                <a:cs typeface="Calibri"/>
              </a:rPr>
              <a:t>RO</a:t>
            </a:r>
            <a:r>
              <a:rPr sz="1400" b="1" u="heavy" spc="0" dirty="0" smtClean="0">
                <a:latin typeface="Calibri"/>
                <a:cs typeface="Calibri"/>
              </a:rPr>
              <a:t>J</a:t>
            </a:r>
            <a:r>
              <a:rPr sz="1400" b="1" u="heavy" spc="-25" dirty="0" smtClean="0">
                <a:latin typeface="Calibri"/>
                <a:cs typeface="Calibri"/>
              </a:rPr>
              <a:t>E</a:t>
            </a:r>
            <a:r>
              <a:rPr sz="1400" b="1" u="heavy" spc="0" dirty="0" smtClean="0">
                <a:latin typeface="Calibri"/>
                <a:cs typeface="Calibri"/>
              </a:rPr>
              <a:t>C</a:t>
            </a:r>
            <a:r>
              <a:rPr sz="1400" b="1" u="heavy" spc="10" dirty="0" smtClean="0">
                <a:latin typeface="Calibri"/>
                <a:cs typeface="Calibri"/>
              </a:rPr>
              <a:t> </a:t>
            </a:r>
            <a:r>
              <a:rPr sz="1400" b="1" u="heavy" spc="0" dirty="0" smtClean="0">
                <a:latin typeface="Calibri"/>
                <a:cs typeface="Calibri"/>
              </a:rPr>
              <a:t>T </a:t>
            </a:r>
            <a:r>
              <a:rPr sz="1400" b="1" u="heavy" spc="-30" dirty="0" smtClean="0">
                <a:latin typeface="Calibri"/>
                <a:cs typeface="Calibri"/>
              </a:rPr>
              <a:t> </a:t>
            </a:r>
            <a:r>
              <a:rPr sz="1400" b="1" u="heavy" spc="0" dirty="0" smtClean="0">
                <a:latin typeface="Calibri"/>
                <a:cs typeface="Calibri"/>
              </a:rPr>
              <a:t>MAN</a:t>
            </a:r>
            <a:r>
              <a:rPr sz="1400" b="1" u="heavy" spc="-15" dirty="0" smtClean="0">
                <a:latin typeface="Calibri"/>
                <a:cs typeface="Calibri"/>
              </a:rPr>
              <a:t>A</a:t>
            </a:r>
            <a:r>
              <a:rPr sz="1400" b="1" u="heavy" spc="0" dirty="0" smtClean="0">
                <a:latin typeface="Calibri"/>
                <a:cs typeface="Calibri"/>
              </a:rPr>
              <a:t>GER </a:t>
            </a:r>
            <a:r>
              <a:rPr sz="1400" b="1" u="heavy" spc="-20" dirty="0" smtClean="0">
                <a:latin typeface="Calibri"/>
                <a:cs typeface="Calibri"/>
              </a:rPr>
              <a:t> </a:t>
            </a:r>
            <a:r>
              <a:rPr sz="1400" b="1" u="heavy" spc="-10" dirty="0" smtClean="0">
                <a:latin typeface="Calibri"/>
                <a:cs typeface="Calibri"/>
              </a:rPr>
              <a:t>(</a:t>
            </a:r>
            <a:r>
              <a:rPr sz="1400" b="1" u="heavy" spc="0" dirty="0" smtClean="0">
                <a:latin typeface="Calibri"/>
                <a:cs typeface="Calibri"/>
              </a:rPr>
              <a:t>OP</a:t>
            </a:r>
            <a:r>
              <a:rPr sz="1400" b="1" u="heavy" spc="-5" dirty="0" smtClean="0">
                <a:latin typeface="Calibri"/>
                <a:cs typeface="Calibri"/>
              </a:rPr>
              <a:t>M</a:t>
            </a:r>
            <a:r>
              <a:rPr sz="1400" b="1" u="heavy" spc="-10" dirty="0" smtClean="0">
                <a:latin typeface="Calibri"/>
                <a:cs typeface="Calibri"/>
              </a:rPr>
              <a:t>) </a:t>
            </a:r>
            <a:endParaRPr sz="1400" dirty="0">
              <a:latin typeface="Calibri"/>
              <a:cs typeface="Calibri"/>
            </a:endParaRPr>
          </a:p>
        </p:txBody>
      </p:sp>
      <p:sp>
        <p:nvSpPr>
          <p:cNvPr id="15" name="object 15"/>
          <p:cNvSpPr txBox="1"/>
          <p:nvPr/>
        </p:nvSpPr>
        <p:spPr>
          <a:xfrm>
            <a:off x="2226805" y="2971800"/>
            <a:ext cx="4222750" cy="662305"/>
          </a:xfrm>
          <a:prstGeom prst="rect">
            <a:avLst/>
          </a:prstGeom>
        </p:spPr>
        <p:txBody>
          <a:bodyPr vert="horz" wrap="square" lIns="0" tIns="0" rIns="0" bIns="0" rtlCol="0">
            <a:noAutofit/>
          </a:bodyPr>
          <a:lstStyle/>
          <a:p>
            <a:pPr marL="184785" indent="-172720">
              <a:lnSpc>
                <a:spcPct val="100000"/>
              </a:lnSpc>
              <a:buFont typeface="Arial"/>
              <a:buChar char="•"/>
              <a:tabLst>
                <a:tab pos="184785" algn="l"/>
              </a:tabLst>
            </a:pPr>
            <a:r>
              <a:rPr sz="1400" b="1" spc="0" dirty="0" smtClean="0">
                <a:solidFill>
                  <a:srgbClr val="FF0000"/>
                </a:solidFill>
                <a:latin typeface="Calibri"/>
                <a:cs typeface="Calibri"/>
              </a:rPr>
              <a:t>Ci</a:t>
            </a:r>
            <a:r>
              <a:rPr sz="1400" b="1" spc="5" dirty="0" smtClean="0">
                <a:solidFill>
                  <a:srgbClr val="FF0000"/>
                </a:solidFill>
                <a:latin typeface="Calibri"/>
                <a:cs typeface="Calibri"/>
              </a:rPr>
              <a:t>t</a:t>
            </a:r>
            <a:r>
              <a:rPr sz="1400" b="1" spc="0" dirty="0" smtClean="0">
                <a:solidFill>
                  <a:srgbClr val="FF0000"/>
                </a:solidFill>
                <a:latin typeface="Calibri"/>
                <a:cs typeface="Calibri"/>
              </a:rPr>
              <a:t>y</a:t>
            </a:r>
            <a:r>
              <a:rPr sz="1400" b="1" spc="-25" dirty="0" smtClean="0">
                <a:solidFill>
                  <a:srgbClr val="FF0000"/>
                </a:solidFill>
                <a:latin typeface="Calibri"/>
                <a:cs typeface="Calibri"/>
              </a:rPr>
              <a:t> </a:t>
            </a:r>
            <a:r>
              <a:rPr sz="1400" b="1" spc="0" dirty="0" smtClean="0">
                <a:solidFill>
                  <a:srgbClr val="FF0000"/>
                </a:solidFill>
                <a:latin typeface="Calibri"/>
                <a:cs typeface="Calibri"/>
              </a:rPr>
              <a:t>/ SBC</a:t>
            </a:r>
            <a:r>
              <a:rPr sz="1400" b="1" spc="-15" dirty="0" smtClean="0">
                <a:solidFill>
                  <a:srgbClr val="FF0000"/>
                </a:solidFill>
                <a:latin typeface="Calibri"/>
                <a:cs typeface="Calibri"/>
              </a:rPr>
              <a:t> </a:t>
            </a:r>
            <a:r>
              <a:rPr sz="1400" b="1" spc="0" dirty="0" smtClean="0">
                <a:solidFill>
                  <a:srgbClr val="FF0000"/>
                </a:solidFill>
                <a:latin typeface="Calibri"/>
                <a:cs typeface="Calibri"/>
              </a:rPr>
              <a:t>ad</a:t>
            </a:r>
            <a:r>
              <a:rPr sz="1400" b="1" spc="-20" dirty="0" smtClean="0">
                <a:solidFill>
                  <a:srgbClr val="FF0000"/>
                </a:solidFill>
                <a:latin typeface="Calibri"/>
                <a:cs typeface="Calibri"/>
              </a:rPr>
              <a:t>v</a:t>
            </a:r>
            <a:r>
              <a:rPr sz="1400" b="1" spc="0" dirty="0" smtClean="0">
                <a:solidFill>
                  <a:srgbClr val="FF0000"/>
                </a:solidFill>
                <a:latin typeface="Calibri"/>
                <a:cs typeface="Calibri"/>
              </a:rPr>
              <a:t>erti</a:t>
            </a:r>
            <a:r>
              <a:rPr sz="1400" b="1" spc="5" dirty="0" smtClean="0">
                <a:solidFill>
                  <a:srgbClr val="FF0000"/>
                </a:solidFill>
                <a:latin typeface="Calibri"/>
                <a:cs typeface="Calibri"/>
              </a:rPr>
              <a:t>s</a:t>
            </a:r>
            <a:r>
              <a:rPr sz="1400" b="1" spc="0" dirty="0" smtClean="0">
                <a:solidFill>
                  <a:srgbClr val="FF0000"/>
                </a:solidFill>
                <a:latin typeface="Calibri"/>
                <a:cs typeface="Calibri"/>
              </a:rPr>
              <a:t>es,</a:t>
            </a:r>
            <a:r>
              <a:rPr sz="1400" b="1" spc="-45" dirty="0" smtClean="0">
                <a:solidFill>
                  <a:srgbClr val="FF0000"/>
                </a:solidFill>
                <a:latin typeface="Calibri"/>
                <a:cs typeface="Calibri"/>
              </a:rPr>
              <a:t> </a:t>
            </a:r>
            <a:r>
              <a:rPr sz="1400" b="1" spc="0" dirty="0" smtClean="0">
                <a:solidFill>
                  <a:srgbClr val="FF0000"/>
                </a:solidFill>
                <a:latin typeface="Calibri"/>
                <a:cs typeface="Calibri"/>
              </a:rPr>
              <a:t>I</a:t>
            </a:r>
            <a:r>
              <a:rPr sz="1400" b="1" spc="-15" dirty="0" smtClean="0">
                <a:solidFill>
                  <a:srgbClr val="FF0000"/>
                </a:solidFill>
                <a:latin typeface="Calibri"/>
                <a:cs typeface="Calibri"/>
              </a:rPr>
              <a:t>n</a:t>
            </a:r>
            <a:r>
              <a:rPr sz="1400" b="1" spc="-10" dirty="0" smtClean="0">
                <a:solidFill>
                  <a:srgbClr val="FF0000"/>
                </a:solidFill>
                <a:latin typeface="Calibri"/>
                <a:cs typeface="Calibri"/>
              </a:rPr>
              <a:t>t</a:t>
            </a:r>
            <a:r>
              <a:rPr sz="1400" b="1" spc="0" dirty="0" smtClean="0">
                <a:solidFill>
                  <a:srgbClr val="FF0000"/>
                </a:solidFill>
                <a:latin typeface="Calibri"/>
                <a:cs typeface="Calibri"/>
              </a:rPr>
              <a:t>e</a:t>
            </a:r>
            <a:r>
              <a:rPr sz="1400" b="1" spc="15" dirty="0" smtClean="0">
                <a:solidFill>
                  <a:srgbClr val="FF0000"/>
                </a:solidFill>
                <a:latin typeface="Calibri"/>
                <a:cs typeface="Calibri"/>
              </a:rPr>
              <a:t>r</a:t>
            </a:r>
            <a:r>
              <a:rPr sz="1400" b="1" spc="0" dirty="0" smtClean="0">
                <a:solidFill>
                  <a:srgbClr val="FF0000"/>
                </a:solidFill>
                <a:latin typeface="Calibri"/>
                <a:cs typeface="Calibri"/>
              </a:rPr>
              <a:t>vi</a:t>
            </a:r>
            <a:r>
              <a:rPr sz="1400" b="1" spc="-15" dirty="0" smtClean="0">
                <a:solidFill>
                  <a:srgbClr val="FF0000"/>
                </a:solidFill>
                <a:latin typeface="Calibri"/>
                <a:cs typeface="Calibri"/>
              </a:rPr>
              <a:t>ew</a:t>
            </a:r>
            <a:r>
              <a:rPr sz="1400" b="1" spc="0" dirty="0" smtClean="0">
                <a:solidFill>
                  <a:srgbClr val="FF0000"/>
                </a:solidFill>
                <a:latin typeface="Calibri"/>
                <a:cs typeface="Calibri"/>
              </a:rPr>
              <a:t>s,</a:t>
            </a:r>
            <a:r>
              <a:rPr sz="1400" b="1" spc="-30" dirty="0" smtClean="0">
                <a:solidFill>
                  <a:srgbClr val="FF0000"/>
                </a:solidFill>
                <a:latin typeface="Calibri"/>
                <a:cs typeface="Calibri"/>
              </a:rPr>
              <a:t> </a:t>
            </a:r>
            <a:r>
              <a:rPr sz="1400" b="1" spc="0" dirty="0" smtClean="0">
                <a:solidFill>
                  <a:srgbClr val="FF0000"/>
                </a:solidFill>
                <a:latin typeface="Calibri"/>
                <a:cs typeface="Calibri"/>
              </a:rPr>
              <a:t>Ra</a:t>
            </a:r>
            <a:r>
              <a:rPr sz="1400" b="1" spc="5" dirty="0" smtClean="0">
                <a:solidFill>
                  <a:srgbClr val="FF0000"/>
                </a:solidFill>
                <a:latin typeface="Calibri"/>
                <a:cs typeface="Calibri"/>
              </a:rPr>
              <a:t>n</a:t>
            </a:r>
            <a:r>
              <a:rPr sz="1400" b="1" spc="-15" dirty="0" smtClean="0">
                <a:solidFill>
                  <a:srgbClr val="FF0000"/>
                </a:solidFill>
                <a:latin typeface="Calibri"/>
                <a:cs typeface="Calibri"/>
              </a:rPr>
              <a:t>k</a:t>
            </a:r>
            <a:r>
              <a:rPr sz="1400" b="1" spc="0" dirty="0" smtClean="0">
                <a:solidFill>
                  <a:srgbClr val="FF0000"/>
                </a:solidFill>
                <a:latin typeface="Calibri"/>
                <a:cs typeface="Calibri"/>
              </a:rPr>
              <a:t>s</a:t>
            </a:r>
            <a:r>
              <a:rPr sz="1400" b="1" spc="-25" dirty="0" smtClean="0">
                <a:solidFill>
                  <a:srgbClr val="FF0000"/>
                </a:solidFill>
                <a:latin typeface="Calibri"/>
                <a:cs typeface="Calibri"/>
              </a:rPr>
              <a:t> </a:t>
            </a:r>
            <a:r>
              <a:rPr sz="1400" b="1" spc="0" dirty="0" smtClean="0">
                <a:solidFill>
                  <a:srgbClr val="FF0000"/>
                </a:solidFill>
                <a:latin typeface="Calibri"/>
                <a:cs typeface="Calibri"/>
              </a:rPr>
              <a:t>&amp; Selects</a:t>
            </a:r>
            <a:r>
              <a:rPr sz="1400" b="1" spc="-25" dirty="0" smtClean="0">
                <a:solidFill>
                  <a:srgbClr val="FF0000"/>
                </a:solidFill>
                <a:latin typeface="Calibri"/>
                <a:cs typeface="Calibri"/>
              </a:rPr>
              <a:t> </a:t>
            </a:r>
            <a:r>
              <a:rPr sz="1400" b="1" spc="0" dirty="0" smtClean="0">
                <a:solidFill>
                  <a:srgbClr val="FF0000"/>
                </a:solidFill>
                <a:latin typeface="Calibri"/>
                <a:cs typeface="Calibri"/>
              </a:rPr>
              <a:t>OPM</a:t>
            </a:r>
            <a:endParaRPr sz="1400" dirty="0">
              <a:solidFill>
                <a:srgbClr val="FF0000"/>
              </a:solidFill>
              <a:latin typeface="Calibri"/>
              <a:cs typeface="Calibri"/>
            </a:endParaRPr>
          </a:p>
          <a:p>
            <a:pPr marL="184785" indent="-172720">
              <a:lnSpc>
                <a:spcPct val="100000"/>
              </a:lnSpc>
              <a:buFont typeface="Arial"/>
              <a:buChar char="•"/>
              <a:tabLst>
                <a:tab pos="184785" algn="l"/>
              </a:tabLst>
            </a:pPr>
            <a:r>
              <a:rPr sz="1400" b="1" spc="0" dirty="0" smtClean="0">
                <a:latin typeface="Calibri"/>
                <a:cs typeface="Calibri"/>
              </a:rPr>
              <a:t>City</a:t>
            </a:r>
            <a:r>
              <a:rPr sz="1400" b="1" spc="-25" dirty="0" smtClean="0">
                <a:latin typeface="Calibri"/>
                <a:cs typeface="Calibri"/>
              </a:rPr>
              <a:t> </a:t>
            </a:r>
            <a:r>
              <a:rPr sz="1400" b="1" spc="0" dirty="0" smtClean="0">
                <a:latin typeface="Calibri"/>
                <a:cs typeface="Calibri"/>
              </a:rPr>
              <a:t>Ne</a:t>
            </a:r>
            <a:r>
              <a:rPr sz="1400" b="1" spc="-25" dirty="0" smtClean="0">
                <a:latin typeface="Calibri"/>
                <a:cs typeface="Calibri"/>
              </a:rPr>
              <a:t>g</a:t>
            </a:r>
            <a:r>
              <a:rPr sz="1400" b="1" spc="0" dirty="0" smtClean="0">
                <a:latin typeface="Calibri"/>
                <a:cs typeface="Calibri"/>
              </a:rPr>
              <a:t>ot</a:t>
            </a:r>
            <a:r>
              <a:rPr sz="1400" b="1" spc="5" dirty="0" smtClean="0">
                <a:latin typeface="Calibri"/>
                <a:cs typeface="Calibri"/>
              </a:rPr>
              <a:t>i</a:t>
            </a:r>
            <a:r>
              <a:rPr sz="1400" b="1" spc="-15" dirty="0" smtClean="0">
                <a:latin typeface="Calibri"/>
                <a:cs typeface="Calibri"/>
              </a:rPr>
              <a:t>a</a:t>
            </a:r>
            <a:r>
              <a:rPr sz="1400" b="1" spc="-10" dirty="0" smtClean="0">
                <a:latin typeface="Calibri"/>
                <a:cs typeface="Calibri"/>
              </a:rPr>
              <a:t>t</a:t>
            </a:r>
            <a:r>
              <a:rPr sz="1400" b="1" spc="0" dirty="0" smtClean="0">
                <a:latin typeface="Calibri"/>
                <a:cs typeface="Calibri"/>
              </a:rPr>
              <a:t>es</a:t>
            </a:r>
            <a:r>
              <a:rPr sz="1400" b="1" spc="-40" dirty="0" smtClean="0">
                <a:latin typeface="Calibri"/>
                <a:cs typeface="Calibri"/>
              </a:rPr>
              <a:t> </a:t>
            </a:r>
            <a:r>
              <a:rPr sz="1400" b="1" spc="0" dirty="0" smtClean="0">
                <a:latin typeface="Calibri"/>
                <a:cs typeface="Calibri"/>
              </a:rPr>
              <a:t>O</a:t>
            </a:r>
            <a:r>
              <a:rPr sz="1400" b="1" spc="-10" dirty="0" smtClean="0">
                <a:latin typeface="Calibri"/>
                <a:cs typeface="Calibri"/>
              </a:rPr>
              <a:t>P</a:t>
            </a:r>
            <a:r>
              <a:rPr sz="1400" b="1" spc="0" dirty="0" smtClean="0">
                <a:latin typeface="Calibri"/>
                <a:cs typeface="Calibri"/>
              </a:rPr>
              <a:t>M Se</a:t>
            </a:r>
            <a:r>
              <a:rPr sz="1400" b="1" spc="10" dirty="0" smtClean="0">
                <a:latin typeface="Calibri"/>
                <a:cs typeface="Calibri"/>
              </a:rPr>
              <a:t>r</a:t>
            </a:r>
            <a:r>
              <a:rPr sz="1400" b="1" spc="-10" dirty="0" smtClean="0">
                <a:latin typeface="Calibri"/>
                <a:cs typeface="Calibri"/>
              </a:rPr>
              <a:t>v</a:t>
            </a:r>
            <a:r>
              <a:rPr sz="1400" b="1" spc="0" dirty="0" smtClean="0">
                <a:latin typeface="Calibri"/>
                <a:cs typeface="Calibri"/>
              </a:rPr>
              <a:t>ices</a:t>
            </a:r>
            <a:r>
              <a:rPr sz="1400" b="1" spc="-15" dirty="0" smtClean="0">
                <a:latin typeface="Calibri"/>
                <a:cs typeface="Calibri"/>
              </a:rPr>
              <a:t> </a:t>
            </a:r>
            <a:r>
              <a:rPr sz="1400" b="1" spc="0" dirty="0" smtClean="0">
                <a:latin typeface="Calibri"/>
                <a:cs typeface="Calibri"/>
              </a:rPr>
              <a:t>Co</a:t>
            </a:r>
            <a:r>
              <a:rPr sz="1400" b="1" spc="-15" dirty="0" smtClean="0">
                <a:latin typeface="Calibri"/>
                <a:cs typeface="Calibri"/>
              </a:rPr>
              <a:t>n</a:t>
            </a:r>
            <a:r>
              <a:rPr sz="1400" b="1" spc="0" dirty="0" smtClean="0">
                <a:latin typeface="Calibri"/>
                <a:cs typeface="Calibri"/>
              </a:rPr>
              <a:t>t</a:t>
            </a:r>
            <a:r>
              <a:rPr sz="1400" b="1" spc="-30" dirty="0" smtClean="0">
                <a:latin typeface="Calibri"/>
                <a:cs typeface="Calibri"/>
              </a:rPr>
              <a:t>r</a:t>
            </a:r>
            <a:r>
              <a:rPr sz="1400" b="1" spc="0" dirty="0" smtClean="0">
                <a:latin typeface="Calibri"/>
                <a:cs typeface="Calibri"/>
              </a:rPr>
              <a:t>act</a:t>
            </a:r>
            <a:endParaRPr sz="1400" dirty="0">
              <a:latin typeface="Calibri"/>
              <a:cs typeface="Calibri"/>
            </a:endParaRPr>
          </a:p>
          <a:p>
            <a:pPr marL="184785" indent="-172720">
              <a:lnSpc>
                <a:spcPct val="100000"/>
              </a:lnSpc>
              <a:buFont typeface="Arial"/>
              <a:buChar char="•"/>
              <a:tabLst>
                <a:tab pos="184785" algn="l"/>
              </a:tabLst>
            </a:pPr>
            <a:r>
              <a:rPr sz="1400" b="1" spc="0" dirty="0" smtClean="0">
                <a:latin typeface="Calibri"/>
                <a:cs typeface="Calibri"/>
              </a:rPr>
              <a:t>M</a:t>
            </a:r>
            <a:r>
              <a:rPr sz="1400" b="1" spc="-5" dirty="0" smtClean="0">
                <a:latin typeface="Calibri"/>
                <a:cs typeface="Calibri"/>
              </a:rPr>
              <a:t>S</a:t>
            </a:r>
            <a:r>
              <a:rPr sz="1400" b="1" spc="-10" dirty="0" smtClean="0">
                <a:latin typeface="Calibri"/>
                <a:cs typeface="Calibri"/>
              </a:rPr>
              <a:t>B</a:t>
            </a:r>
            <a:r>
              <a:rPr sz="1400" b="1" spc="0" dirty="0" smtClean="0">
                <a:latin typeface="Calibri"/>
                <a:cs typeface="Calibri"/>
              </a:rPr>
              <a:t>A </a:t>
            </a:r>
            <a:r>
              <a:rPr sz="1400" b="1" spc="-10" dirty="0" smtClean="0">
                <a:latin typeface="Calibri"/>
                <a:cs typeface="Calibri"/>
              </a:rPr>
              <a:t>O</a:t>
            </a:r>
            <a:r>
              <a:rPr sz="1400" b="1" spc="0" dirty="0" smtClean="0">
                <a:latin typeface="Calibri"/>
                <a:cs typeface="Calibri"/>
              </a:rPr>
              <a:t>PM</a:t>
            </a:r>
            <a:r>
              <a:rPr sz="1400" b="1" spc="-10" dirty="0" smtClean="0">
                <a:latin typeface="Calibri"/>
                <a:cs typeface="Calibri"/>
              </a:rPr>
              <a:t> </a:t>
            </a:r>
            <a:r>
              <a:rPr sz="1400" b="1" spc="-30" dirty="0" smtClean="0">
                <a:latin typeface="Calibri"/>
                <a:cs typeface="Calibri"/>
              </a:rPr>
              <a:t>P</a:t>
            </a:r>
            <a:r>
              <a:rPr sz="1400" b="1" spc="0" dirty="0" smtClean="0">
                <a:latin typeface="Calibri"/>
                <a:cs typeface="Calibri"/>
              </a:rPr>
              <a:t>anel</a:t>
            </a:r>
            <a:r>
              <a:rPr sz="1400" b="1" spc="-15" dirty="0" smtClean="0">
                <a:latin typeface="Calibri"/>
                <a:cs typeface="Calibri"/>
              </a:rPr>
              <a:t> </a:t>
            </a:r>
            <a:r>
              <a:rPr sz="1400" b="1" spc="0" dirty="0" smtClean="0">
                <a:latin typeface="Calibri"/>
                <a:cs typeface="Calibri"/>
              </a:rPr>
              <a:t>Ap</a:t>
            </a:r>
            <a:r>
              <a:rPr sz="1400" b="1" spc="5" dirty="0" smtClean="0">
                <a:latin typeface="Calibri"/>
                <a:cs typeface="Calibri"/>
              </a:rPr>
              <a:t>p</a:t>
            </a:r>
            <a:r>
              <a:rPr sz="1400" b="1" spc="-10" dirty="0" smtClean="0">
                <a:latin typeface="Calibri"/>
                <a:cs typeface="Calibri"/>
              </a:rPr>
              <a:t>r</a:t>
            </a:r>
            <a:r>
              <a:rPr sz="1400" b="1" spc="0" dirty="0" smtClean="0">
                <a:latin typeface="Calibri"/>
                <a:cs typeface="Calibri"/>
              </a:rPr>
              <a:t>o</a:t>
            </a:r>
            <a:r>
              <a:rPr sz="1400" b="1" spc="-15" dirty="0" smtClean="0">
                <a:latin typeface="Calibri"/>
                <a:cs typeface="Calibri"/>
              </a:rPr>
              <a:t>v</a:t>
            </a:r>
            <a:r>
              <a:rPr sz="1400" b="1" spc="0" dirty="0" smtClean="0">
                <a:latin typeface="Calibri"/>
                <a:cs typeface="Calibri"/>
              </a:rPr>
              <a:t>es</a:t>
            </a:r>
            <a:r>
              <a:rPr sz="1400" b="1" spc="-40" dirty="0" smtClean="0">
                <a:latin typeface="Calibri"/>
                <a:cs typeface="Calibri"/>
              </a:rPr>
              <a:t> </a:t>
            </a:r>
            <a:r>
              <a:rPr sz="1400" b="1" spc="0" dirty="0" smtClean="0">
                <a:latin typeface="Calibri"/>
                <a:cs typeface="Calibri"/>
              </a:rPr>
              <a:t>Selected</a:t>
            </a:r>
            <a:r>
              <a:rPr sz="1400" b="1" spc="-45" dirty="0" smtClean="0">
                <a:latin typeface="Calibri"/>
                <a:cs typeface="Calibri"/>
              </a:rPr>
              <a:t> </a:t>
            </a:r>
            <a:r>
              <a:rPr sz="1400" b="1" spc="0" dirty="0" smtClean="0">
                <a:latin typeface="Calibri"/>
                <a:cs typeface="Calibri"/>
              </a:rPr>
              <a:t>OPM</a:t>
            </a:r>
            <a:endParaRPr sz="1400" dirty="0">
              <a:latin typeface="Calibri"/>
              <a:cs typeface="Calibri"/>
            </a:endParaRPr>
          </a:p>
        </p:txBody>
      </p:sp>
      <p:sp>
        <p:nvSpPr>
          <p:cNvPr id="16" name="object 16"/>
          <p:cNvSpPr txBox="1"/>
          <p:nvPr/>
        </p:nvSpPr>
        <p:spPr>
          <a:xfrm>
            <a:off x="2191765" y="3886200"/>
            <a:ext cx="4993640" cy="1089025"/>
          </a:xfrm>
          <a:prstGeom prst="rect">
            <a:avLst/>
          </a:prstGeom>
        </p:spPr>
        <p:txBody>
          <a:bodyPr vert="horz" wrap="square" lIns="0" tIns="0" rIns="0" bIns="0" rtlCol="0">
            <a:noAutofit/>
          </a:bodyPr>
          <a:lstStyle/>
          <a:p>
            <a:pPr marL="12700">
              <a:lnSpc>
                <a:spcPct val="100000"/>
              </a:lnSpc>
            </a:pPr>
            <a:r>
              <a:rPr sz="1400" b="1" u="heavy" dirty="0" smtClean="0">
                <a:latin typeface="Calibri"/>
                <a:cs typeface="Calibri"/>
              </a:rPr>
              <a:t>S</a:t>
            </a:r>
            <a:r>
              <a:rPr sz="1400" b="1" u="heavy" spc="-5" dirty="0" smtClean="0">
                <a:latin typeface="Calibri"/>
                <a:cs typeface="Calibri"/>
              </a:rPr>
              <a:t>E</a:t>
            </a:r>
            <a:r>
              <a:rPr sz="1400" b="1" u="heavy" spc="-10" dirty="0" smtClean="0">
                <a:latin typeface="Calibri"/>
                <a:cs typeface="Calibri"/>
              </a:rPr>
              <a:t>L</a:t>
            </a:r>
            <a:r>
              <a:rPr sz="1400" b="1" u="heavy" spc="-25" dirty="0" smtClean="0">
                <a:latin typeface="Calibri"/>
                <a:cs typeface="Calibri"/>
              </a:rPr>
              <a:t>E</a:t>
            </a:r>
            <a:r>
              <a:rPr sz="1400" b="1" u="heavy" spc="10" dirty="0" smtClean="0">
                <a:latin typeface="Calibri"/>
                <a:cs typeface="Calibri"/>
              </a:rPr>
              <a:t>C</a:t>
            </a:r>
            <a:r>
              <a:rPr sz="1400" b="1" u="heavy" spc="0" dirty="0" smtClean="0">
                <a:latin typeface="Calibri"/>
                <a:cs typeface="Calibri"/>
              </a:rPr>
              <a:t>T</a:t>
            </a:r>
            <a:r>
              <a:rPr sz="1400" b="1" u="heavy" spc="-20" dirty="0" smtClean="0">
                <a:latin typeface="Calibri"/>
                <a:cs typeface="Calibri"/>
              </a:rPr>
              <a:t> </a:t>
            </a:r>
            <a:r>
              <a:rPr sz="1400" b="1" u="heavy" spc="0" dirty="0" smtClean="0">
                <a:latin typeface="Calibri"/>
                <a:cs typeface="Calibri"/>
              </a:rPr>
              <a:t>D</a:t>
            </a:r>
            <a:r>
              <a:rPr sz="1400" b="1" u="heavy" spc="-10" dirty="0" smtClean="0">
                <a:latin typeface="Calibri"/>
                <a:cs typeface="Calibri"/>
              </a:rPr>
              <a:t>E</a:t>
            </a:r>
            <a:r>
              <a:rPr sz="1400" b="1" u="heavy" spc="0" dirty="0" smtClean="0">
                <a:latin typeface="Calibri"/>
                <a:cs typeface="Calibri"/>
              </a:rPr>
              <a:t>S</a:t>
            </a:r>
            <a:r>
              <a:rPr sz="1400" b="1" u="heavy" spc="-10" dirty="0" smtClean="0">
                <a:latin typeface="Calibri"/>
                <a:cs typeface="Calibri"/>
              </a:rPr>
              <a:t>I</a:t>
            </a:r>
            <a:r>
              <a:rPr sz="1400" b="1" u="heavy" spc="0" dirty="0" smtClean="0">
                <a:latin typeface="Calibri"/>
                <a:cs typeface="Calibri"/>
              </a:rPr>
              <a:t>GNER</a:t>
            </a:r>
            <a:endParaRPr sz="1400" dirty="0">
              <a:latin typeface="Calibri"/>
              <a:cs typeface="Calibri"/>
            </a:endParaRPr>
          </a:p>
          <a:p>
            <a:pPr marL="184785" indent="-172720">
              <a:lnSpc>
                <a:spcPct val="100000"/>
              </a:lnSpc>
              <a:buFont typeface="Arial"/>
              <a:buChar char="•"/>
              <a:tabLst>
                <a:tab pos="184785" algn="l"/>
              </a:tabLst>
            </a:pPr>
            <a:r>
              <a:rPr sz="1400" b="1" spc="0" dirty="0" smtClean="0">
                <a:latin typeface="Calibri"/>
                <a:cs typeface="Calibri"/>
              </a:rPr>
              <a:t>Ci</a:t>
            </a:r>
            <a:r>
              <a:rPr sz="1400" b="1" spc="5" dirty="0" smtClean="0">
                <a:latin typeface="Calibri"/>
                <a:cs typeface="Calibri"/>
              </a:rPr>
              <a:t>t</a:t>
            </a:r>
            <a:r>
              <a:rPr sz="1400" b="1" spc="0" dirty="0" smtClean="0">
                <a:latin typeface="Calibri"/>
                <a:cs typeface="Calibri"/>
              </a:rPr>
              <a:t>y</a:t>
            </a:r>
            <a:r>
              <a:rPr sz="1400" b="1" spc="-25" dirty="0" smtClean="0">
                <a:latin typeface="Calibri"/>
                <a:cs typeface="Calibri"/>
              </a:rPr>
              <a:t> </a:t>
            </a:r>
            <a:r>
              <a:rPr sz="1400" b="1" spc="0" dirty="0" smtClean="0">
                <a:latin typeface="Calibri"/>
                <a:cs typeface="Calibri"/>
              </a:rPr>
              <a:t>ad</a:t>
            </a:r>
            <a:r>
              <a:rPr sz="1400" b="1" spc="-20" dirty="0" smtClean="0">
                <a:latin typeface="Calibri"/>
                <a:cs typeface="Calibri"/>
              </a:rPr>
              <a:t>v</a:t>
            </a:r>
            <a:r>
              <a:rPr sz="1400" b="1" spc="0" dirty="0" smtClean="0">
                <a:latin typeface="Calibri"/>
                <a:cs typeface="Calibri"/>
              </a:rPr>
              <a:t>erti</a:t>
            </a:r>
            <a:r>
              <a:rPr sz="1400" b="1" spc="5" dirty="0" smtClean="0">
                <a:latin typeface="Calibri"/>
                <a:cs typeface="Calibri"/>
              </a:rPr>
              <a:t>s</a:t>
            </a:r>
            <a:r>
              <a:rPr sz="1400" b="1" spc="0" dirty="0" smtClean="0">
                <a:latin typeface="Calibri"/>
                <a:cs typeface="Calibri"/>
              </a:rPr>
              <a:t>es</a:t>
            </a:r>
            <a:r>
              <a:rPr sz="1400" b="1" spc="-40" dirty="0" smtClean="0">
                <a:latin typeface="Calibri"/>
                <a:cs typeface="Calibri"/>
              </a:rPr>
              <a:t> </a:t>
            </a:r>
            <a:r>
              <a:rPr sz="1400" b="1" spc="-25" dirty="0" smtClean="0">
                <a:latin typeface="Calibri"/>
                <a:cs typeface="Calibri"/>
              </a:rPr>
              <a:t>R</a:t>
            </a:r>
            <a:r>
              <a:rPr sz="1400" b="1" spc="0" dirty="0" smtClean="0">
                <a:latin typeface="Calibri"/>
                <a:cs typeface="Calibri"/>
              </a:rPr>
              <a:t>eque</a:t>
            </a:r>
            <a:r>
              <a:rPr sz="1400" b="1" spc="-10" dirty="0" smtClean="0">
                <a:latin typeface="Calibri"/>
                <a:cs typeface="Calibri"/>
              </a:rPr>
              <a:t>s</a:t>
            </a:r>
            <a:r>
              <a:rPr sz="1400" b="1" spc="0" dirty="0" smtClean="0">
                <a:latin typeface="Calibri"/>
                <a:cs typeface="Calibri"/>
              </a:rPr>
              <a:t>t</a:t>
            </a:r>
            <a:r>
              <a:rPr sz="1400" b="1" spc="-40" dirty="0" smtClean="0">
                <a:latin typeface="Calibri"/>
                <a:cs typeface="Calibri"/>
              </a:rPr>
              <a:t> </a:t>
            </a:r>
            <a:r>
              <a:rPr sz="1400" b="1" spc="-25" dirty="0" smtClean="0">
                <a:latin typeface="Calibri"/>
                <a:cs typeface="Calibri"/>
              </a:rPr>
              <a:t>f</a:t>
            </a:r>
            <a:r>
              <a:rPr sz="1400" b="1" spc="0" dirty="0" smtClean="0">
                <a:latin typeface="Calibri"/>
                <a:cs typeface="Calibri"/>
              </a:rPr>
              <a:t>or</a:t>
            </a:r>
            <a:r>
              <a:rPr sz="1400" b="1" spc="-15" dirty="0" smtClean="0">
                <a:latin typeface="Calibri"/>
                <a:cs typeface="Calibri"/>
              </a:rPr>
              <a:t> </a:t>
            </a:r>
            <a:r>
              <a:rPr sz="1400" b="1" spc="0" dirty="0" smtClean="0">
                <a:latin typeface="Calibri"/>
                <a:cs typeface="Calibri"/>
              </a:rPr>
              <a:t>Se</a:t>
            </a:r>
            <a:r>
              <a:rPr sz="1400" b="1" spc="10" dirty="0" smtClean="0">
                <a:latin typeface="Calibri"/>
                <a:cs typeface="Calibri"/>
              </a:rPr>
              <a:t>r</a:t>
            </a:r>
            <a:r>
              <a:rPr sz="1400" b="1" spc="0" dirty="0" smtClean="0">
                <a:latin typeface="Calibri"/>
                <a:cs typeface="Calibri"/>
              </a:rPr>
              <a:t>vices</a:t>
            </a:r>
            <a:r>
              <a:rPr sz="1400" b="1" spc="-15" dirty="0" smtClean="0">
                <a:latin typeface="Calibri"/>
                <a:cs typeface="Calibri"/>
              </a:rPr>
              <a:t> </a:t>
            </a:r>
            <a:r>
              <a:rPr sz="1400" b="1" spc="-5" dirty="0" smtClean="0">
                <a:latin typeface="Calibri"/>
                <a:cs typeface="Calibri"/>
              </a:rPr>
              <a:t>(</a:t>
            </a:r>
            <a:r>
              <a:rPr sz="1400" b="1" spc="0" dirty="0" smtClean="0">
                <a:latin typeface="Calibri"/>
                <a:cs typeface="Calibri"/>
              </a:rPr>
              <a:t>R</a:t>
            </a:r>
            <a:r>
              <a:rPr sz="1400" b="1" spc="-20" dirty="0" smtClean="0">
                <a:latin typeface="Calibri"/>
                <a:cs typeface="Calibri"/>
              </a:rPr>
              <a:t>F</a:t>
            </a:r>
            <a:r>
              <a:rPr sz="1400" b="1" spc="0" dirty="0" smtClean="0">
                <a:latin typeface="Calibri"/>
                <a:cs typeface="Calibri"/>
              </a:rPr>
              <a:t>S)</a:t>
            </a:r>
            <a:r>
              <a:rPr sz="1400" b="1" spc="-15" dirty="0" smtClean="0">
                <a:latin typeface="Calibri"/>
                <a:cs typeface="Calibri"/>
              </a:rPr>
              <a:t> </a:t>
            </a:r>
            <a:r>
              <a:rPr sz="1400" b="1" spc="-25" dirty="0" smtClean="0">
                <a:latin typeface="Calibri"/>
                <a:cs typeface="Calibri"/>
              </a:rPr>
              <a:t>f</a:t>
            </a:r>
            <a:r>
              <a:rPr sz="1400" b="1" spc="0" dirty="0" smtClean="0">
                <a:latin typeface="Calibri"/>
                <a:cs typeface="Calibri"/>
              </a:rPr>
              <a:t>or</a:t>
            </a:r>
            <a:r>
              <a:rPr sz="1400" b="1" spc="-15" dirty="0" smtClean="0">
                <a:latin typeface="Calibri"/>
                <a:cs typeface="Calibri"/>
              </a:rPr>
              <a:t> </a:t>
            </a:r>
            <a:r>
              <a:rPr sz="1400" b="1" spc="0" dirty="0" smtClean="0">
                <a:latin typeface="Calibri"/>
                <a:cs typeface="Calibri"/>
              </a:rPr>
              <a:t>Des</a:t>
            </a:r>
            <a:r>
              <a:rPr sz="1400" b="1" spc="5" dirty="0" smtClean="0">
                <a:latin typeface="Calibri"/>
                <a:cs typeface="Calibri"/>
              </a:rPr>
              <a:t>i</a:t>
            </a:r>
            <a:r>
              <a:rPr sz="1400" b="1" spc="-10" dirty="0" smtClean="0">
                <a:latin typeface="Calibri"/>
                <a:cs typeface="Calibri"/>
              </a:rPr>
              <a:t>g</a:t>
            </a:r>
            <a:r>
              <a:rPr sz="1400" b="1" spc="0" dirty="0" smtClean="0">
                <a:latin typeface="Calibri"/>
                <a:cs typeface="Calibri"/>
              </a:rPr>
              <a:t>ner</a:t>
            </a:r>
            <a:endParaRPr sz="1400" dirty="0">
              <a:latin typeface="Calibri"/>
              <a:cs typeface="Calibri"/>
            </a:endParaRPr>
          </a:p>
          <a:p>
            <a:pPr marL="184785" indent="-172720">
              <a:lnSpc>
                <a:spcPct val="100000"/>
              </a:lnSpc>
              <a:buFont typeface="Arial"/>
              <a:buChar char="•"/>
              <a:tabLst>
                <a:tab pos="184785" algn="l"/>
              </a:tabLst>
            </a:pPr>
            <a:r>
              <a:rPr sz="1400" b="1" spc="0" dirty="0" smtClean="0">
                <a:latin typeface="Calibri"/>
                <a:cs typeface="Calibri"/>
              </a:rPr>
              <a:t>Ci</a:t>
            </a:r>
            <a:r>
              <a:rPr sz="1400" b="1" spc="5" dirty="0" smtClean="0">
                <a:latin typeface="Calibri"/>
                <a:cs typeface="Calibri"/>
              </a:rPr>
              <a:t>t</a:t>
            </a:r>
            <a:r>
              <a:rPr sz="1400" b="1" spc="0" dirty="0" smtClean="0">
                <a:latin typeface="Calibri"/>
                <a:cs typeface="Calibri"/>
              </a:rPr>
              <a:t>y</a:t>
            </a:r>
            <a:r>
              <a:rPr sz="1400" b="1" spc="-25" dirty="0" smtClean="0">
                <a:latin typeface="Calibri"/>
                <a:cs typeface="Calibri"/>
              </a:rPr>
              <a:t> </a:t>
            </a:r>
            <a:r>
              <a:rPr sz="1400" b="1" spc="0" dirty="0" smtClean="0">
                <a:latin typeface="Calibri"/>
                <a:cs typeface="Calibri"/>
              </a:rPr>
              <a:t>ass</a:t>
            </a:r>
            <a:r>
              <a:rPr sz="1400" b="1" spc="5" dirty="0" smtClean="0">
                <a:latin typeface="Calibri"/>
                <a:cs typeface="Calibri"/>
              </a:rPr>
              <a:t>i</a:t>
            </a:r>
            <a:r>
              <a:rPr sz="1400" b="1" spc="-10" dirty="0" smtClean="0">
                <a:latin typeface="Calibri"/>
                <a:cs typeface="Calibri"/>
              </a:rPr>
              <a:t>g</a:t>
            </a:r>
            <a:r>
              <a:rPr sz="1400" b="1" spc="0" dirty="0" smtClean="0">
                <a:latin typeface="Calibri"/>
                <a:cs typeface="Calibri"/>
              </a:rPr>
              <a:t>ns</a:t>
            </a:r>
            <a:r>
              <a:rPr sz="1400" b="1" spc="-15" dirty="0" smtClean="0">
                <a:latin typeface="Calibri"/>
                <a:cs typeface="Calibri"/>
              </a:rPr>
              <a:t> </a:t>
            </a:r>
            <a:r>
              <a:rPr sz="1400" b="1" spc="0" dirty="0" smtClean="0">
                <a:latin typeface="Calibri"/>
                <a:cs typeface="Calibri"/>
              </a:rPr>
              <a:t>th</a:t>
            </a:r>
            <a:r>
              <a:rPr sz="1400" b="1" spc="-5" dirty="0" smtClean="0">
                <a:latin typeface="Calibri"/>
                <a:cs typeface="Calibri"/>
              </a:rPr>
              <a:t>r</a:t>
            </a:r>
            <a:r>
              <a:rPr sz="1400" b="1" spc="0" dirty="0" smtClean="0">
                <a:latin typeface="Calibri"/>
                <a:cs typeface="Calibri"/>
              </a:rPr>
              <a:t>ee</a:t>
            </a:r>
            <a:r>
              <a:rPr sz="1400" b="1" spc="-30" dirty="0" smtClean="0">
                <a:latin typeface="Calibri"/>
                <a:cs typeface="Calibri"/>
              </a:rPr>
              <a:t> </a:t>
            </a:r>
            <a:r>
              <a:rPr sz="1400" b="1" spc="-5" dirty="0" smtClean="0">
                <a:latin typeface="Calibri"/>
                <a:cs typeface="Calibri"/>
              </a:rPr>
              <a:t>(</a:t>
            </a:r>
            <a:r>
              <a:rPr sz="1400" b="1" spc="0" dirty="0" smtClean="0">
                <a:latin typeface="Calibri"/>
                <a:cs typeface="Calibri"/>
              </a:rPr>
              <a:t>3)</a:t>
            </a:r>
            <a:r>
              <a:rPr sz="1400" b="1" spc="-5" dirty="0" smtClean="0">
                <a:latin typeface="Calibri"/>
                <a:cs typeface="Calibri"/>
              </a:rPr>
              <a:t> </a:t>
            </a:r>
            <a:r>
              <a:rPr sz="1400" b="1" spc="0" dirty="0" smtClean="0">
                <a:latin typeface="Calibri"/>
                <a:cs typeface="Calibri"/>
              </a:rPr>
              <a:t>members</a:t>
            </a:r>
            <a:r>
              <a:rPr sz="1400" b="1" spc="-45" dirty="0" smtClean="0">
                <a:latin typeface="Calibri"/>
                <a:cs typeface="Calibri"/>
              </a:rPr>
              <a:t> </a:t>
            </a:r>
            <a:r>
              <a:rPr sz="1400" b="1" spc="-10" dirty="0" smtClean="0">
                <a:latin typeface="Calibri"/>
                <a:cs typeface="Calibri"/>
              </a:rPr>
              <a:t>t</a:t>
            </a:r>
            <a:r>
              <a:rPr sz="1400" b="1" spc="0" dirty="0" smtClean="0">
                <a:latin typeface="Calibri"/>
                <a:cs typeface="Calibri"/>
              </a:rPr>
              <a:t>o</a:t>
            </a:r>
            <a:r>
              <a:rPr sz="1400" b="1" spc="-20" dirty="0" smtClean="0">
                <a:latin typeface="Calibri"/>
                <a:cs typeface="Calibri"/>
              </a:rPr>
              <a:t> </a:t>
            </a:r>
            <a:r>
              <a:rPr sz="1400" b="1" spc="0" dirty="0" smtClean="0">
                <a:latin typeface="Calibri"/>
                <a:cs typeface="Calibri"/>
              </a:rPr>
              <a:t>M</a:t>
            </a:r>
            <a:r>
              <a:rPr sz="1400" b="1" spc="-10" dirty="0" smtClean="0">
                <a:latin typeface="Calibri"/>
                <a:cs typeface="Calibri"/>
              </a:rPr>
              <a:t>SB</a:t>
            </a:r>
            <a:r>
              <a:rPr sz="1400" b="1" spc="0" dirty="0" smtClean="0">
                <a:latin typeface="Calibri"/>
                <a:cs typeface="Calibri"/>
              </a:rPr>
              <a:t>A Designer</a:t>
            </a:r>
            <a:r>
              <a:rPr sz="1400" b="1" spc="-25" dirty="0" smtClean="0">
                <a:latin typeface="Calibri"/>
                <a:cs typeface="Calibri"/>
              </a:rPr>
              <a:t> </a:t>
            </a:r>
            <a:r>
              <a:rPr sz="1400" b="1" spc="0" dirty="0" smtClean="0">
                <a:latin typeface="Calibri"/>
                <a:cs typeface="Calibri"/>
              </a:rPr>
              <a:t>Selec</a:t>
            </a:r>
            <a:r>
              <a:rPr sz="1400" b="1" spc="5" dirty="0" smtClean="0">
                <a:latin typeface="Calibri"/>
                <a:cs typeface="Calibri"/>
              </a:rPr>
              <a:t>t</a:t>
            </a:r>
            <a:r>
              <a:rPr sz="1400" b="1" spc="0" dirty="0" smtClean="0">
                <a:latin typeface="Calibri"/>
                <a:cs typeface="Calibri"/>
              </a:rPr>
              <a:t>ion</a:t>
            </a:r>
            <a:r>
              <a:rPr sz="1400" b="1" spc="-35" dirty="0" smtClean="0">
                <a:latin typeface="Calibri"/>
                <a:cs typeface="Calibri"/>
              </a:rPr>
              <a:t> </a:t>
            </a:r>
            <a:r>
              <a:rPr sz="1400" b="1" spc="-30" dirty="0" smtClean="0">
                <a:latin typeface="Calibri"/>
                <a:cs typeface="Calibri"/>
              </a:rPr>
              <a:t>P</a:t>
            </a:r>
            <a:r>
              <a:rPr sz="1400" b="1" spc="0" dirty="0" smtClean="0">
                <a:latin typeface="Calibri"/>
                <a:cs typeface="Calibri"/>
              </a:rPr>
              <a:t>anel</a:t>
            </a:r>
            <a:endParaRPr sz="1400" dirty="0">
              <a:latin typeface="Calibri"/>
              <a:cs typeface="Calibri"/>
            </a:endParaRPr>
          </a:p>
          <a:p>
            <a:pPr marL="184785" indent="-172720">
              <a:lnSpc>
                <a:spcPct val="100000"/>
              </a:lnSpc>
              <a:buFont typeface="Arial"/>
              <a:buChar char="•"/>
              <a:tabLst>
                <a:tab pos="184785" algn="l"/>
              </a:tabLst>
            </a:pPr>
            <a:r>
              <a:rPr sz="1400" b="1" spc="0" dirty="0" smtClean="0">
                <a:latin typeface="Calibri"/>
                <a:cs typeface="Calibri"/>
              </a:rPr>
              <a:t>Des</a:t>
            </a:r>
            <a:r>
              <a:rPr sz="1400" b="1" spc="5" dirty="0" smtClean="0">
                <a:latin typeface="Calibri"/>
                <a:cs typeface="Calibri"/>
              </a:rPr>
              <a:t>i</a:t>
            </a:r>
            <a:r>
              <a:rPr sz="1400" b="1" spc="-10" dirty="0" smtClean="0">
                <a:latin typeface="Calibri"/>
                <a:cs typeface="Calibri"/>
              </a:rPr>
              <a:t>g</a:t>
            </a:r>
            <a:r>
              <a:rPr sz="1400" b="1" spc="0" dirty="0" smtClean="0">
                <a:latin typeface="Calibri"/>
                <a:cs typeface="Calibri"/>
              </a:rPr>
              <a:t>ner</a:t>
            </a:r>
            <a:r>
              <a:rPr sz="1400" b="1" spc="-25" dirty="0" smtClean="0">
                <a:latin typeface="Calibri"/>
                <a:cs typeface="Calibri"/>
              </a:rPr>
              <a:t> </a:t>
            </a:r>
            <a:r>
              <a:rPr sz="1400" b="1" spc="0" dirty="0" smtClean="0">
                <a:latin typeface="Calibri"/>
                <a:cs typeface="Calibri"/>
              </a:rPr>
              <a:t>Selec</a:t>
            </a:r>
            <a:r>
              <a:rPr sz="1400" b="1" spc="5" dirty="0" smtClean="0">
                <a:latin typeface="Calibri"/>
                <a:cs typeface="Calibri"/>
              </a:rPr>
              <a:t>t</a:t>
            </a:r>
            <a:r>
              <a:rPr sz="1400" b="1" spc="0" dirty="0" smtClean="0">
                <a:latin typeface="Calibri"/>
                <a:cs typeface="Calibri"/>
              </a:rPr>
              <a:t>ion</a:t>
            </a:r>
            <a:r>
              <a:rPr sz="1400" b="1" spc="-25" dirty="0" smtClean="0">
                <a:latin typeface="Calibri"/>
                <a:cs typeface="Calibri"/>
              </a:rPr>
              <a:t> </a:t>
            </a:r>
            <a:r>
              <a:rPr sz="1400" b="1" spc="-30" dirty="0" smtClean="0">
                <a:latin typeface="Calibri"/>
                <a:cs typeface="Calibri"/>
              </a:rPr>
              <a:t>P</a:t>
            </a:r>
            <a:r>
              <a:rPr sz="1400" b="1" spc="0" dirty="0" smtClean="0">
                <a:latin typeface="Calibri"/>
                <a:cs typeface="Calibri"/>
              </a:rPr>
              <a:t>anel</a:t>
            </a:r>
            <a:r>
              <a:rPr sz="1400" b="1" spc="-30" dirty="0" smtClean="0">
                <a:latin typeface="Calibri"/>
                <a:cs typeface="Calibri"/>
              </a:rPr>
              <a:t> </a:t>
            </a:r>
            <a:r>
              <a:rPr sz="1400" b="1" spc="0" dirty="0" smtClean="0">
                <a:latin typeface="Calibri"/>
                <a:cs typeface="Calibri"/>
              </a:rPr>
              <a:t>Ra</a:t>
            </a:r>
            <a:r>
              <a:rPr sz="1400" b="1" spc="5" dirty="0" smtClean="0">
                <a:latin typeface="Calibri"/>
                <a:cs typeface="Calibri"/>
              </a:rPr>
              <a:t>n</a:t>
            </a:r>
            <a:r>
              <a:rPr sz="1400" b="1" spc="-15" dirty="0" smtClean="0">
                <a:latin typeface="Calibri"/>
                <a:cs typeface="Calibri"/>
              </a:rPr>
              <a:t>k</a:t>
            </a:r>
            <a:r>
              <a:rPr sz="1400" b="1" spc="0" dirty="0" smtClean="0">
                <a:latin typeface="Calibri"/>
                <a:cs typeface="Calibri"/>
              </a:rPr>
              <a:t>s</a:t>
            </a:r>
            <a:r>
              <a:rPr sz="1400" b="1" spc="-15" dirty="0" smtClean="0">
                <a:latin typeface="Calibri"/>
                <a:cs typeface="Calibri"/>
              </a:rPr>
              <a:t> </a:t>
            </a:r>
            <a:r>
              <a:rPr sz="1400" b="1" spc="0" dirty="0" smtClean="0">
                <a:latin typeface="Calibri"/>
                <a:cs typeface="Calibri"/>
              </a:rPr>
              <a:t>Des</a:t>
            </a:r>
            <a:r>
              <a:rPr sz="1400" b="1" spc="5" dirty="0" smtClean="0">
                <a:latin typeface="Calibri"/>
                <a:cs typeface="Calibri"/>
              </a:rPr>
              <a:t>i</a:t>
            </a:r>
            <a:r>
              <a:rPr sz="1400" b="1" spc="-10" dirty="0" smtClean="0">
                <a:latin typeface="Calibri"/>
                <a:cs typeface="Calibri"/>
              </a:rPr>
              <a:t>g</a:t>
            </a:r>
            <a:r>
              <a:rPr sz="1400" b="1" spc="0" dirty="0" smtClean="0">
                <a:latin typeface="Calibri"/>
                <a:cs typeface="Calibri"/>
              </a:rPr>
              <a:t>ners</a:t>
            </a:r>
            <a:endParaRPr sz="1400" dirty="0">
              <a:latin typeface="Calibri"/>
              <a:cs typeface="Calibri"/>
            </a:endParaRPr>
          </a:p>
          <a:p>
            <a:pPr marL="184785" indent="-172720">
              <a:lnSpc>
                <a:spcPct val="100000"/>
              </a:lnSpc>
              <a:buFont typeface="Arial"/>
              <a:buChar char="•"/>
              <a:tabLst>
                <a:tab pos="184785" algn="l"/>
              </a:tabLst>
            </a:pPr>
            <a:r>
              <a:rPr sz="1400" b="1" spc="0" dirty="0" smtClean="0">
                <a:latin typeface="Calibri"/>
                <a:cs typeface="Calibri"/>
              </a:rPr>
              <a:t>Ci</a:t>
            </a:r>
            <a:r>
              <a:rPr sz="1400" b="1" spc="5" dirty="0" smtClean="0">
                <a:latin typeface="Calibri"/>
                <a:cs typeface="Calibri"/>
              </a:rPr>
              <a:t>t</a:t>
            </a:r>
            <a:r>
              <a:rPr sz="1400" b="1" spc="0" dirty="0" smtClean="0">
                <a:latin typeface="Calibri"/>
                <a:cs typeface="Calibri"/>
              </a:rPr>
              <a:t>y</a:t>
            </a:r>
            <a:r>
              <a:rPr sz="1400" b="1" spc="-25" dirty="0" smtClean="0">
                <a:latin typeface="Calibri"/>
                <a:cs typeface="Calibri"/>
              </a:rPr>
              <a:t> </a:t>
            </a:r>
            <a:r>
              <a:rPr sz="1400" b="1" spc="0" dirty="0" smtClean="0">
                <a:latin typeface="Calibri"/>
                <a:cs typeface="Calibri"/>
              </a:rPr>
              <a:t>Ne</a:t>
            </a:r>
            <a:r>
              <a:rPr sz="1400" b="1" spc="-20" dirty="0" smtClean="0">
                <a:latin typeface="Calibri"/>
                <a:cs typeface="Calibri"/>
              </a:rPr>
              <a:t>g</a:t>
            </a:r>
            <a:r>
              <a:rPr sz="1400" b="1" spc="0" dirty="0" smtClean="0">
                <a:latin typeface="Calibri"/>
                <a:cs typeface="Calibri"/>
              </a:rPr>
              <a:t>o</a:t>
            </a:r>
            <a:r>
              <a:rPr sz="1400" b="1" spc="5" dirty="0" smtClean="0">
                <a:latin typeface="Calibri"/>
                <a:cs typeface="Calibri"/>
              </a:rPr>
              <a:t>t</a:t>
            </a:r>
            <a:r>
              <a:rPr sz="1400" b="1" spc="0" dirty="0" smtClean="0">
                <a:latin typeface="Calibri"/>
                <a:cs typeface="Calibri"/>
              </a:rPr>
              <a:t>i</a:t>
            </a:r>
            <a:r>
              <a:rPr sz="1400" b="1" spc="-10" dirty="0" smtClean="0">
                <a:latin typeface="Calibri"/>
                <a:cs typeface="Calibri"/>
              </a:rPr>
              <a:t>at</a:t>
            </a:r>
            <a:r>
              <a:rPr sz="1400" b="1" spc="0" dirty="0" smtClean="0">
                <a:latin typeface="Calibri"/>
                <a:cs typeface="Calibri"/>
              </a:rPr>
              <a:t>es</a:t>
            </a:r>
            <a:r>
              <a:rPr sz="1400" b="1" spc="-40" dirty="0" smtClean="0">
                <a:latin typeface="Calibri"/>
                <a:cs typeface="Calibri"/>
              </a:rPr>
              <a:t> </a:t>
            </a:r>
            <a:r>
              <a:rPr sz="1400" b="1" spc="0" dirty="0" smtClean="0">
                <a:latin typeface="Calibri"/>
                <a:cs typeface="Calibri"/>
              </a:rPr>
              <a:t>Des</a:t>
            </a:r>
            <a:r>
              <a:rPr sz="1400" b="1" spc="5" dirty="0" smtClean="0">
                <a:latin typeface="Calibri"/>
                <a:cs typeface="Calibri"/>
              </a:rPr>
              <a:t>i</a:t>
            </a:r>
            <a:r>
              <a:rPr sz="1400" b="1" spc="-10" dirty="0" smtClean="0">
                <a:latin typeface="Calibri"/>
                <a:cs typeface="Calibri"/>
              </a:rPr>
              <a:t>g</a:t>
            </a:r>
            <a:r>
              <a:rPr sz="1400" b="1" spc="0" dirty="0" smtClean="0">
                <a:latin typeface="Calibri"/>
                <a:cs typeface="Calibri"/>
              </a:rPr>
              <a:t>n</a:t>
            </a:r>
            <a:r>
              <a:rPr sz="1400" b="1" spc="-15" dirty="0" smtClean="0">
                <a:latin typeface="Calibri"/>
                <a:cs typeface="Calibri"/>
              </a:rPr>
              <a:t> </a:t>
            </a:r>
            <a:r>
              <a:rPr sz="1400" b="1" spc="0" dirty="0" smtClean="0">
                <a:latin typeface="Calibri"/>
                <a:cs typeface="Calibri"/>
              </a:rPr>
              <a:t>Se</a:t>
            </a:r>
            <a:r>
              <a:rPr sz="1400" b="1" spc="10" dirty="0" smtClean="0">
                <a:latin typeface="Calibri"/>
                <a:cs typeface="Calibri"/>
              </a:rPr>
              <a:t>r</a:t>
            </a:r>
            <a:r>
              <a:rPr sz="1400" b="1" spc="0" dirty="0" smtClean="0">
                <a:latin typeface="Calibri"/>
                <a:cs typeface="Calibri"/>
              </a:rPr>
              <a:t>vices</a:t>
            </a:r>
            <a:r>
              <a:rPr sz="1400" b="1" spc="-15" dirty="0" smtClean="0">
                <a:latin typeface="Calibri"/>
                <a:cs typeface="Calibri"/>
              </a:rPr>
              <a:t> </a:t>
            </a:r>
            <a:r>
              <a:rPr sz="1400" b="1" spc="0" dirty="0" smtClean="0">
                <a:latin typeface="Calibri"/>
                <a:cs typeface="Calibri"/>
              </a:rPr>
              <a:t>Co</a:t>
            </a:r>
            <a:r>
              <a:rPr sz="1400" b="1" spc="-10" dirty="0" smtClean="0">
                <a:latin typeface="Calibri"/>
                <a:cs typeface="Calibri"/>
              </a:rPr>
              <a:t>n</a:t>
            </a:r>
            <a:r>
              <a:rPr sz="1400" b="1" spc="0" dirty="0" smtClean="0">
                <a:latin typeface="Calibri"/>
                <a:cs typeface="Calibri"/>
              </a:rPr>
              <a:t>t</a:t>
            </a:r>
            <a:r>
              <a:rPr sz="1400" b="1" spc="-35" dirty="0" smtClean="0">
                <a:latin typeface="Calibri"/>
                <a:cs typeface="Calibri"/>
              </a:rPr>
              <a:t>r</a:t>
            </a:r>
            <a:r>
              <a:rPr sz="1400" b="1" spc="0" dirty="0" smtClean="0">
                <a:latin typeface="Calibri"/>
                <a:cs typeface="Calibri"/>
              </a:rPr>
              <a:t>ac</a:t>
            </a:r>
            <a:r>
              <a:rPr sz="1400" b="1" spc="5" dirty="0" smtClean="0">
                <a:latin typeface="Calibri"/>
                <a:cs typeface="Calibri"/>
              </a:rPr>
              <a:t>t</a:t>
            </a:r>
            <a:r>
              <a:rPr sz="1400" b="1" spc="0" dirty="0" smtClean="0">
                <a:latin typeface="Calibri"/>
                <a:cs typeface="Calibri"/>
              </a:rPr>
              <a:t>.</a:t>
            </a:r>
            <a:endParaRPr sz="1400" dirty="0">
              <a:latin typeface="Calibri"/>
              <a:cs typeface="Calibri"/>
            </a:endParaRPr>
          </a:p>
        </p:txBody>
      </p:sp>
      <p:sp>
        <p:nvSpPr>
          <p:cNvPr id="17" name="object 17"/>
          <p:cNvSpPr txBox="1"/>
          <p:nvPr/>
        </p:nvSpPr>
        <p:spPr>
          <a:xfrm>
            <a:off x="2240660" y="5362392"/>
            <a:ext cx="2236470" cy="235585"/>
          </a:xfrm>
          <a:prstGeom prst="rect">
            <a:avLst/>
          </a:prstGeom>
        </p:spPr>
        <p:txBody>
          <a:bodyPr vert="horz" wrap="square" lIns="0" tIns="0" rIns="0" bIns="0" rtlCol="0">
            <a:noAutofit/>
          </a:bodyPr>
          <a:lstStyle/>
          <a:p>
            <a:pPr marL="12700">
              <a:lnSpc>
                <a:spcPct val="100000"/>
              </a:lnSpc>
            </a:pPr>
            <a:r>
              <a:rPr sz="1400" b="1" u="heavy" spc="-15" dirty="0" smtClean="0">
                <a:latin typeface="Calibri"/>
                <a:cs typeface="Calibri"/>
              </a:rPr>
              <a:t>C</a:t>
            </a:r>
            <a:r>
              <a:rPr sz="1400" b="1" u="heavy" spc="0" dirty="0" smtClean="0">
                <a:latin typeface="Calibri"/>
                <a:cs typeface="Calibri"/>
              </a:rPr>
              <a:t>ONDU</a:t>
            </a:r>
            <a:r>
              <a:rPr sz="1400" b="1" u="heavy" spc="5" dirty="0" smtClean="0">
                <a:latin typeface="Calibri"/>
                <a:cs typeface="Calibri"/>
              </a:rPr>
              <a:t>C</a:t>
            </a:r>
            <a:r>
              <a:rPr sz="1400" b="1" u="heavy" spc="0" dirty="0" smtClean="0">
                <a:latin typeface="Calibri"/>
                <a:cs typeface="Calibri"/>
              </a:rPr>
              <a:t>T</a:t>
            </a:r>
            <a:r>
              <a:rPr sz="1400" b="1" u="heavy" spc="-30" dirty="0" smtClean="0">
                <a:latin typeface="Calibri"/>
                <a:cs typeface="Calibri"/>
              </a:rPr>
              <a:t> </a:t>
            </a:r>
            <a:r>
              <a:rPr sz="1400" b="1" u="heavy" spc="0" dirty="0" smtClean="0">
                <a:latin typeface="Calibri"/>
                <a:cs typeface="Calibri"/>
              </a:rPr>
              <a:t>F</a:t>
            </a:r>
            <a:r>
              <a:rPr sz="1400" b="1" u="heavy" spc="-10" dirty="0" smtClean="0">
                <a:latin typeface="Calibri"/>
                <a:cs typeface="Calibri"/>
              </a:rPr>
              <a:t>E</a:t>
            </a:r>
            <a:r>
              <a:rPr sz="1400" b="1" u="heavy" spc="0" dirty="0" smtClean="0">
                <a:latin typeface="Calibri"/>
                <a:cs typeface="Calibri"/>
              </a:rPr>
              <a:t>AS</a:t>
            </a:r>
            <a:r>
              <a:rPr sz="1400" b="1" u="heavy" spc="-5" dirty="0" smtClean="0">
                <a:latin typeface="Calibri"/>
                <a:cs typeface="Calibri"/>
              </a:rPr>
              <a:t>I</a:t>
            </a:r>
            <a:r>
              <a:rPr sz="1400" b="1" u="heavy" spc="0" dirty="0" smtClean="0">
                <a:latin typeface="Calibri"/>
                <a:cs typeface="Calibri"/>
              </a:rPr>
              <a:t>BI</a:t>
            </a:r>
            <a:r>
              <a:rPr sz="1400" b="1" u="heavy" spc="-10" dirty="0" smtClean="0">
                <a:latin typeface="Calibri"/>
                <a:cs typeface="Calibri"/>
              </a:rPr>
              <a:t>L</a:t>
            </a:r>
            <a:r>
              <a:rPr sz="1400" b="1" u="heavy" spc="0" dirty="0" smtClean="0">
                <a:latin typeface="Calibri"/>
                <a:cs typeface="Calibri"/>
              </a:rPr>
              <a:t>IT</a:t>
            </a:r>
            <a:r>
              <a:rPr sz="1400" b="1" u="heavy" spc="-5" dirty="0" smtClean="0">
                <a:latin typeface="Calibri"/>
                <a:cs typeface="Calibri"/>
              </a:rPr>
              <a:t>I</a:t>
            </a:r>
            <a:r>
              <a:rPr sz="1400" b="1" u="heavy" spc="0" dirty="0" smtClean="0">
                <a:latin typeface="Calibri"/>
                <a:cs typeface="Calibri"/>
              </a:rPr>
              <a:t>Y</a:t>
            </a:r>
            <a:r>
              <a:rPr sz="1400" b="1" u="heavy" spc="-15" dirty="0" smtClean="0">
                <a:latin typeface="Calibri"/>
                <a:cs typeface="Calibri"/>
              </a:rPr>
              <a:t> S</a:t>
            </a:r>
            <a:r>
              <a:rPr sz="1400" b="1" u="heavy" spc="0" dirty="0" smtClean="0">
                <a:latin typeface="Calibri"/>
                <a:cs typeface="Calibri"/>
              </a:rPr>
              <a:t>TU</a:t>
            </a:r>
            <a:r>
              <a:rPr sz="1400" b="1" u="heavy" spc="-40" dirty="0" smtClean="0">
                <a:latin typeface="Calibri"/>
                <a:cs typeface="Calibri"/>
              </a:rPr>
              <a:t>D</a:t>
            </a:r>
            <a:r>
              <a:rPr sz="1400" b="1" u="heavy" spc="0" dirty="0" smtClean="0">
                <a:latin typeface="Calibri"/>
                <a:cs typeface="Calibri"/>
              </a:rPr>
              <a:t>Y</a:t>
            </a:r>
            <a:endParaRPr sz="1400" dirty="0">
              <a:latin typeface="Calibri"/>
              <a:cs typeface="Calibri"/>
            </a:endParaRPr>
          </a:p>
        </p:txBody>
      </p:sp>
      <p:sp>
        <p:nvSpPr>
          <p:cNvPr id="18" name="object 18"/>
          <p:cNvSpPr txBox="1"/>
          <p:nvPr/>
        </p:nvSpPr>
        <p:spPr>
          <a:xfrm>
            <a:off x="2219878" y="5597977"/>
            <a:ext cx="4895850" cy="662305"/>
          </a:xfrm>
          <a:prstGeom prst="rect">
            <a:avLst/>
          </a:prstGeom>
        </p:spPr>
        <p:txBody>
          <a:bodyPr vert="horz" wrap="square" lIns="0" tIns="0" rIns="0" bIns="0" rtlCol="0">
            <a:noAutofit/>
          </a:bodyPr>
          <a:lstStyle/>
          <a:p>
            <a:pPr marL="184785" indent="-172720">
              <a:lnSpc>
                <a:spcPct val="100000"/>
              </a:lnSpc>
              <a:buFont typeface="Arial"/>
              <a:buChar char="•"/>
              <a:tabLst>
                <a:tab pos="184785" algn="l"/>
              </a:tabLst>
            </a:pPr>
            <a:r>
              <a:rPr sz="1400" b="1" spc="0" dirty="0" smtClean="0">
                <a:latin typeface="Calibri"/>
                <a:cs typeface="Calibri"/>
              </a:rPr>
              <a:t>Desi</a:t>
            </a:r>
            <a:r>
              <a:rPr sz="1400" b="1" spc="-5" dirty="0" smtClean="0">
                <a:latin typeface="Calibri"/>
                <a:cs typeface="Calibri"/>
              </a:rPr>
              <a:t>g</a:t>
            </a:r>
            <a:r>
              <a:rPr sz="1400" b="1" spc="0" dirty="0" smtClean="0">
                <a:latin typeface="Calibri"/>
                <a:cs typeface="Calibri"/>
              </a:rPr>
              <a:t>ner</a:t>
            </a:r>
            <a:r>
              <a:rPr sz="1400" b="1" spc="-25" dirty="0" smtClean="0">
                <a:latin typeface="Calibri"/>
                <a:cs typeface="Calibri"/>
              </a:rPr>
              <a:t> </a:t>
            </a:r>
            <a:r>
              <a:rPr sz="1400" b="1" spc="0" dirty="0" smtClean="0">
                <a:latin typeface="Calibri"/>
                <a:cs typeface="Calibri"/>
              </a:rPr>
              <a:t>&amp;</a:t>
            </a:r>
            <a:r>
              <a:rPr sz="1400" b="1" spc="-15" dirty="0" smtClean="0">
                <a:latin typeface="Calibri"/>
                <a:cs typeface="Calibri"/>
              </a:rPr>
              <a:t> </a:t>
            </a:r>
            <a:r>
              <a:rPr sz="1400" b="1" spc="0" dirty="0" smtClean="0">
                <a:latin typeface="Calibri"/>
                <a:cs typeface="Calibri"/>
              </a:rPr>
              <a:t>O</a:t>
            </a:r>
            <a:r>
              <a:rPr sz="1400" b="1" spc="-10" dirty="0" smtClean="0">
                <a:latin typeface="Calibri"/>
                <a:cs typeface="Calibri"/>
              </a:rPr>
              <a:t>P</a:t>
            </a:r>
            <a:r>
              <a:rPr sz="1400" b="1" spc="0" dirty="0" smtClean="0">
                <a:latin typeface="Calibri"/>
                <a:cs typeface="Calibri"/>
              </a:rPr>
              <a:t>M D</a:t>
            </a:r>
            <a:r>
              <a:rPr sz="1400" b="1" spc="-15" dirty="0" smtClean="0">
                <a:latin typeface="Calibri"/>
                <a:cs typeface="Calibri"/>
              </a:rPr>
              <a:t>e</a:t>
            </a:r>
            <a:r>
              <a:rPr sz="1400" b="1" spc="-20" dirty="0" smtClean="0">
                <a:latin typeface="Calibri"/>
                <a:cs typeface="Calibri"/>
              </a:rPr>
              <a:t>v</a:t>
            </a:r>
            <a:r>
              <a:rPr sz="1400" b="1" spc="0" dirty="0" smtClean="0">
                <a:latin typeface="Calibri"/>
                <a:cs typeface="Calibri"/>
              </a:rPr>
              <a:t>elop</a:t>
            </a:r>
            <a:r>
              <a:rPr sz="1400" b="1" spc="-15" dirty="0" smtClean="0">
                <a:latin typeface="Calibri"/>
                <a:cs typeface="Calibri"/>
              </a:rPr>
              <a:t> </a:t>
            </a:r>
            <a:r>
              <a:rPr sz="1400" b="1" spc="-25" dirty="0" smtClean="0">
                <a:latin typeface="Calibri"/>
                <a:cs typeface="Calibri"/>
              </a:rPr>
              <a:t>F</a:t>
            </a:r>
            <a:r>
              <a:rPr sz="1400" b="1" spc="0" dirty="0" smtClean="0">
                <a:latin typeface="Calibri"/>
                <a:cs typeface="Calibri"/>
              </a:rPr>
              <a:t>easibili</a:t>
            </a:r>
            <a:r>
              <a:rPr sz="1400" b="1" spc="5" dirty="0" smtClean="0">
                <a:latin typeface="Calibri"/>
                <a:cs typeface="Calibri"/>
              </a:rPr>
              <a:t>t</a:t>
            </a:r>
            <a:r>
              <a:rPr sz="1400" b="1" spc="0" dirty="0" smtClean="0">
                <a:latin typeface="Calibri"/>
                <a:cs typeface="Calibri"/>
              </a:rPr>
              <a:t>y</a:t>
            </a:r>
            <a:r>
              <a:rPr sz="1400" b="1" spc="-35" dirty="0" smtClean="0">
                <a:latin typeface="Calibri"/>
                <a:cs typeface="Calibri"/>
              </a:rPr>
              <a:t> </a:t>
            </a:r>
            <a:r>
              <a:rPr sz="1400" b="1" spc="-10" dirty="0" smtClean="0">
                <a:latin typeface="Calibri"/>
                <a:cs typeface="Calibri"/>
              </a:rPr>
              <a:t>S</a:t>
            </a:r>
            <a:r>
              <a:rPr sz="1400" b="1" spc="0" dirty="0" smtClean="0">
                <a:latin typeface="Calibri"/>
                <a:cs typeface="Calibri"/>
              </a:rPr>
              <a:t>tudy</a:t>
            </a:r>
            <a:r>
              <a:rPr sz="1400" b="1" spc="-25" dirty="0" smtClean="0">
                <a:latin typeface="Calibri"/>
                <a:cs typeface="Calibri"/>
              </a:rPr>
              <a:t> </a:t>
            </a:r>
            <a:r>
              <a:rPr sz="1400" b="1" spc="0" dirty="0" smtClean="0">
                <a:latin typeface="Calibri"/>
                <a:cs typeface="Calibri"/>
              </a:rPr>
              <a:t>Al</a:t>
            </a:r>
            <a:r>
              <a:rPr sz="1400" b="1" spc="-5" dirty="0" smtClean="0">
                <a:latin typeface="Calibri"/>
                <a:cs typeface="Calibri"/>
              </a:rPr>
              <a:t>t</a:t>
            </a:r>
            <a:r>
              <a:rPr sz="1400" b="1" spc="0" dirty="0" smtClean="0">
                <a:latin typeface="Calibri"/>
                <a:cs typeface="Calibri"/>
              </a:rPr>
              <a:t>ern</a:t>
            </a:r>
            <a:r>
              <a:rPr sz="1400" b="1" spc="-10" dirty="0" smtClean="0">
                <a:latin typeface="Calibri"/>
                <a:cs typeface="Calibri"/>
              </a:rPr>
              <a:t>at</a:t>
            </a:r>
            <a:r>
              <a:rPr sz="1400" b="1" spc="0" dirty="0" smtClean="0">
                <a:latin typeface="Calibri"/>
                <a:cs typeface="Calibri"/>
              </a:rPr>
              <a:t>i</a:t>
            </a:r>
            <a:r>
              <a:rPr sz="1400" b="1" spc="-20" dirty="0" smtClean="0">
                <a:latin typeface="Calibri"/>
                <a:cs typeface="Calibri"/>
              </a:rPr>
              <a:t>v</a:t>
            </a:r>
            <a:r>
              <a:rPr sz="1400" b="1" spc="0" dirty="0" smtClean="0">
                <a:latin typeface="Calibri"/>
                <a:cs typeface="Calibri"/>
              </a:rPr>
              <a:t>e</a:t>
            </a:r>
            <a:r>
              <a:rPr sz="1400" b="1" spc="-40" dirty="0" smtClean="0">
                <a:latin typeface="Calibri"/>
                <a:cs typeface="Calibri"/>
              </a:rPr>
              <a:t> </a:t>
            </a:r>
            <a:r>
              <a:rPr sz="1400" b="1" spc="0" dirty="0" smtClean="0">
                <a:latin typeface="Calibri"/>
                <a:cs typeface="Calibri"/>
              </a:rPr>
              <a:t>Concep</a:t>
            </a:r>
            <a:r>
              <a:rPr sz="1400" b="1" spc="-10" dirty="0" smtClean="0">
                <a:latin typeface="Calibri"/>
                <a:cs typeface="Calibri"/>
              </a:rPr>
              <a:t>t</a:t>
            </a:r>
            <a:r>
              <a:rPr sz="1400" b="1" spc="0" dirty="0" smtClean="0">
                <a:latin typeface="Calibri"/>
                <a:cs typeface="Calibri"/>
              </a:rPr>
              <a:t>s</a:t>
            </a:r>
            <a:endParaRPr sz="1400" dirty="0">
              <a:latin typeface="Calibri"/>
              <a:cs typeface="Calibri"/>
            </a:endParaRPr>
          </a:p>
          <a:p>
            <a:pPr marL="184785" indent="-172720">
              <a:lnSpc>
                <a:spcPct val="100000"/>
              </a:lnSpc>
              <a:buFont typeface="Arial"/>
              <a:buChar char="•"/>
              <a:tabLst>
                <a:tab pos="184785" algn="l"/>
              </a:tabLst>
            </a:pPr>
            <a:r>
              <a:rPr sz="1400" b="1" spc="0" dirty="0" smtClean="0">
                <a:latin typeface="Calibri"/>
                <a:cs typeface="Calibri"/>
              </a:rPr>
              <a:t>Ci</a:t>
            </a:r>
            <a:r>
              <a:rPr sz="1400" b="1" spc="5" dirty="0" smtClean="0">
                <a:latin typeface="Calibri"/>
                <a:cs typeface="Calibri"/>
              </a:rPr>
              <a:t>t</a:t>
            </a:r>
            <a:r>
              <a:rPr sz="1400" b="1" spc="0" dirty="0" smtClean="0">
                <a:latin typeface="Calibri"/>
                <a:cs typeface="Calibri"/>
              </a:rPr>
              <a:t>y</a:t>
            </a:r>
            <a:r>
              <a:rPr sz="1400" b="1" spc="-25" dirty="0" smtClean="0">
                <a:latin typeface="Calibri"/>
                <a:cs typeface="Calibri"/>
              </a:rPr>
              <a:t> </a:t>
            </a:r>
            <a:r>
              <a:rPr sz="1400" b="1" spc="0" dirty="0" smtClean="0">
                <a:latin typeface="Calibri"/>
                <a:cs typeface="Calibri"/>
              </a:rPr>
              <a:t>app</a:t>
            </a:r>
            <a:r>
              <a:rPr sz="1400" b="1" spc="-5" dirty="0" smtClean="0">
                <a:latin typeface="Calibri"/>
                <a:cs typeface="Calibri"/>
              </a:rPr>
              <a:t>r</a:t>
            </a:r>
            <a:r>
              <a:rPr sz="1400" b="1" spc="0" dirty="0" smtClean="0">
                <a:latin typeface="Calibri"/>
                <a:cs typeface="Calibri"/>
              </a:rPr>
              <a:t>o</a:t>
            </a:r>
            <a:r>
              <a:rPr sz="1400" b="1" spc="-15" dirty="0" smtClean="0">
                <a:latin typeface="Calibri"/>
                <a:cs typeface="Calibri"/>
              </a:rPr>
              <a:t>v</a:t>
            </a:r>
            <a:r>
              <a:rPr sz="1400" b="1" spc="0" dirty="0" smtClean="0">
                <a:latin typeface="Calibri"/>
                <a:cs typeface="Calibri"/>
              </a:rPr>
              <a:t>es</a:t>
            </a:r>
            <a:r>
              <a:rPr sz="1400" b="1" spc="-40" dirty="0" smtClean="0">
                <a:latin typeface="Calibri"/>
                <a:cs typeface="Calibri"/>
              </a:rPr>
              <a:t> </a:t>
            </a:r>
            <a:r>
              <a:rPr sz="1400" b="1" spc="0" dirty="0" smtClean="0">
                <a:latin typeface="Calibri"/>
                <a:cs typeface="Calibri"/>
              </a:rPr>
              <a:t>P</a:t>
            </a:r>
            <a:r>
              <a:rPr sz="1400" b="1" spc="-15" dirty="0" smtClean="0">
                <a:latin typeface="Calibri"/>
                <a:cs typeface="Calibri"/>
              </a:rPr>
              <a:t>re</a:t>
            </a:r>
            <a:r>
              <a:rPr sz="1400" b="1" spc="-25" dirty="0" smtClean="0">
                <a:latin typeface="Calibri"/>
                <a:cs typeface="Calibri"/>
              </a:rPr>
              <a:t>f</a:t>
            </a:r>
            <a:r>
              <a:rPr sz="1400" b="1" spc="0" dirty="0" smtClean="0">
                <a:latin typeface="Calibri"/>
                <a:cs typeface="Calibri"/>
              </a:rPr>
              <a:t>er</a:t>
            </a:r>
            <a:r>
              <a:rPr sz="1400" b="1" spc="-10" dirty="0" smtClean="0">
                <a:latin typeface="Calibri"/>
                <a:cs typeface="Calibri"/>
              </a:rPr>
              <a:t>r</a:t>
            </a:r>
            <a:r>
              <a:rPr sz="1400" b="1" spc="-15" dirty="0" smtClean="0">
                <a:latin typeface="Calibri"/>
                <a:cs typeface="Calibri"/>
              </a:rPr>
              <a:t>e</a:t>
            </a:r>
            <a:r>
              <a:rPr sz="1400" b="1" spc="0" dirty="0" smtClean="0">
                <a:latin typeface="Calibri"/>
                <a:cs typeface="Calibri"/>
              </a:rPr>
              <a:t>d</a:t>
            </a:r>
            <a:r>
              <a:rPr sz="1400" b="1" spc="-40" dirty="0" smtClean="0">
                <a:latin typeface="Calibri"/>
                <a:cs typeface="Calibri"/>
              </a:rPr>
              <a:t> </a:t>
            </a:r>
            <a:r>
              <a:rPr sz="1400" b="1" spc="0" dirty="0" smtClean="0">
                <a:latin typeface="Calibri"/>
                <a:cs typeface="Calibri"/>
              </a:rPr>
              <a:t>Altern</a:t>
            </a:r>
            <a:r>
              <a:rPr sz="1400" b="1" spc="-10" dirty="0" smtClean="0">
                <a:latin typeface="Calibri"/>
                <a:cs typeface="Calibri"/>
              </a:rPr>
              <a:t>at</a:t>
            </a:r>
            <a:r>
              <a:rPr sz="1400" b="1" spc="0" dirty="0" smtClean="0">
                <a:latin typeface="Calibri"/>
                <a:cs typeface="Calibri"/>
              </a:rPr>
              <a:t>i</a:t>
            </a:r>
            <a:r>
              <a:rPr sz="1400" b="1" spc="-15" dirty="0" smtClean="0">
                <a:latin typeface="Calibri"/>
                <a:cs typeface="Calibri"/>
              </a:rPr>
              <a:t>v</a:t>
            </a:r>
            <a:r>
              <a:rPr sz="1400" b="1" spc="0" dirty="0" smtClean="0">
                <a:latin typeface="Calibri"/>
                <a:cs typeface="Calibri"/>
              </a:rPr>
              <a:t>e</a:t>
            </a:r>
            <a:endParaRPr sz="1400" dirty="0">
              <a:latin typeface="Calibri"/>
              <a:cs typeface="Calibri"/>
            </a:endParaRPr>
          </a:p>
          <a:p>
            <a:pPr marL="184785" indent="-172720">
              <a:lnSpc>
                <a:spcPct val="100000"/>
              </a:lnSpc>
              <a:buFont typeface="Arial"/>
              <a:buChar char="•"/>
              <a:tabLst>
                <a:tab pos="184785" algn="l"/>
              </a:tabLst>
            </a:pPr>
            <a:r>
              <a:rPr sz="1400" b="1" spc="0" dirty="0" smtClean="0">
                <a:latin typeface="Calibri"/>
                <a:cs typeface="Calibri"/>
              </a:rPr>
              <a:t>M</a:t>
            </a:r>
            <a:r>
              <a:rPr sz="1400" b="1" spc="-10" dirty="0" smtClean="0">
                <a:latin typeface="Calibri"/>
                <a:cs typeface="Calibri"/>
              </a:rPr>
              <a:t>SB</a:t>
            </a:r>
            <a:r>
              <a:rPr sz="1400" b="1" spc="0" dirty="0" smtClean="0">
                <a:latin typeface="Calibri"/>
                <a:cs typeface="Calibri"/>
              </a:rPr>
              <a:t>A appr</a:t>
            </a:r>
            <a:r>
              <a:rPr sz="1400" b="1" spc="-15" dirty="0" smtClean="0">
                <a:latin typeface="Calibri"/>
                <a:cs typeface="Calibri"/>
              </a:rPr>
              <a:t>o</a:t>
            </a:r>
            <a:r>
              <a:rPr sz="1400" b="1" spc="-20" dirty="0" smtClean="0">
                <a:latin typeface="Calibri"/>
                <a:cs typeface="Calibri"/>
              </a:rPr>
              <a:t>v</a:t>
            </a:r>
            <a:r>
              <a:rPr sz="1400" b="1" spc="0" dirty="0" smtClean="0">
                <a:latin typeface="Calibri"/>
                <a:cs typeface="Calibri"/>
              </a:rPr>
              <a:t>es</a:t>
            </a:r>
            <a:r>
              <a:rPr sz="1400" b="1" spc="-40" dirty="0" smtClean="0">
                <a:latin typeface="Calibri"/>
                <a:cs typeface="Calibri"/>
              </a:rPr>
              <a:t> </a:t>
            </a:r>
            <a:r>
              <a:rPr sz="1400" b="1" spc="-25" dirty="0" smtClean="0">
                <a:latin typeface="Calibri"/>
                <a:cs typeface="Calibri"/>
              </a:rPr>
              <a:t>F</a:t>
            </a:r>
            <a:r>
              <a:rPr sz="1400" b="1" spc="0" dirty="0" smtClean="0">
                <a:latin typeface="Calibri"/>
                <a:cs typeface="Calibri"/>
              </a:rPr>
              <a:t>eas</a:t>
            </a:r>
            <a:r>
              <a:rPr sz="1400" b="1" spc="5" dirty="0" smtClean="0">
                <a:latin typeface="Calibri"/>
                <a:cs typeface="Calibri"/>
              </a:rPr>
              <a:t>i</a:t>
            </a:r>
            <a:r>
              <a:rPr sz="1400" b="1" spc="0" dirty="0" smtClean="0">
                <a:latin typeface="Calibri"/>
                <a:cs typeface="Calibri"/>
              </a:rPr>
              <a:t>bil</a:t>
            </a:r>
            <a:r>
              <a:rPr sz="1400" b="1" spc="5" dirty="0" smtClean="0">
                <a:latin typeface="Calibri"/>
                <a:cs typeface="Calibri"/>
              </a:rPr>
              <a:t>i</a:t>
            </a:r>
            <a:r>
              <a:rPr sz="1400" b="1" spc="0" dirty="0" smtClean="0">
                <a:latin typeface="Calibri"/>
                <a:cs typeface="Calibri"/>
              </a:rPr>
              <a:t>ty</a:t>
            </a:r>
            <a:r>
              <a:rPr sz="1400" b="1" spc="-35" dirty="0" smtClean="0">
                <a:latin typeface="Calibri"/>
                <a:cs typeface="Calibri"/>
              </a:rPr>
              <a:t> </a:t>
            </a:r>
            <a:r>
              <a:rPr sz="1400" b="1" spc="0" dirty="0" smtClean="0">
                <a:latin typeface="Calibri"/>
                <a:cs typeface="Calibri"/>
              </a:rPr>
              <a:t>Study</a:t>
            </a:r>
            <a:r>
              <a:rPr sz="1400" b="1" spc="-25" dirty="0" smtClean="0">
                <a:latin typeface="Calibri"/>
                <a:cs typeface="Calibri"/>
              </a:rPr>
              <a:t> </a:t>
            </a:r>
            <a:r>
              <a:rPr sz="1400" b="1" spc="0" dirty="0" smtClean="0">
                <a:latin typeface="Calibri"/>
                <a:cs typeface="Calibri"/>
              </a:rPr>
              <a:t>&amp;</a:t>
            </a:r>
            <a:r>
              <a:rPr sz="1400" b="1" spc="-10" dirty="0" smtClean="0">
                <a:latin typeface="Calibri"/>
                <a:cs typeface="Calibri"/>
              </a:rPr>
              <a:t> </a:t>
            </a:r>
            <a:r>
              <a:rPr sz="1400" b="1" spc="0" dirty="0" smtClean="0">
                <a:latin typeface="Calibri"/>
                <a:cs typeface="Calibri"/>
              </a:rPr>
              <a:t>P</a:t>
            </a:r>
            <a:r>
              <a:rPr sz="1400" b="1" spc="-15" dirty="0" smtClean="0">
                <a:latin typeface="Calibri"/>
                <a:cs typeface="Calibri"/>
              </a:rPr>
              <a:t>re</a:t>
            </a:r>
            <a:r>
              <a:rPr sz="1400" b="1" spc="-25" dirty="0" smtClean="0">
                <a:latin typeface="Calibri"/>
                <a:cs typeface="Calibri"/>
              </a:rPr>
              <a:t>f</a:t>
            </a:r>
            <a:r>
              <a:rPr sz="1400" b="1" spc="0" dirty="0" smtClean="0">
                <a:latin typeface="Calibri"/>
                <a:cs typeface="Calibri"/>
              </a:rPr>
              <a:t>er</a:t>
            </a:r>
            <a:r>
              <a:rPr sz="1400" b="1" spc="-10" dirty="0" smtClean="0">
                <a:latin typeface="Calibri"/>
                <a:cs typeface="Calibri"/>
              </a:rPr>
              <a:t>r</a:t>
            </a:r>
            <a:r>
              <a:rPr sz="1400" b="1" spc="0" dirty="0" smtClean="0">
                <a:latin typeface="Calibri"/>
                <a:cs typeface="Calibri"/>
              </a:rPr>
              <a:t>ed</a:t>
            </a:r>
            <a:r>
              <a:rPr sz="1400" b="1" spc="-50" dirty="0" smtClean="0">
                <a:latin typeface="Calibri"/>
                <a:cs typeface="Calibri"/>
              </a:rPr>
              <a:t> </a:t>
            </a:r>
            <a:r>
              <a:rPr sz="1400" b="1" spc="0" dirty="0" smtClean="0">
                <a:latin typeface="Calibri"/>
                <a:cs typeface="Calibri"/>
              </a:rPr>
              <a:t>Altern</a:t>
            </a:r>
            <a:r>
              <a:rPr sz="1400" b="1" spc="-10" dirty="0" smtClean="0">
                <a:latin typeface="Calibri"/>
                <a:cs typeface="Calibri"/>
              </a:rPr>
              <a:t>a</a:t>
            </a:r>
            <a:r>
              <a:rPr sz="1400" b="1" spc="0" dirty="0" smtClean="0">
                <a:latin typeface="Calibri"/>
                <a:cs typeface="Calibri"/>
              </a:rPr>
              <a:t>ti</a:t>
            </a:r>
            <a:r>
              <a:rPr sz="1400" b="1" spc="-15" dirty="0" smtClean="0">
                <a:latin typeface="Calibri"/>
                <a:cs typeface="Calibri"/>
              </a:rPr>
              <a:t>v</a:t>
            </a:r>
            <a:r>
              <a:rPr sz="1400" b="1" spc="0" dirty="0" smtClean="0">
                <a:latin typeface="Calibri"/>
                <a:cs typeface="Calibri"/>
              </a:rPr>
              <a:t>e</a:t>
            </a:r>
            <a:endParaRPr sz="1400" dirty="0">
              <a:latin typeface="Calibri"/>
              <a:cs typeface="Calibri"/>
            </a:endParaRPr>
          </a:p>
        </p:txBody>
      </p:sp>
      <p:sp>
        <p:nvSpPr>
          <p:cNvPr id="19" name="object 19"/>
          <p:cNvSpPr/>
          <p:nvPr/>
        </p:nvSpPr>
        <p:spPr>
          <a:xfrm>
            <a:off x="1170939" y="1254886"/>
            <a:ext cx="127000" cy="841501"/>
          </a:xfrm>
          <a:custGeom>
            <a:avLst/>
            <a:gdLst/>
            <a:ahLst/>
            <a:cxnLst/>
            <a:rect l="l" t="t" r="r" b="b"/>
            <a:pathLst>
              <a:path w="127000" h="841501">
                <a:moveTo>
                  <a:pt x="50800" y="714501"/>
                </a:moveTo>
                <a:lnTo>
                  <a:pt x="0" y="714501"/>
                </a:lnTo>
                <a:lnTo>
                  <a:pt x="63500" y="841501"/>
                </a:lnTo>
                <a:lnTo>
                  <a:pt x="120650" y="727201"/>
                </a:lnTo>
                <a:lnTo>
                  <a:pt x="50800" y="727201"/>
                </a:lnTo>
                <a:lnTo>
                  <a:pt x="50800" y="714501"/>
                </a:lnTo>
                <a:close/>
              </a:path>
              <a:path w="127000" h="841501">
                <a:moveTo>
                  <a:pt x="76200" y="0"/>
                </a:moveTo>
                <a:lnTo>
                  <a:pt x="50800" y="0"/>
                </a:lnTo>
                <a:lnTo>
                  <a:pt x="50800" y="727201"/>
                </a:lnTo>
                <a:lnTo>
                  <a:pt x="76200" y="727201"/>
                </a:lnTo>
                <a:lnTo>
                  <a:pt x="76200" y="0"/>
                </a:lnTo>
                <a:close/>
              </a:path>
              <a:path w="127000" h="841501">
                <a:moveTo>
                  <a:pt x="127000" y="714501"/>
                </a:moveTo>
                <a:lnTo>
                  <a:pt x="76200" y="714501"/>
                </a:lnTo>
                <a:lnTo>
                  <a:pt x="76200" y="727201"/>
                </a:lnTo>
                <a:lnTo>
                  <a:pt x="120650" y="727201"/>
                </a:lnTo>
                <a:lnTo>
                  <a:pt x="127000" y="714501"/>
                </a:lnTo>
                <a:close/>
              </a:path>
            </a:pathLst>
          </a:custGeom>
          <a:solidFill>
            <a:srgbClr val="000000"/>
          </a:solidFill>
        </p:spPr>
        <p:txBody>
          <a:bodyPr wrap="square" lIns="0" tIns="0" rIns="0" bIns="0" rtlCol="0">
            <a:noAutofit/>
          </a:bodyPr>
          <a:lstStyle/>
          <a:p>
            <a:endParaRPr/>
          </a:p>
        </p:txBody>
      </p:sp>
      <p:sp>
        <p:nvSpPr>
          <p:cNvPr id="20" name="object 20"/>
          <p:cNvSpPr/>
          <p:nvPr/>
        </p:nvSpPr>
        <p:spPr>
          <a:xfrm>
            <a:off x="1174470" y="2736469"/>
            <a:ext cx="127025" cy="2522346"/>
          </a:xfrm>
          <a:custGeom>
            <a:avLst/>
            <a:gdLst/>
            <a:ahLst/>
            <a:cxnLst/>
            <a:rect l="l" t="t" r="r" b="b"/>
            <a:pathLst>
              <a:path w="127025" h="2522346">
                <a:moveTo>
                  <a:pt x="50806" y="2395423"/>
                </a:moveTo>
                <a:lnTo>
                  <a:pt x="0" y="2395473"/>
                </a:lnTo>
                <a:lnTo>
                  <a:pt x="63690" y="2522346"/>
                </a:lnTo>
                <a:lnTo>
                  <a:pt x="120628" y="2408173"/>
                </a:lnTo>
                <a:lnTo>
                  <a:pt x="50825" y="2408173"/>
                </a:lnTo>
                <a:lnTo>
                  <a:pt x="50806" y="2395423"/>
                </a:lnTo>
                <a:close/>
              </a:path>
              <a:path w="127025" h="2522346">
                <a:moveTo>
                  <a:pt x="76206" y="2395397"/>
                </a:moveTo>
                <a:lnTo>
                  <a:pt x="50806" y="2395423"/>
                </a:lnTo>
                <a:lnTo>
                  <a:pt x="50825" y="2408173"/>
                </a:lnTo>
                <a:lnTo>
                  <a:pt x="76225" y="2408047"/>
                </a:lnTo>
                <a:lnTo>
                  <a:pt x="76206" y="2395397"/>
                </a:lnTo>
                <a:close/>
              </a:path>
              <a:path w="127025" h="2522346">
                <a:moveTo>
                  <a:pt x="127025" y="2395347"/>
                </a:moveTo>
                <a:lnTo>
                  <a:pt x="76206" y="2395397"/>
                </a:lnTo>
                <a:lnTo>
                  <a:pt x="76225" y="2408047"/>
                </a:lnTo>
                <a:lnTo>
                  <a:pt x="50825" y="2408173"/>
                </a:lnTo>
                <a:lnTo>
                  <a:pt x="120628" y="2408173"/>
                </a:lnTo>
                <a:lnTo>
                  <a:pt x="127025" y="2395347"/>
                </a:lnTo>
                <a:close/>
              </a:path>
              <a:path w="127025" h="2522346">
                <a:moveTo>
                  <a:pt x="72669" y="0"/>
                </a:moveTo>
                <a:lnTo>
                  <a:pt x="47269" y="126"/>
                </a:lnTo>
                <a:lnTo>
                  <a:pt x="50806" y="2395423"/>
                </a:lnTo>
                <a:lnTo>
                  <a:pt x="76206" y="2395397"/>
                </a:lnTo>
                <a:lnTo>
                  <a:pt x="72669" y="0"/>
                </a:lnTo>
                <a:close/>
              </a:path>
            </a:pathLst>
          </a:custGeom>
          <a:solidFill>
            <a:srgbClr val="000000"/>
          </a:solidFill>
        </p:spPr>
        <p:txBody>
          <a:bodyPr wrap="square" lIns="0" tIns="0" rIns="0" bIns="0" rtlCol="0">
            <a:noAutofit/>
          </a:bodyPr>
          <a:lstStyle/>
          <a:p>
            <a:endParaRPr/>
          </a:p>
        </p:txBody>
      </p:sp>
      <p:sp>
        <p:nvSpPr>
          <p:cNvPr id="21" name="object 21"/>
          <p:cNvSpPr/>
          <p:nvPr/>
        </p:nvSpPr>
        <p:spPr>
          <a:xfrm>
            <a:off x="1167599" y="5898946"/>
            <a:ext cx="127038" cy="563130"/>
          </a:xfrm>
          <a:custGeom>
            <a:avLst/>
            <a:gdLst/>
            <a:ahLst/>
            <a:cxnLst/>
            <a:rect l="l" t="t" r="r" b="b"/>
            <a:pathLst>
              <a:path w="127038" h="563130">
                <a:moveTo>
                  <a:pt x="50800" y="436130"/>
                </a:moveTo>
                <a:lnTo>
                  <a:pt x="0" y="436130"/>
                </a:lnTo>
                <a:lnTo>
                  <a:pt x="63500" y="563130"/>
                </a:lnTo>
                <a:lnTo>
                  <a:pt x="120684" y="448830"/>
                </a:lnTo>
                <a:lnTo>
                  <a:pt x="50800" y="448830"/>
                </a:lnTo>
                <a:lnTo>
                  <a:pt x="50800" y="436130"/>
                </a:lnTo>
                <a:close/>
              </a:path>
              <a:path w="127038" h="563130">
                <a:moveTo>
                  <a:pt x="76200" y="0"/>
                </a:moveTo>
                <a:lnTo>
                  <a:pt x="50800" y="0"/>
                </a:lnTo>
                <a:lnTo>
                  <a:pt x="50800" y="448830"/>
                </a:lnTo>
                <a:lnTo>
                  <a:pt x="76200" y="448830"/>
                </a:lnTo>
                <a:lnTo>
                  <a:pt x="76200" y="0"/>
                </a:lnTo>
                <a:close/>
              </a:path>
              <a:path w="127038" h="563130">
                <a:moveTo>
                  <a:pt x="127038" y="436130"/>
                </a:moveTo>
                <a:lnTo>
                  <a:pt x="76200" y="436130"/>
                </a:lnTo>
                <a:lnTo>
                  <a:pt x="76200" y="448830"/>
                </a:lnTo>
                <a:lnTo>
                  <a:pt x="120684" y="448830"/>
                </a:lnTo>
                <a:lnTo>
                  <a:pt x="127038" y="436130"/>
                </a:lnTo>
                <a:close/>
              </a:path>
            </a:pathLst>
          </a:custGeom>
          <a:solidFill>
            <a:srgbClr val="000000"/>
          </a:solidFill>
        </p:spPr>
        <p:txBody>
          <a:bodyPr wrap="square" lIns="0" tIns="0" rIns="0" bIns="0" rtlCol="0">
            <a:noAutofit/>
          </a:bodyPr>
          <a:lstStyle/>
          <a:p>
            <a:endParaRPr/>
          </a:p>
        </p:txBody>
      </p:sp>
      <p:sp>
        <p:nvSpPr>
          <p:cNvPr id="22" name="TextBox 21"/>
          <p:cNvSpPr txBox="1"/>
          <p:nvPr/>
        </p:nvSpPr>
        <p:spPr>
          <a:xfrm>
            <a:off x="46456" y="-1"/>
            <a:ext cx="1858544" cy="923330"/>
          </a:xfrm>
          <a:prstGeom prst="rect">
            <a:avLst/>
          </a:prstGeom>
          <a:noFill/>
        </p:spPr>
        <p:txBody>
          <a:bodyPr wrap="square" rtlCol="0">
            <a:spAutoFit/>
          </a:bodyPr>
          <a:lstStyle/>
          <a:p>
            <a:r>
              <a:rPr lang="en-US" b="1" dirty="0"/>
              <a:t>CABOT</a:t>
            </a:r>
            <a:br>
              <a:rPr lang="en-US" b="1" dirty="0"/>
            </a:br>
            <a:r>
              <a:rPr lang="en-US" b="1" dirty="0"/>
              <a:t>ELEMENTARY </a:t>
            </a:r>
            <a:endParaRPr lang="en-US" b="1" dirty="0" smtClean="0"/>
          </a:p>
          <a:p>
            <a:r>
              <a:rPr lang="en-US" b="1" dirty="0" smtClean="0"/>
              <a:t>SCHOOL PROJECT</a:t>
            </a:r>
            <a:endParaRPr lang="en-US" b="1" dirty="0"/>
          </a:p>
        </p:txBody>
      </p:sp>
      <p:sp>
        <p:nvSpPr>
          <p:cNvPr id="23" name="TextBox 22"/>
          <p:cNvSpPr txBox="1"/>
          <p:nvPr/>
        </p:nvSpPr>
        <p:spPr>
          <a:xfrm>
            <a:off x="7086600" y="0"/>
            <a:ext cx="2007490" cy="923330"/>
          </a:xfrm>
          <a:prstGeom prst="rect">
            <a:avLst/>
          </a:prstGeom>
          <a:noFill/>
        </p:spPr>
        <p:txBody>
          <a:bodyPr wrap="square" rtlCol="0">
            <a:spAutoFit/>
          </a:bodyPr>
          <a:lstStyle/>
          <a:p>
            <a:pPr algn="r"/>
            <a:r>
              <a:rPr lang="en-US" b="1" dirty="0"/>
              <a:t>CABOT SCHOOL</a:t>
            </a:r>
          </a:p>
          <a:p>
            <a:pPr algn="r"/>
            <a:r>
              <a:rPr lang="en-US" b="1" dirty="0"/>
              <a:t>BUILDING</a:t>
            </a:r>
          </a:p>
          <a:p>
            <a:pPr algn="r"/>
            <a:r>
              <a:rPr lang="en-US" b="1" dirty="0"/>
              <a:t>COMMITTEE</a:t>
            </a:r>
          </a:p>
        </p:txBody>
      </p:sp>
      <p:cxnSp>
        <p:nvCxnSpPr>
          <p:cNvPr id="25" name="Straight Connector 24"/>
          <p:cNvCxnSpPr/>
          <p:nvPr/>
        </p:nvCxnSpPr>
        <p:spPr>
          <a:xfrm>
            <a:off x="0" y="890523"/>
            <a:ext cx="9144000"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63640" y="96032"/>
            <a:ext cx="4416718" cy="665968"/>
          </a:xfrm>
          <a:prstGeom prst="rect">
            <a:avLst/>
          </a:prstGeom>
        </p:spPr>
        <p:txBody>
          <a:bodyPr vert="horz" wrap="square" lIns="0" tIns="138917" rIns="0" bIns="0" rtlCol="0">
            <a:noAutofit/>
          </a:bodyPr>
          <a:lstStyle/>
          <a:p>
            <a:pPr algn="ctr">
              <a:lnSpc>
                <a:spcPct val="100000"/>
              </a:lnSpc>
            </a:pPr>
            <a:r>
              <a:rPr sz="2800" b="1" dirty="0" smtClean="0">
                <a:latin typeface="+mj-lt"/>
                <a:cs typeface="Arial Narrow"/>
              </a:rPr>
              <a:t>MSBA</a:t>
            </a:r>
            <a:r>
              <a:rPr sz="2800" b="1" spc="-105" dirty="0" smtClean="0">
                <a:latin typeface="+mj-lt"/>
                <a:cs typeface="Arial Narrow"/>
              </a:rPr>
              <a:t> </a:t>
            </a:r>
            <a:r>
              <a:rPr sz="2800" b="1" spc="0" dirty="0" smtClean="0">
                <a:latin typeface="+mj-lt"/>
                <a:cs typeface="Arial Narrow"/>
              </a:rPr>
              <a:t>Process</a:t>
            </a:r>
            <a:r>
              <a:rPr sz="2800" b="1" spc="-25" dirty="0" smtClean="0">
                <a:latin typeface="+mj-lt"/>
                <a:cs typeface="Arial Narrow"/>
              </a:rPr>
              <a:t> </a:t>
            </a:r>
            <a:r>
              <a:rPr sz="2800" b="1" spc="0" dirty="0" smtClean="0">
                <a:latin typeface="+mj-lt"/>
                <a:cs typeface="Arial Narrow"/>
              </a:rPr>
              <a:t>(con</a:t>
            </a:r>
            <a:r>
              <a:rPr sz="2800" b="1" spc="-10" dirty="0" smtClean="0">
                <a:latin typeface="+mj-lt"/>
                <a:cs typeface="Arial Narrow"/>
              </a:rPr>
              <a:t>t</a:t>
            </a:r>
            <a:r>
              <a:rPr sz="2800" b="1" spc="0" dirty="0" smtClean="0">
                <a:latin typeface="+mj-lt"/>
                <a:cs typeface="Arial Narrow"/>
              </a:rPr>
              <a:t>)</a:t>
            </a:r>
            <a:endParaRPr sz="2800" dirty="0">
              <a:latin typeface="+mj-lt"/>
              <a:cs typeface="Arial Narrow"/>
            </a:endParaRPr>
          </a:p>
        </p:txBody>
      </p:sp>
      <p:sp>
        <p:nvSpPr>
          <p:cNvPr id="3" name="object 3"/>
          <p:cNvSpPr/>
          <p:nvPr/>
        </p:nvSpPr>
        <p:spPr>
          <a:xfrm>
            <a:off x="640080" y="2597276"/>
            <a:ext cx="1188720" cy="640079"/>
          </a:xfrm>
          <a:custGeom>
            <a:avLst/>
            <a:gdLst/>
            <a:ahLst/>
            <a:cxnLst/>
            <a:rect l="l" t="t" r="r" b="b"/>
            <a:pathLst>
              <a:path w="1188720" h="640079">
                <a:moveTo>
                  <a:pt x="0" y="640079"/>
                </a:moveTo>
                <a:lnTo>
                  <a:pt x="1188720" y="640079"/>
                </a:lnTo>
                <a:lnTo>
                  <a:pt x="1188720" y="0"/>
                </a:lnTo>
                <a:lnTo>
                  <a:pt x="0" y="0"/>
                </a:lnTo>
                <a:lnTo>
                  <a:pt x="0" y="640079"/>
                </a:lnTo>
                <a:close/>
              </a:path>
            </a:pathLst>
          </a:custGeom>
          <a:solidFill>
            <a:srgbClr val="DCE6F1"/>
          </a:solidFill>
        </p:spPr>
        <p:txBody>
          <a:bodyPr wrap="square" lIns="0" tIns="0" rIns="0" bIns="0" rtlCol="0">
            <a:noAutofit/>
          </a:bodyPr>
          <a:lstStyle/>
          <a:p>
            <a:endParaRPr/>
          </a:p>
        </p:txBody>
      </p:sp>
      <p:sp>
        <p:nvSpPr>
          <p:cNvPr id="4" name="object 4"/>
          <p:cNvSpPr/>
          <p:nvPr/>
        </p:nvSpPr>
        <p:spPr>
          <a:xfrm>
            <a:off x="640080" y="2597276"/>
            <a:ext cx="1188720" cy="640079"/>
          </a:xfrm>
          <a:custGeom>
            <a:avLst/>
            <a:gdLst/>
            <a:ahLst/>
            <a:cxnLst/>
            <a:rect l="l" t="t" r="r" b="b"/>
            <a:pathLst>
              <a:path w="1188720" h="640079">
                <a:moveTo>
                  <a:pt x="0" y="640079"/>
                </a:moveTo>
                <a:lnTo>
                  <a:pt x="1188720" y="640079"/>
                </a:lnTo>
                <a:lnTo>
                  <a:pt x="1188720" y="0"/>
                </a:lnTo>
                <a:lnTo>
                  <a:pt x="0" y="0"/>
                </a:lnTo>
                <a:lnTo>
                  <a:pt x="0" y="640079"/>
                </a:lnTo>
                <a:close/>
              </a:path>
            </a:pathLst>
          </a:custGeom>
          <a:ln w="9525">
            <a:solidFill>
              <a:srgbClr val="000000"/>
            </a:solidFill>
          </a:ln>
        </p:spPr>
        <p:txBody>
          <a:bodyPr wrap="square" lIns="0" tIns="0" rIns="0" bIns="0" rtlCol="0">
            <a:noAutofit/>
          </a:bodyPr>
          <a:lstStyle/>
          <a:p>
            <a:endParaRPr/>
          </a:p>
        </p:txBody>
      </p:sp>
      <p:sp>
        <p:nvSpPr>
          <p:cNvPr id="5" name="object 5"/>
          <p:cNvSpPr txBox="1"/>
          <p:nvPr/>
        </p:nvSpPr>
        <p:spPr>
          <a:xfrm>
            <a:off x="868781" y="2693161"/>
            <a:ext cx="732155" cy="448945"/>
          </a:xfrm>
          <a:prstGeom prst="rect">
            <a:avLst/>
          </a:prstGeom>
        </p:spPr>
        <p:txBody>
          <a:bodyPr vert="horz" wrap="square" lIns="0" tIns="0" rIns="0" bIns="0" rtlCol="0">
            <a:noAutofit/>
          </a:bodyPr>
          <a:lstStyle/>
          <a:p>
            <a:pPr marL="45720">
              <a:lnSpc>
                <a:spcPct val="100000"/>
              </a:lnSpc>
            </a:pPr>
            <a:r>
              <a:rPr sz="1400" b="1" dirty="0" smtClean="0">
                <a:latin typeface="Calibri"/>
                <a:cs typeface="Calibri"/>
              </a:rPr>
              <a:t>P</a:t>
            </a:r>
            <a:r>
              <a:rPr sz="1400" b="1" spc="-20" dirty="0" smtClean="0">
                <a:latin typeface="Calibri"/>
                <a:cs typeface="Calibri"/>
              </a:rPr>
              <a:t>R</a:t>
            </a:r>
            <a:r>
              <a:rPr sz="1400" b="1" spc="-15" dirty="0" smtClean="0">
                <a:latin typeface="Calibri"/>
                <a:cs typeface="Calibri"/>
              </a:rPr>
              <a:t>O</a:t>
            </a:r>
            <a:r>
              <a:rPr sz="1400" b="1" spc="0" dirty="0" smtClean="0">
                <a:latin typeface="Calibri"/>
                <a:cs typeface="Calibri"/>
              </a:rPr>
              <a:t>J</a:t>
            </a:r>
            <a:r>
              <a:rPr sz="1400" b="1" spc="-25" dirty="0" smtClean="0">
                <a:latin typeface="Calibri"/>
                <a:cs typeface="Calibri"/>
              </a:rPr>
              <a:t>E</a:t>
            </a:r>
            <a:r>
              <a:rPr sz="1400" b="1" spc="10" dirty="0" smtClean="0">
                <a:latin typeface="Calibri"/>
                <a:cs typeface="Calibri"/>
              </a:rPr>
              <a:t>C</a:t>
            </a:r>
            <a:r>
              <a:rPr sz="1400" b="1" spc="0" dirty="0" smtClean="0">
                <a:latin typeface="Calibri"/>
                <a:cs typeface="Calibri"/>
              </a:rPr>
              <a:t>T</a:t>
            </a:r>
            <a:endParaRPr sz="1400">
              <a:latin typeface="Calibri"/>
              <a:cs typeface="Calibri"/>
            </a:endParaRPr>
          </a:p>
          <a:p>
            <a:pPr marL="12700">
              <a:lnSpc>
                <a:spcPct val="100000"/>
              </a:lnSpc>
            </a:pPr>
            <a:r>
              <a:rPr sz="1400" b="1" dirty="0" smtClean="0">
                <a:latin typeface="Calibri"/>
                <a:cs typeface="Calibri"/>
              </a:rPr>
              <a:t>FUNDING</a:t>
            </a:r>
            <a:endParaRPr sz="1400">
              <a:latin typeface="Calibri"/>
              <a:cs typeface="Calibri"/>
            </a:endParaRPr>
          </a:p>
        </p:txBody>
      </p:sp>
      <p:sp>
        <p:nvSpPr>
          <p:cNvPr id="6" name="object 6"/>
          <p:cNvSpPr/>
          <p:nvPr/>
        </p:nvSpPr>
        <p:spPr>
          <a:xfrm>
            <a:off x="685800" y="5127752"/>
            <a:ext cx="1143000" cy="274320"/>
          </a:xfrm>
          <a:custGeom>
            <a:avLst/>
            <a:gdLst/>
            <a:ahLst/>
            <a:cxnLst/>
            <a:rect l="l" t="t" r="r" b="b"/>
            <a:pathLst>
              <a:path w="1143000" h="274320">
                <a:moveTo>
                  <a:pt x="0" y="274320"/>
                </a:moveTo>
                <a:lnTo>
                  <a:pt x="1143000" y="274320"/>
                </a:lnTo>
                <a:lnTo>
                  <a:pt x="1143000" y="0"/>
                </a:lnTo>
                <a:lnTo>
                  <a:pt x="0" y="0"/>
                </a:lnTo>
                <a:lnTo>
                  <a:pt x="0" y="274320"/>
                </a:lnTo>
                <a:close/>
              </a:path>
            </a:pathLst>
          </a:custGeom>
          <a:solidFill>
            <a:srgbClr val="F1F1F1"/>
          </a:solidFill>
        </p:spPr>
        <p:txBody>
          <a:bodyPr wrap="square" lIns="0" tIns="0" rIns="0" bIns="0" rtlCol="0">
            <a:noAutofit/>
          </a:bodyPr>
          <a:lstStyle/>
          <a:p>
            <a:endParaRPr/>
          </a:p>
        </p:txBody>
      </p:sp>
      <p:sp>
        <p:nvSpPr>
          <p:cNvPr id="7" name="object 7"/>
          <p:cNvSpPr/>
          <p:nvPr/>
        </p:nvSpPr>
        <p:spPr>
          <a:xfrm>
            <a:off x="685800" y="5127752"/>
            <a:ext cx="1143000" cy="274320"/>
          </a:xfrm>
          <a:custGeom>
            <a:avLst/>
            <a:gdLst/>
            <a:ahLst/>
            <a:cxnLst/>
            <a:rect l="l" t="t" r="r" b="b"/>
            <a:pathLst>
              <a:path w="1143000" h="274320">
                <a:moveTo>
                  <a:pt x="0" y="274320"/>
                </a:moveTo>
                <a:lnTo>
                  <a:pt x="1143000" y="274320"/>
                </a:lnTo>
                <a:lnTo>
                  <a:pt x="1143000" y="0"/>
                </a:lnTo>
                <a:lnTo>
                  <a:pt x="0" y="0"/>
                </a:lnTo>
                <a:lnTo>
                  <a:pt x="0" y="274320"/>
                </a:lnTo>
                <a:close/>
              </a:path>
            </a:pathLst>
          </a:custGeom>
          <a:ln w="9525">
            <a:solidFill>
              <a:srgbClr val="000000"/>
            </a:solidFill>
          </a:ln>
        </p:spPr>
        <p:txBody>
          <a:bodyPr wrap="square" lIns="0" tIns="0" rIns="0" bIns="0" rtlCol="0">
            <a:noAutofit/>
          </a:bodyPr>
          <a:lstStyle/>
          <a:p>
            <a:endParaRPr/>
          </a:p>
        </p:txBody>
      </p:sp>
      <p:sp>
        <p:nvSpPr>
          <p:cNvPr id="8" name="object 8"/>
          <p:cNvSpPr txBox="1"/>
          <p:nvPr/>
        </p:nvSpPr>
        <p:spPr>
          <a:xfrm>
            <a:off x="797458" y="5177790"/>
            <a:ext cx="919480" cy="179705"/>
          </a:xfrm>
          <a:prstGeom prst="rect">
            <a:avLst/>
          </a:prstGeom>
        </p:spPr>
        <p:txBody>
          <a:bodyPr vert="horz" wrap="square" lIns="0" tIns="0" rIns="0" bIns="0" rtlCol="0">
            <a:noAutofit/>
          </a:bodyPr>
          <a:lstStyle/>
          <a:p>
            <a:pPr marL="12700">
              <a:lnSpc>
                <a:spcPct val="100000"/>
              </a:lnSpc>
            </a:pPr>
            <a:r>
              <a:rPr sz="1050" b="1" dirty="0" smtClean="0">
                <a:latin typeface="Calibri"/>
                <a:cs typeface="Calibri"/>
              </a:rPr>
              <a:t>C</a:t>
            </a:r>
            <a:r>
              <a:rPr sz="1050" b="1" spc="5" dirty="0" smtClean="0">
                <a:latin typeface="Calibri"/>
                <a:cs typeface="Calibri"/>
              </a:rPr>
              <a:t>O</a:t>
            </a:r>
            <a:r>
              <a:rPr sz="1050" b="1" spc="0" dirty="0" smtClean="0">
                <a:latin typeface="Calibri"/>
                <a:cs typeface="Calibri"/>
              </a:rPr>
              <a:t>NST</a:t>
            </a:r>
            <a:r>
              <a:rPr sz="1050" b="1" spc="-10" dirty="0" smtClean="0">
                <a:latin typeface="Calibri"/>
                <a:cs typeface="Calibri"/>
              </a:rPr>
              <a:t>RUC</a:t>
            </a:r>
            <a:r>
              <a:rPr sz="1050" b="1" spc="0" dirty="0" smtClean="0">
                <a:latin typeface="Calibri"/>
                <a:cs typeface="Calibri"/>
              </a:rPr>
              <a:t>T</a:t>
            </a:r>
            <a:r>
              <a:rPr sz="1050" b="1" spc="-10" dirty="0" smtClean="0">
                <a:latin typeface="Calibri"/>
                <a:cs typeface="Calibri"/>
              </a:rPr>
              <a:t>IO</a:t>
            </a:r>
            <a:r>
              <a:rPr sz="1050" b="1" spc="0" dirty="0" smtClean="0">
                <a:latin typeface="Calibri"/>
                <a:cs typeface="Calibri"/>
              </a:rPr>
              <a:t>N</a:t>
            </a:r>
            <a:endParaRPr sz="1050">
              <a:latin typeface="Calibri"/>
              <a:cs typeface="Calibri"/>
            </a:endParaRPr>
          </a:p>
        </p:txBody>
      </p:sp>
      <p:sp>
        <p:nvSpPr>
          <p:cNvPr id="9" name="object 9"/>
          <p:cNvSpPr/>
          <p:nvPr/>
        </p:nvSpPr>
        <p:spPr>
          <a:xfrm>
            <a:off x="675386" y="5848807"/>
            <a:ext cx="1153414" cy="457200"/>
          </a:xfrm>
          <a:custGeom>
            <a:avLst/>
            <a:gdLst/>
            <a:ahLst/>
            <a:cxnLst/>
            <a:rect l="l" t="t" r="r" b="b"/>
            <a:pathLst>
              <a:path w="1153414" h="457200">
                <a:moveTo>
                  <a:pt x="0" y="457200"/>
                </a:moveTo>
                <a:lnTo>
                  <a:pt x="1153414" y="457200"/>
                </a:lnTo>
                <a:lnTo>
                  <a:pt x="1153414" y="0"/>
                </a:lnTo>
                <a:lnTo>
                  <a:pt x="0" y="0"/>
                </a:lnTo>
                <a:lnTo>
                  <a:pt x="0" y="457200"/>
                </a:lnTo>
                <a:close/>
              </a:path>
            </a:pathLst>
          </a:custGeom>
          <a:solidFill>
            <a:srgbClr val="F1F1F1"/>
          </a:solidFill>
        </p:spPr>
        <p:txBody>
          <a:bodyPr wrap="square" lIns="0" tIns="0" rIns="0" bIns="0" rtlCol="0">
            <a:noAutofit/>
          </a:bodyPr>
          <a:lstStyle/>
          <a:p>
            <a:endParaRPr/>
          </a:p>
        </p:txBody>
      </p:sp>
      <p:sp>
        <p:nvSpPr>
          <p:cNvPr id="10" name="object 10"/>
          <p:cNvSpPr/>
          <p:nvPr/>
        </p:nvSpPr>
        <p:spPr>
          <a:xfrm>
            <a:off x="675386" y="5848807"/>
            <a:ext cx="1153414" cy="457200"/>
          </a:xfrm>
          <a:custGeom>
            <a:avLst/>
            <a:gdLst/>
            <a:ahLst/>
            <a:cxnLst/>
            <a:rect l="l" t="t" r="r" b="b"/>
            <a:pathLst>
              <a:path w="1153414" h="457200">
                <a:moveTo>
                  <a:pt x="0" y="457200"/>
                </a:moveTo>
                <a:lnTo>
                  <a:pt x="1153414" y="457200"/>
                </a:lnTo>
                <a:lnTo>
                  <a:pt x="1153414" y="0"/>
                </a:lnTo>
                <a:lnTo>
                  <a:pt x="0" y="0"/>
                </a:lnTo>
                <a:lnTo>
                  <a:pt x="0" y="457200"/>
                </a:lnTo>
                <a:close/>
              </a:path>
            </a:pathLst>
          </a:custGeom>
          <a:ln w="9525">
            <a:solidFill>
              <a:srgbClr val="000000"/>
            </a:solidFill>
          </a:ln>
        </p:spPr>
        <p:txBody>
          <a:bodyPr wrap="square" lIns="0" tIns="0" rIns="0" bIns="0" rtlCol="0">
            <a:noAutofit/>
          </a:bodyPr>
          <a:lstStyle/>
          <a:p>
            <a:endParaRPr/>
          </a:p>
        </p:txBody>
      </p:sp>
      <p:sp>
        <p:nvSpPr>
          <p:cNvPr id="11" name="object 11"/>
          <p:cNvSpPr txBox="1"/>
          <p:nvPr/>
        </p:nvSpPr>
        <p:spPr>
          <a:xfrm>
            <a:off x="908405" y="5902655"/>
            <a:ext cx="687070" cy="355600"/>
          </a:xfrm>
          <a:prstGeom prst="rect">
            <a:avLst/>
          </a:prstGeom>
        </p:spPr>
        <p:txBody>
          <a:bodyPr vert="horz" wrap="square" lIns="0" tIns="0" rIns="0" bIns="0" rtlCol="0">
            <a:noAutofit/>
          </a:bodyPr>
          <a:lstStyle/>
          <a:p>
            <a:pPr marL="12700" marR="12700" indent="77470">
              <a:lnSpc>
                <a:spcPct val="100000"/>
              </a:lnSpc>
            </a:pPr>
            <a:r>
              <a:rPr sz="1100" b="1" dirty="0" smtClean="0">
                <a:latin typeface="Calibri"/>
                <a:cs typeface="Calibri"/>
              </a:rPr>
              <a:t>PRO</a:t>
            </a:r>
            <a:r>
              <a:rPr sz="1100" b="1" spc="-5" dirty="0" smtClean="0">
                <a:latin typeface="Calibri"/>
                <a:cs typeface="Calibri"/>
              </a:rPr>
              <a:t>J</a:t>
            </a:r>
            <a:r>
              <a:rPr sz="1100" b="1" spc="0" dirty="0" smtClean="0">
                <a:latin typeface="Calibri"/>
                <a:cs typeface="Calibri"/>
              </a:rPr>
              <a:t>ECT CLO</a:t>
            </a:r>
            <a:r>
              <a:rPr sz="1100" b="1" spc="-10" dirty="0" smtClean="0">
                <a:latin typeface="Calibri"/>
                <a:cs typeface="Calibri"/>
              </a:rPr>
              <a:t>S</a:t>
            </a:r>
            <a:r>
              <a:rPr sz="1100" b="1" spc="0" dirty="0" smtClean="0">
                <a:latin typeface="Calibri"/>
                <a:cs typeface="Calibri"/>
              </a:rPr>
              <a:t>E</a:t>
            </a:r>
            <a:r>
              <a:rPr sz="1100" b="1" spc="-5" dirty="0" smtClean="0">
                <a:latin typeface="Calibri"/>
                <a:cs typeface="Calibri"/>
              </a:rPr>
              <a:t>-</a:t>
            </a:r>
            <a:r>
              <a:rPr sz="1100" b="1" spc="0" dirty="0" smtClean="0">
                <a:latin typeface="Calibri"/>
                <a:cs typeface="Calibri"/>
              </a:rPr>
              <a:t>OUT</a:t>
            </a:r>
            <a:endParaRPr sz="1100">
              <a:latin typeface="Calibri"/>
              <a:cs typeface="Calibri"/>
            </a:endParaRPr>
          </a:p>
        </p:txBody>
      </p:sp>
      <p:sp>
        <p:nvSpPr>
          <p:cNvPr id="12" name="object 12"/>
          <p:cNvSpPr/>
          <p:nvPr/>
        </p:nvSpPr>
        <p:spPr>
          <a:xfrm>
            <a:off x="640080" y="3948938"/>
            <a:ext cx="1188720" cy="640080"/>
          </a:xfrm>
          <a:custGeom>
            <a:avLst/>
            <a:gdLst/>
            <a:ahLst/>
            <a:cxnLst/>
            <a:rect l="l" t="t" r="r" b="b"/>
            <a:pathLst>
              <a:path w="1188720" h="640079">
                <a:moveTo>
                  <a:pt x="0" y="640080"/>
                </a:moveTo>
                <a:lnTo>
                  <a:pt x="1188720" y="640080"/>
                </a:lnTo>
                <a:lnTo>
                  <a:pt x="1188720" y="0"/>
                </a:lnTo>
                <a:lnTo>
                  <a:pt x="0" y="0"/>
                </a:lnTo>
                <a:lnTo>
                  <a:pt x="0" y="640080"/>
                </a:lnTo>
                <a:close/>
              </a:path>
            </a:pathLst>
          </a:custGeom>
          <a:solidFill>
            <a:srgbClr val="F1F1F1"/>
          </a:solidFill>
        </p:spPr>
        <p:txBody>
          <a:bodyPr wrap="square" lIns="0" tIns="0" rIns="0" bIns="0" rtlCol="0">
            <a:noAutofit/>
          </a:bodyPr>
          <a:lstStyle/>
          <a:p>
            <a:endParaRPr/>
          </a:p>
        </p:txBody>
      </p:sp>
      <p:sp>
        <p:nvSpPr>
          <p:cNvPr id="13" name="object 13"/>
          <p:cNvSpPr/>
          <p:nvPr/>
        </p:nvSpPr>
        <p:spPr>
          <a:xfrm>
            <a:off x="640080" y="3948938"/>
            <a:ext cx="1188720" cy="640080"/>
          </a:xfrm>
          <a:custGeom>
            <a:avLst/>
            <a:gdLst/>
            <a:ahLst/>
            <a:cxnLst/>
            <a:rect l="l" t="t" r="r" b="b"/>
            <a:pathLst>
              <a:path w="1188720" h="640079">
                <a:moveTo>
                  <a:pt x="0" y="640080"/>
                </a:moveTo>
                <a:lnTo>
                  <a:pt x="1188720" y="640080"/>
                </a:lnTo>
                <a:lnTo>
                  <a:pt x="1188720" y="0"/>
                </a:lnTo>
                <a:lnTo>
                  <a:pt x="0" y="0"/>
                </a:lnTo>
                <a:lnTo>
                  <a:pt x="0" y="640080"/>
                </a:lnTo>
                <a:close/>
              </a:path>
            </a:pathLst>
          </a:custGeom>
          <a:ln w="9525">
            <a:solidFill>
              <a:srgbClr val="000000"/>
            </a:solidFill>
          </a:ln>
        </p:spPr>
        <p:txBody>
          <a:bodyPr wrap="square" lIns="0" tIns="0" rIns="0" bIns="0" rtlCol="0">
            <a:noAutofit/>
          </a:bodyPr>
          <a:lstStyle/>
          <a:p>
            <a:endParaRPr/>
          </a:p>
        </p:txBody>
      </p:sp>
      <p:sp>
        <p:nvSpPr>
          <p:cNvPr id="14" name="object 14"/>
          <p:cNvSpPr txBox="1"/>
          <p:nvPr/>
        </p:nvSpPr>
        <p:spPr>
          <a:xfrm>
            <a:off x="752652" y="4009897"/>
            <a:ext cx="963294" cy="523240"/>
          </a:xfrm>
          <a:prstGeom prst="rect">
            <a:avLst/>
          </a:prstGeom>
        </p:spPr>
        <p:txBody>
          <a:bodyPr vert="horz" wrap="square" lIns="0" tIns="0" rIns="0" bIns="0" rtlCol="0">
            <a:noAutofit/>
          </a:bodyPr>
          <a:lstStyle/>
          <a:p>
            <a:pPr marL="12700" marR="12700" indent="635" algn="ctr">
              <a:lnSpc>
                <a:spcPct val="100000"/>
              </a:lnSpc>
            </a:pPr>
            <a:r>
              <a:rPr sz="1100" b="1" dirty="0" smtClean="0">
                <a:latin typeface="Calibri"/>
                <a:cs typeface="Calibri"/>
              </a:rPr>
              <a:t>DE</a:t>
            </a:r>
            <a:r>
              <a:rPr sz="1100" b="1" spc="-5" dirty="0" smtClean="0">
                <a:latin typeface="Calibri"/>
                <a:cs typeface="Calibri"/>
              </a:rPr>
              <a:t>S</a:t>
            </a:r>
            <a:r>
              <a:rPr sz="1100" b="1" spc="0" dirty="0" smtClean="0">
                <a:latin typeface="Calibri"/>
                <a:cs typeface="Calibri"/>
              </a:rPr>
              <a:t>IGN</a:t>
            </a:r>
            <a:r>
              <a:rPr sz="1100" b="1" spc="-30" dirty="0" smtClean="0">
                <a:latin typeface="Calibri"/>
                <a:cs typeface="Calibri"/>
              </a:rPr>
              <a:t> </a:t>
            </a:r>
            <a:r>
              <a:rPr sz="1100" b="1" spc="0" dirty="0" smtClean="0">
                <a:latin typeface="Calibri"/>
                <a:cs typeface="Calibri"/>
              </a:rPr>
              <a:t>&amp; CON</a:t>
            </a:r>
            <a:r>
              <a:rPr sz="1100" b="1" spc="-5" dirty="0" smtClean="0">
                <a:latin typeface="Calibri"/>
                <a:cs typeface="Calibri"/>
              </a:rPr>
              <a:t>S</a:t>
            </a:r>
            <a:r>
              <a:rPr sz="1100" b="1" spc="0" dirty="0" smtClean="0">
                <a:latin typeface="Calibri"/>
                <a:cs typeface="Calibri"/>
              </a:rPr>
              <a:t>TRUCTION DOCU</a:t>
            </a:r>
            <a:r>
              <a:rPr sz="1100" b="1" spc="-5" dirty="0" smtClean="0">
                <a:latin typeface="Calibri"/>
                <a:cs typeface="Calibri"/>
              </a:rPr>
              <a:t>M</a:t>
            </a:r>
            <a:r>
              <a:rPr sz="1100" b="1" spc="0" dirty="0" smtClean="0">
                <a:latin typeface="Calibri"/>
                <a:cs typeface="Calibri"/>
              </a:rPr>
              <a:t>E</a:t>
            </a:r>
            <a:r>
              <a:rPr sz="1100" b="1" spc="5" dirty="0" smtClean="0">
                <a:latin typeface="Calibri"/>
                <a:cs typeface="Calibri"/>
              </a:rPr>
              <a:t>N</a:t>
            </a:r>
            <a:r>
              <a:rPr sz="1100" b="1" spc="0" dirty="0" smtClean="0">
                <a:latin typeface="Calibri"/>
                <a:cs typeface="Calibri"/>
              </a:rPr>
              <a:t>TS</a:t>
            </a:r>
            <a:endParaRPr sz="1100">
              <a:latin typeface="Calibri"/>
              <a:cs typeface="Calibri"/>
            </a:endParaRPr>
          </a:p>
        </p:txBody>
      </p:sp>
      <p:sp>
        <p:nvSpPr>
          <p:cNvPr id="15" name="object 15"/>
          <p:cNvSpPr txBox="1"/>
          <p:nvPr/>
        </p:nvSpPr>
        <p:spPr>
          <a:xfrm>
            <a:off x="2288794" y="5953861"/>
            <a:ext cx="4766945" cy="235585"/>
          </a:xfrm>
          <a:prstGeom prst="rect">
            <a:avLst/>
          </a:prstGeom>
        </p:spPr>
        <p:txBody>
          <a:bodyPr vert="horz" wrap="square" lIns="0" tIns="0" rIns="0" bIns="0" rtlCol="0">
            <a:noAutofit/>
          </a:bodyPr>
          <a:lstStyle/>
          <a:p>
            <a:pPr marL="184785" indent="-172720">
              <a:lnSpc>
                <a:spcPct val="100000"/>
              </a:lnSpc>
              <a:buFont typeface="Arial"/>
              <a:buChar char="•"/>
              <a:tabLst>
                <a:tab pos="184785" algn="l"/>
              </a:tabLst>
            </a:pPr>
            <a:r>
              <a:rPr sz="1400" spc="0" dirty="0" smtClean="0">
                <a:latin typeface="Calibri"/>
                <a:cs typeface="Calibri"/>
              </a:rPr>
              <a:t>MS</a:t>
            </a:r>
            <a:r>
              <a:rPr sz="1400" spc="-5" dirty="0" smtClean="0">
                <a:latin typeface="Calibri"/>
                <a:cs typeface="Calibri"/>
              </a:rPr>
              <a:t>B</a:t>
            </a:r>
            <a:r>
              <a:rPr sz="1400" spc="0" dirty="0" smtClean="0">
                <a:latin typeface="Calibri"/>
                <a:cs typeface="Calibri"/>
              </a:rPr>
              <a:t>A</a:t>
            </a:r>
            <a:r>
              <a:rPr sz="1400" spc="-30" dirty="0" smtClean="0">
                <a:latin typeface="Calibri"/>
                <a:cs typeface="Calibri"/>
              </a:rPr>
              <a:t> </a:t>
            </a:r>
            <a:r>
              <a:rPr sz="1400" spc="-10" dirty="0" smtClean="0">
                <a:latin typeface="Calibri"/>
                <a:cs typeface="Calibri"/>
              </a:rPr>
              <a:t>p</a:t>
            </a:r>
            <a:r>
              <a:rPr sz="1400" spc="0" dirty="0" smtClean="0">
                <a:latin typeface="Calibri"/>
                <a:cs typeface="Calibri"/>
              </a:rPr>
              <a:t>er</a:t>
            </a:r>
            <a:r>
              <a:rPr sz="1400" spc="-25" dirty="0" smtClean="0">
                <a:latin typeface="Calibri"/>
                <a:cs typeface="Calibri"/>
              </a:rPr>
              <a:t>f</a:t>
            </a:r>
            <a:r>
              <a:rPr sz="1400" spc="0" dirty="0" smtClean="0">
                <a:latin typeface="Calibri"/>
                <a:cs typeface="Calibri"/>
              </a:rPr>
              <a:t>or</a:t>
            </a:r>
            <a:r>
              <a:rPr sz="1400" spc="-10" dirty="0" smtClean="0">
                <a:latin typeface="Calibri"/>
                <a:cs typeface="Calibri"/>
              </a:rPr>
              <a:t>m</a:t>
            </a:r>
            <a:r>
              <a:rPr sz="1400" spc="0" dirty="0" smtClean="0">
                <a:latin typeface="Calibri"/>
                <a:cs typeface="Calibri"/>
              </a:rPr>
              <a:t>s</a:t>
            </a:r>
            <a:r>
              <a:rPr sz="1400" spc="-30" dirty="0" smtClean="0">
                <a:latin typeface="Calibri"/>
                <a:cs typeface="Calibri"/>
              </a:rPr>
              <a:t> </a:t>
            </a:r>
            <a:r>
              <a:rPr sz="1400" spc="0" dirty="0" smtClean="0">
                <a:latin typeface="Calibri"/>
                <a:cs typeface="Calibri"/>
              </a:rPr>
              <a:t>fi</a:t>
            </a:r>
            <a:r>
              <a:rPr sz="1400" spc="-10" dirty="0" smtClean="0">
                <a:latin typeface="Calibri"/>
                <a:cs typeface="Calibri"/>
              </a:rPr>
              <a:t>n</a:t>
            </a:r>
            <a:r>
              <a:rPr sz="1400" spc="0" dirty="0" smtClean="0">
                <a:latin typeface="Calibri"/>
                <a:cs typeface="Calibri"/>
              </a:rPr>
              <a:t>al</a:t>
            </a:r>
            <a:r>
              <a:rPr sz="1400" spc="5" dirty="0" smtClean="0">
                <a:latin typeface="Calibri"/>
                <a:cs typeface="Calibri"/>
              </a:rPr>
              <a:t> </a:t>
            </a:r>
            <a:r>
              <a:rPr sz="1400" spc="0" dirty="0" smtClean="0">
                <a:latin typeface="Calibri"/>
                <a:cs typeface="Calibri"/>
              </a:rPr>
              <a:t>a</a:t>
            </a:r>
            <a:r>
              <a:rPr sz="1400" spc="-10" dirty="0" smtClean="0">
                <a:latin typeface="Calibri"/>
                <a:cs typeface="Calibri"/>
              </a:rPr>
              <a:t>ud</a:t>
            </a:r>
            <a:r>
              <a:rPr sz="1400" spc="0" dirty="0" smtClean="0">
                <a:latin typeface="Calibri"/>
                <a:cs typeface="Calibri"/>
              </a:rPr>
              <a:t>it,</a:t>
            </a:r>
            <a:r>
              <a:rPr sz="1400" spc="15" dirty="0" smtClean="0">
                <a:latin typeface="Calibri"/>
                <a:cs typeface="Calibri"/>
              </a:rPr>
              <a:t> </a:t>
            </a:r>
            <a:r>
              <a:rPr sz="1400" spc="-10" dirty="0" smtClean="0">
                <a:latin typeface="Calibri"/>
                <a:cs typeface="Calibri"/>
              </a:rPr>
              <a:t>d</a:t>
            </a:r>
            <a:r>
              <a:rPr sz="1400" spc="-15" dirty="0" smtClean="0">
                <a:latin typeface="Calibri"/>
                <a:cs typeface="Calibri"/>
              </a:rPr>
              <a:t>et</a:t>
            </a:r>
            <a:r>
              <a:rPr sz="1400" spc="0" dirty="0" smtClean="0">
                <a:latin typeface="Calibri"/>
                <a:cs typeface="Calibri"/>
              </a:rPr>
              <a:t>er</a:t>
            </a:r>
            <a:r>
              <a:rPr sz="1400" spc="-10" dirty="0" smtClean="0">
                <a:latin typeface="Calibri"/>
                <a:cs typeface="Calibri"/>
              </a:rPr>
              <a:t>m</a:t>
            </a:r>
            <a:r>
              <a:rPr sz="1400" spc="0" dirty="0" smtClean="0">
                <a:latin typeface="Calibri"/>
                <a:cs typeface="Calibri"/>
              </a:rPr>
              <a:t>in</a:t>
            </a:r>
            <a:r>
              <a:rPr sz="1400" spc="-10" dirty="0" smtClean="0">
                <a:latin typeface="Calibri"/>
                <a:cs typeface="Calibri"/>
              </a:rPr>
              <a:t>e</a:t>
            </a:r>
            <a:r>
              <a:rPr sz="1400" spc="0" dirty="0" smtClean="0">
                <a:latin typeface="Calibri"/>
                <a:cs typeface="Calibri"/>
              </a:rPr>
              <a:t>s</a:t>
            </a:r>
            <a:r>
              <a:rPr sz="1400" spc="20" dirty="0" smtClean="0">
                <a:latin typeface="Calibri"/>
                <a:cs typeface="Calibri"/>
              </a:rPr>
              <a:t> </a:t>
            </a:r>
            <a:r>
              <a:rPr sz="1400" spc="0" dirty="0" smtClean="0">
                <a:latin typeface="Calibri"/>
                <a:cs typeface="Calibri"/>
              </a:rPr>
              <a:t>fi</a:t>
            </a:r>
            <a:r>
              <a:rPr sz="1400" spc="-10" dirty="0" smtClean="0">
                <a:latin typeface="Calibri"/>
                <a:cs typeface="Calibri"/>
              </a:rPr>
              <a:t>n</a:t>
            </a:r>
            <a:r>
              <a:rPr sz="1400" spc="0" dirty="0" smtClean="0">
                <a:latin typeface="Calibri"/>
                <a:cs typeface="Calibri"/>
              </a:rPr>
              <a:t>al</a:t>
            </a:r>
            <a:r>
              <a:rPr sz="1400" spc="-5" dirty="0" smtClean="0">
                <a:latin typeface="Calibri"/>
                <a:cs typeface="Calibri"/>
              </a:rPr>
              <a:t> </a:t>
            </a:r>
            <a:r>
              <a:rPr sz="1400" spc="-15" dirty="0" smtClean="0">
                <a:latin typeface="Calibri"/>
                <a:cs typeface="Calibri"/>
              </a:rPr>
              <a:t>t</a:t>
            </a:r>
            <a:r>
              <a:rPr sz="1400" spc="0" dirty="0" smtClean="0">
                <a:latin typeface="Calibri"/>
                <a:cs typeface="Calibri"/>
              </a:rPr>
              <a:t>o</a:t>
            </a:r>
            <a:r>
              <a:rPr sz="1400" spc="-15" dirty="0" smtClean="0">
                <a:latin typeface="Calibri"/>
                <a:cs typeface="Calibri"/>
              </a:rPr>
              <a:t>t</a:t>
            </a:r>
            <a:r>
              <a:rPr sz="1400" spc="0" dirty="0" smtClean="0">
                <a:latin typeface="Calibri"/>
                <a:cs typeface="Calibri"/>
              </a:rPr>
              <a:t>al</a:t>
            </a:r>
            <a:r>
              <a:rPr sz="1400" spc="-5" dirty="0" smtClean="0">
                <a:latin typeface="Calibri"/>
                <a:cs typeface="Calibri"/>
              </a:rPr>
              <a:t> </a:t>
            </a:r>
            <a:r>
              <a:rPr sz="1400" spc="0" dirty="0" smtClean="0">
                <a:latin typeface="Calibri"/>
                <a:cs typeface="Calibri"/>
              </a:rPr>
              <a:t>g</a:t>
            </a:r>
            <a:r>
              <a:rPr sz="1400" spc="-25" dirty="0" smtClean="0">
                <a:latin typeface="Calibri"/>
                <a:cs typeface="Calibri"/>
              </a:rPr>
              <a:t>r</a:t>
            </a:r>
            <a:r>
              <a:rPr sz="1400" spc="0" dirty="0" smtClean="0">
                <a:latin typeface="Calibri"/>
                <a:cs typeface="Calibri"/>
              </a:rPr>
              <a:t>a</a:t>
            </a:r>
            <a:r>
              <a:rPr sz="1400" spc="-20" dirty="0" smtClean="0">
                <a:latin typeface="Calibri"/>
                <a:cs typeface="Calibri"/>
              </a:rPr>
              <a:t>n</a:t>
            </a:r>
            <a:r>
              <a:rPr sz="1400" spc="0" dirty="0" smtClean="0">
                <a:latin typeface="Calibri"/>
                <a:cs typeface="Calibri"/>
              </a:rPr>
              <a:t>t a</a:t>
            </a:r>
            <a:r>
              <a:rPr sz="1400" spc="-10" dirty="0" smtClean="0">
                <a:latin typeface="Calibri"/>
                <a:cs typeface="Calibri"/>
              </a:rPr>
              <a:t>m</a:t>
            </a:r>
            <a:r>
              <a:rPr sz="1400" spc="0" dirty="0" smtClean="0">
                <a:latin typeface="Calibri"/>
                <a:cs typeface="Calibri"/>
              </a:rPr>
              <a:t>ou</a:t>
            </a:r>
            <a:r>
              <a:rPr sz="1400" spc="-20" dirty="0" smtClean="0">
                <a:latin typeface="Calibri"/>
                <a:cs typeface="Calibri"/>
              </a:rPr>
              <a:t>n</a:t>
            </a:r>
            <a:r>
              <a:rPr sz="1400" spc="0" dirty="0" smtClean="0">
                <a:latin typeface="Calibri"/>
                <a:cs typeface="Calibri"/>
              </a:rPr>
              <a:t>t</a:t>
            </a:r>
            <a:endParaRPr sz="1400">
              <a:latin typeface="Calibri"/>
              <a:cs typeface="Calibri"/>
            </a:endParaRPr>
          </a:p>
        </p:txBody>
      </p:sp>
      <p:sp>
        <p:nvSpPr>
          <p:cNvPr id="16" name="object 16"/>
          <p:cNvSpPr txBox="1"/>
          <p:nvPr/>
        </p:nvSpPr>
        <p:spPr>
          <a:xfrm>
            <a:off x="2276982" y="5161026"/>
            <a:ext cx="4251960" cy="235585"/>
          </a:xfrm>
          <a:prstGeom prst="rect">
            <a:avLst/>
          </a:prstGeom>
        </p:spPr>
        <p:txBody>
          <a:bodyPr vert="horz" wrap="square" lIns="0" tIns="0" rIns="0" bIns="0" rtlCol="0">
            <a:noAutofit/>
          </a:bodyPr>
          <a:lstStyle/>
          <a:p>
            <a:pPr marL="184785" indent="-172720">
              <a:lnSpc>
                <a:spcPct val="100000"/>
              </a:lnSpc>
              <a:buFont typeface="Arial"/>
              <a:buChar char="•"/>
              <a:tabLst>
                <a:tab pos="184785" algn="l"/>
              </a:tabLst>
            </a:pPr>
            <a:r>
              <a:rPr sz="1400" spc="-5" dirty="0" smtClean="0">
                <a:latin typeface="Calibri"/>
                <a:cs typeface="Calibri"/>
              </a:rPr>
              <a:t>C</a:t>
            </a:r>
            <a:r>
              <a:rPr sz="1400" spc="0" dirty="0" smtClean="0">
                <a:latin typeface="Calibri"/>
                <a:cs typeface="Calibri"/>
              </a:rPr>
              <a:t>ity</a:t>
            </a:r>
            <a:r>
              <a:rPr sz="1400" spc="5" dirty="0" smtClean="0">
                <a:latin typeface="Calibri"/>
                <a:cs typeface="Calibri"/>
              </a:rPr>
              <a:t> </a:t>
            </a:r>
            <a:r>
              <a:rPr sz="1400" spc="0" dirty="0" smtClean="0">
                <a:latin typeface="Calibri"/>
                <a:cs typeface="Calibri"/>
              </a:rPr>
              <a:t>w</a:t>
            </a:r>
            <a:r>
              <a:rPr sz="1400" spc="5" dirty="0" smtClean="0">
                <a:latin typeface="Calibri"/>
                <a:cs typeface="Calibri"/>
              </a:rPr>
              <a:t>i</a:t>
            </a:r>
            <a:r>
              <a:rPr sz="1400" spc="0" dirty="0" smtClean="0">
                <a:latin typeface="Calibri"/>
                <a:cs typeface="Calibri"/>
              </a:rPr>
              <a:t>th</a:t>
            </a:r>
            <a:r>
              <a:rPr sz="1400" spc="-5" dirty="0" smtClean="0">
                <a:latin typeface="Calibri"/>
                <a:cs typeface="Calibri"/>
              </a:rPr>
              <a:t> </a:t>
            </a:r>
            <a:r>
              <a:rPr sz="1400" spc="-10" dirty="0" smtClean="0">
                <a:latin typeface="Calibri"/>
                <a:cs typeface="Calibri"/>
              </a:rPr>
              <a:t>O</a:t>
            </a:r>
            <a:r>
              <a:rPr sz="1400" spc="-5" dirty="0" smtClean="0">
                <a:latin typeface="Calibri"/>
                <a:cs typeface="Calibri"/>
              </a:rPr>
              <a:t>P</a:t>
            </a:r>
            <a:r>
              <a:rPr sz="1400" spc="0" dirty="0" smtClean="0">
                <a:latin typeface="Calibri"/>
                <a:cs typeface="Calibri"/>
              </a:rPr>
              <a:t>M</a:t>
            </a:r>
            <a:r>
              <a:rPr sz="1400" spc="-5" dirty="0" smtClean="0">
                <a:latin typeface="Calibri"/>
                <a:cs typeface="Calibri"/>
              </a:rPr>
              <a:t> </a:t>
            </a:r>
            <a:r>
              <a:rPr sz="1400" spc="0" dirty="0" smtClean="0">
                <a:latin typeface="Calibri"/>
                <a:cs typeface="Calibri"/>
              </a:rPr>
              <a:t>a</a:t>
            </a:r>
            <a:r>
              <a:rPr sz="1400" spc="-10" dirty="0" smtClean="0">
                <a:latin typeface="Calibri"/>
                <a:cs typeface="Calibri"/>
              </a:rPr>
              <a:t>n</a:t>
            </a:r>
            <a:r>
              <a:rPr sz="1400" spc="0" dirty="0" smtClean="0">
                <a:latin typeface="Calibri"/>
                <a:cs typeface="Calibri"/>
              </a:rPr>
              <a:t>d</a:t>
            </a:r>
            <a:r>
              <a:rPr sz="1400" spc="10" dirty="0" smtClean="0">
                <a:latin typeface="Calibri"/>
                <a:cs typeface="Calibri"/>
              </a:rPr>
              <a:t> </a:t>
            </a:r>
            <a:r>
              <a:rPr sz="1400" spc="0" dirty="0" smtClean="0">
                <a:latin typeface="Calibri"/>
                <a:cs typeface="Calibri"/>
              </a:rPr>
              <a:t>MS</a:t>
            </a:r>
            <a:r>
              <a:rPr sz="1400" spc="-5" dirty="0" smtClean="0">
                <a:latin typeface="Calibri"/>
                <a:cs typeface="Calibri"/>
              </a:rPr>
              <a:t>B</a:t>
            </a:r>
            <a:r>
              <a:rPr sz="1400" spc="0" dirty="0" smtClean="0">
                <a:latin typeface="Calibri"/>
                <a:cs typeface="Calibri"/>
              </a:rPr>
              <a:t>A</a:t>
            </a:r>
            <a:r>
              <a:rPr sz="1400" spc="-30" dirty="0" smtClean="0">
                <a:latin typeface="Calibri"/>
                <a:cs typeface="Calibri"/>
              </a:rPr>
              <a:t> </a:t>
            </a:r>
            <a:r>
              <a:rPr sz="1400" spc="-10" dirty="0" smtClean="0">
                <a:latin typeface="Calibri"/>
                <a:cs typeface="Calibri"/>
              </a:rPr>
              <a:t>m</a:t>
            </a:r>
            <a:r>
              <a:rPr sz="1400" spc="0" dirty="0" smtClean="0">
                <a:latin typeface="Calibri"/>
                <a:cs typeface="Calibri"/>
              </a:rPr>
              <a:t>oni</a:t>
            </a:r>
            <a:r>
              <a:rPr sz="1400" spc="-15" dirty="0" smtClean="0">
                <a:latin typeface="Calibri"/>
                <a:cs typeface="Calibri"/>
              </a:rPr>
              <a:t>t</a:t>
            </a:r>
            <a:r>
              <a:rPr sz="1400" spc="0" dirty="0" smtClean="0">
                <a:latin typeface="Calibri"/>
                <a:cs typeface="Calibri"/>
              </a:rPr>
              <a:t>or</a:t>
            </a:r>
            <a:r>
              <a:rPr sz="1400" spc="-15" dirty="0" smtClean="0">
                <a:latin typeface="Calibri"/>
                <a:cs typeface="Calibri"/>
              </a:rPr>
              <a:t> </a:t>
            </a:r>
            <a:r>
              <a:rPr sz="1400" spc="-20" dirty="0" smtClean="0">
                <a:latin typeface="Calibri"/>
                <a:cs typeface="Calibri"/>
              </a:rPr>
              <a:t>c</a:t>
            </a:r>
            <a:r>
              <a:rPr sz="1400" spc="0" dirty="0" smtClean="0">
                <a:latin typeface="Calibri"/>
                <a:cs typeface="Calibri"/>
              </a:rPr>
              <a:t>on</a:t>
            </a:r>
            <a:r>
              <a:rPr sz="1400" spc="-15" dirty="0" smtClean="0">
                <a:latin typeface="Calibri"/>
                <a:cs typeface="Calibri"/>
              </a:rPr>
              <a:t>s</a:t>
            </a:r>
            <a:r>
              <a:rPr sz="1400" spc="0" dirty="0" smtClean="0">
                <a:latin typeface="Calibri"/>
                <a:cs typeface="Calibri"/>
              </a:rPr>
              <a:t>tr</a:t>
            </a:r>
            <a:r>
              <a:rPr sz="1400" spc="-10" dirty="0" smtClean="0">
                <a:latin typeface="Calibri"/>
                <a:cs typeface="Calibri"/>
              </a:rPr>
              <a:t>uc</a:t>
            </a:r>
            <a:r>
              <a:rPr sz="1400" spc="0" dirty="0" smtClean="0">
                <a:latin typeface="Calibri"/>
                <a:cs typeface="Calibri"/>
              </a:rPr>
              <a:t>tion </a:t>
            </a:r>
            <a:r>
              <a:rPr sz="1400" spc="-10" dirty="0" smtClean="0">
                <a:latin typeface="Calibri"/>
                <a:cs typeface="Calibri"/>
              </a:rPr>
              <a:t>p</a:t>
            </a:r>
            <a:r>
              <a:rPr sz="1400" spc="-25" dirty="0" smtClean="0">
                <a:latin typeface="Calibri"/>
                <a:cs typeface="Calibri"/>
              </a:rPr>
              <a:t>r</a:t>
            </a:r>
            <a:r>
              <a:rPr sz="1400" spc="0" dirty="0" smtClean="0">
                <a:latin typeface="Calibri"/>
                <a:cs typeface="Calibri"/>
              </a:rPr>
              <a:t>og</a:t>
            </a:r>
            <a:r>
              <a:rPr sz="1400" spc="-20" dirty="0" smtClean="0">
                <a:latin typeface="Calibri"/>
                <a:cs typeface="Calibri"/>
              </a:rPr>
              <a:t>r</a:t>
            </a:r>
            <a:r>
              <a:rPr sz="1400" spc="0" dirty="0" smtClean="0">
                <a:latin typeface="Calibri"/>
                <a:cs typeface="Calibri"/>
              </a:rPr>
              <a:t>ess</a:t>
            </a:r>
            <a:endParaRPr sz="1400">
              <a:latin typeface="Calibri"/>
              <a:cs typeface="Calibri"/>
            </a:endParaRPr>
          </a:p>
        </p:txBody>
      </p:sp>
      <p:sp>
        <p:nvSpPr>
          <p:cNvPr id="17" name="object 17"/>
          <p:cNvSpPr txBox="1"/>
          <p:nvPr/>
        </p:nvSpPr>
        <p:spPr>
          <a:xfrm>
            <a:off x="2270251" y="3997325"/>
            <a:ext cx="4864100" cy="448945"/>
          </a:xfrm>
          <a:prstGeom prst="rect">
            <a:avLst/>
          </a:prstGeom>
        </p:spPr>
        <p:txBody>
          <a:bodyPr vert="horz" wrap="square" lIns="0" tIns="0" rIns="0" bIns="0" rtlCol="0">
            <a:noAutofit/>
          </a:bodyPr>
          <a:lstStyle/>
          <a:p>
            <a:pPr marL="184785" indent="-172720">
              <a:lnSpc>
                <a:spcPct val="100000"/>
              </a:lnSpc>
              <a:buFont typeface="Arial"/>
              <a:buChar char="•"/>
              <a:tabLst>
                <a:tab pos="184785" algn="l"/>
              </a:tabLst>
            </a:pPr>
            <a:r>
              <a:rPr sz="1400" spc="-5" dirty="0" smtClean="0">
                <a:latin typeface="Calibri"/>
                <a:cs typeface="Calibri"/>
              </a:rPr>
              <a:t>C</a:t>
            </a:r>
            <a:r>
              <a:rPr sz="1400" spc="0" dirty="0" smtClean="0">
                <a:latin typeface="Calibri"/>
                <a:cs typeface="Calibri"/>
              </a:rPr>
              <a:t>it</a:t>
            </a:r>
            <a:r>
              <a:rPr sz="1400" spc="45" dirty="0" smtClean="0">
                <a:latin typeface="Calibri"/>
                <a:cs typeface="Calibri"/>
              </a:rPr>
              <a:t>y</a:t>
            </a:r>
            <a:r>
              <a:rPr sz="1400" spc="-90" dirty="0" smtClean="0">
                <a:latin typeface="Calibri"/>
                <a:cs typeface="Calibri"/>
              </a:rPr>
              <a:t>’</a:t>
            </a:r>
            <a:r>
              <a:rPr sz="1400" spc="0" dirty="0" smtClean="0">
                <a:latin typeface="Calibri"/>
                <a:cs typeface="Calibri"/>
              </a:rPr>
              <a:t>s</a:t>
            </a:r>
            <a:r>
              <a:rPr sz="1400" spc="5" dirty="0" smtClean="0">
                <a:latin typeface="Calibri"/>
                <a:cs typeface="Calibri"/>
              </a:rPr>
              <a:t> </a:t>
            </a:r>
            <a:r>
              <a:rPr sz="1400" spc="0" dirty="0" smtClean="0">
                <a:latin typeface="Calibri"/>
                <a:cs typeface="Calibri"/>
              </a:rPr>
              <a:t>Design </a:t>
            </a:r>
            <a:r>
              <a:rPr sz="1400" spc="-120" dirty="0" smtClean="0">
                <a:latin typeface="Calibri"/>
                <a:cs typeface="Calibri"/>
              </a:rPr>
              <a:t>T</a:t>
            </a:r>
            <a:r>
              <a:rPr sz="1400" spc="0" dirty="0" smtClean="0">
                <a:latin typeface="Calibri"/>
                <a:cs typeface="Calibri"/>
              </a:rPr>
              <a:t>eam</a:t>
            </a:r>
            <a:r>
              <a:rPr sz="1400" spc="-15" dirty="0" smtClean="0">
                <a:latin typeface="Calibri"/>
                <a:cs typeface="Calibri"/>
              </a:rPr>
              <a:t> </a:t>
            </a:r>
            <a:r>
              <a:rPr sz="1400" spc="0" dirty="0" smtClean="0">
                <a:latin typeface="Calibri"/>
                <a:cs typeface="Calibri"/>
              </a:rPr>
              <a:t>a</a:t>
            </a:r>
            <a:r>
              <a:rPr sz="1400" spc="-10" dirty="0" smtClean="0">
                <a:latin typeface="Calibri"/>
                <a:cs typeface="Calibri"/>
              </a:rPr>
              <a:t>d</a:t>
            </a:r>
            <a:r>
              <a:rPr sz="1400" spc="-25" dirty="0" smtClean="0">
                <a:latin typeface="Calibri"/>
                <a:cs typeface="Calibri"/>
              </a:rPr>
              <a:t>v</a:t>
            </a:r>
            <a:r>
              <a:rPr sz="1400" spc="0" dirty="0" smtClean="0">
                <a:latin typeface="Calibri"/>
                <a:cs typeface="Calibri"/>
              </a:rPr>
              <a:t>a</a:t>
            </a:r>
            <a:r>
              <a:rPr sz="1400" spc="-10" dirty="0" smtClean="0">
                <a:latin typeface="Calibri"/>
                <a:cs typeface="Calibri"/>
              </a:rPr>
              <a:t>nc</a:t>
            </a:r>
            <a:r>
              <a:rPr sz="1400" spc="0" dirty="0" smtClean="0">
                <a:latin typeface="Calibri"/>
                <a:cs typeface="Calibri"/>
              </a:rPr>
              <a:t>es</a:t>
            </a:r>
            <a:r>
              <a:rPr sz="1400" spc="15" dirty="0" smtClean="0">
                <a:latin typeface="Calibri"/>
                <a:cs typeface="Calibri"/>
              </a:rPr>
              <a:t> </a:t>
            </a:r>
            <a:r>
              <a:rPr sz="1400" spc="-10" dirty="0" smtClean="0">
                <a:latin typeface="Calibri"/>
                <a:cs typeface="Calibri"/>
              </a:rPr>
              <a:t>d</a:t>
            </a:r>
            <a:r>
              <a:rPr sz="1400" spc="0" dirty="0" smtClean="0">
                <a:latin typeface="Calibri"/>
                <a:cs typeface="Calibri"/>
              </a:rPr>
              <a:t>esign a</a:t>
            </a:r>
            <a:r>
              <a:rPr sz="1400" spc="-10" dirty="0" smtClean="0">
                <a:latin typeface="Calibri"/>
                <a:cs typeface="Calibri"/>
              </a:rPr>
              <a:t>n</a:t>
            </a:r>
            <a:r>
              <a:rPr sz="1400" spc="0" dirty="0" smtClean="0">
                <a:latin typeface="Calibri"/>
                <a:cs typeface="Calibri"/>
              </a:rPr>
              <a:t>d </a:t>
            </a:r>
            <a:r>
              <a:rPr sz="1400" spc="-20" dirty="0" smtClean="0">
                <a:latin typeface="Calibri"/>
                <a:cs typeface="Calibri"/>
              </a:rPr>
              <a:t>c</a:t>
            </a:r>
            <a:r>
              <a:rPr sz="1400" spc="0" dirty="0" smtClean="0">
                <a:latin typeface="Calibri"/>
                <a:cs typeface="Calibri"/>
              </a:rPr>
              <a:t>on</a:t>
            </a:r>
            <a:r>
              <a:rPr sz="1400" spc="-10" dirty="0" smtClean="0">
                <a:latin typeface="Calibri"/>
                <a:cs typeface="Calibri"/>
              </a:rPr>
              <a:t>s</a:t>
            </a:r>
            <a:r>
              <a:rPr sz="1400" spc="0" dirty="0" smtClean="0">
                <a:latin typeface="Calibri"/>
                <a:cs typeface="Calibri"/>
              </a:rPr>
              <a:t>tr</a:t>
            </a:r>
            <a:r>
              <a:rPr sz="1400" spc="-10" dirty="0" smtClean="0">
                <a:latin typeface="Calibri"/>
                <a:cs typeface="Calibri"/>
              </a:rPr>
              <a:t>uc</a:t>
            </a:r>
            <a:r>
              <a:rPr sz="1400" spc="0" dirty="0" smtClean="0">
                <a:latin typeface="Calibri"/>
                <a:cs typeface="Calibri"/>
              </a:rPr>
              <a:t>tion </a:t>
            </a:r>
            <a:r>
              <a:rPr sz="1400" spc="-10" dirty="0" smtClean="0">
                <a:latin typeface="Calibri"/>
                <a:cs typeface="Calibri"/>
              </a:rPr>
              <a:t>d</a:t>
            </a:r>
            <a:r>
              <a:rPr sz="1400" spc="0" dirty="0" smtClean="0">
                <a:latin typeface="Calibri"/>
                <a:cs typeface="Calibri"/>
              </a:rPr>
              <a:t>oc</a:t>
            </a:r>
            <a:r>
              <a:rPr sz="1400" spc="-10" dirty="0" smtClean="0">
                <a:latin typeface="Calibri"/>
                <a:cs typeface="Calibri"/>
              </a:rPr>
              <a:t>um</a:t>
            </a:r>
            <a:r>
              <a:rPr sz="1400" spc="0" dirty="0" smtClean="0">
                <a:latin typeface="Calibri"/>
                <a:cs typeface="Calibri"/>
              </a:rPr>
              <a:t>e</a:t>
            </a:r>
            <a:r>
              <a:rPr sz="1400" spc="-20" dirty="0" smtClean="0">
                <a:latin typeface="Calibri"/>
                <a:cs typeface="Calibri"/>
              </a:rPr>
              <a:t>n</a:t>
            </a:r>
            <a:r>
              <a:rPr sz="1400" spc="0" dirty="0" smtClean="0">
                <a:latin typeface="Calibri"/>
                <a:cs typeface="Calibri"/>
              </a:rPr>
              <a:t>ts</a:t>
            </a:r>
            <a:endParaRPr sz="1400">
              <a:latin typeface="Calibri"/>
              <a:cs typeface="Calibri"/>
            </a:endParaRPr>
          </a:p>
          <a:p>
            <a:pPr marL="184785" indent="-172720">
              <a:lnSpc>
                <a:spcPct val="100000"/>
              </a:lnSpc>
              <a:buFont typeface="Arial"/>
              <a:buChar char="•"/>
              <a:tabLst>
                <a:tab pos="184785" algn="l"/>
              </a:tabLst>
            </a:pPr>
            <a:r>
              <a:rPr sz="1400" spc="0" dirty="0" smtClean="0">
                <a:latin typeface="Calibri"/>
                <a:cs typeface="Calibri"/>
              </a:rPr>
              <a:t>MS</a:t>
            </a:r>
            <a:r>
              <a:rPr sz="1400" spc="-10" dirty="0" smtClean="0">
                <a:latin typeface="Calibri"/>
                <a:cs typeface="Calibri"/>
              </a:rPr>
              <a:t>B</a:t>
            </a:r>
            <a:r>
              <a:rPr sz="1400" spc="0" dirty="0" smtClean="0">
                <a:latin typeface="Calibri"/>
                <a:cs typeface="Calibri"/>
              </a:rPr>
              <a:t>A</a:t>
            </a:r>
            <a:r>
              <a:rPr sz="1400" spc="-30" dirty="0" smtClean="0">
                <a:latin typeface="Calibri"/>
                <a:cs typeface="Calibri"/>
              </a:rPr>
              <a:t> </a:t>
            </a:r>
            <a:r>
              <a:rPr sz="1400" spc="-10" dirty="0" smtClean="0">
                <a:latin typeface="Calibri"/>
                <a:cs typeface="Calibri"/>
              </a:rPr>
              <a:t>m</a:t>
            </a:r>
            <a:r>
              <a:rPr sz="1400" spc="0" dirty="0" smtClean="0">
                <a:latin typeface="Calibri"/>
                <a:cs typeface="Calibri"/>
              </a:rPr>
              <a:t>oni</a:t>
            </a:r>
            <a:r>
              <a:rPr sz="1400" spc="-20" dirty="0" smtClean="0">
                <a:latin typeface="Calibri"/>
                <a:cs typeface="Calibri"/>
              </a:rPr>
              <a:t>t</a:t>
            </a:r>
            <a:r>
              <a:rPr sz="1400" spc="0" dirty="0" smtClean="0">
                <a:latin typeface="Calibri"/>
                <a:cs typeface="Calibri"/>
              </a:rPr>
              <a:t>o</a:t>
            </a:r>
            <a:r>
              <a:rPr sz="1400" spc="-20" dirty="0" smtClean="0">
                <a:latin typeface="Calibri"/>
                <a:cs typeface="Calibri"/>
              </a:rPr>
              <a:t>r</a:t>
            </a:r>
            <a:r>
              <a:rPr sz="1400" spc="0" dirty="0" smtClean="0">
                <a:latin typeface="Calibri"/>
                <a:cs typeface="Calibri"/>
              </a:rPr>
              <a:t>s</a:t>
            </a:r>
            <a:r>
              <a:rPr sz="1400" spc="-15" dirty="0" smtClean="0">
                <a:latin typeface="Calibri"/>
                <a:cs typeface="Calibri"/>
              </a:rPr>
              <a:t> </a:t>
            </a:r>
            <a:r>
              <a:rPr sz="1400" spc="-10" dirty="0" smtClean="0">
                <a:latin typeface="Calibri"/>
                <a:cs typeface="Calibri"/>
              </a:rPr>
              <a:t>p</a:t>
            </a:r>
            <a:r>
              <a:rPr sz="1400" spc="-25" dirty="0" smtClean="0">
                <a:latin typeface="Calibri"/>
                <a:cs typeface="Calibri"/>
              </a:rPr>
              <a:t>r</a:t>
            </a:r>
            <a:r>
              <a:rPr sz="1400" spc="0" dirty="0" smtClean="0">
                <a:latin typeface="Calibri"/>
                <a:cs typeface="Calibri"/>
              </a:rPr>
              <a:t>oje</a:t>
            </a:r>
            <a:r>
              <a:rPr sz="1400" spc="-10" dirty="0" smtClean="0">
                <a:latin typeface="Calibri"/>
                <a:cs typeface="Calibri"/>
              </a:rPr>
              <a:t>c</a:t>
            </a:r>
            <a:r>
              <a:rPr sz="1400" spc="0" dirty="0" smtClean="0">
                <a:latin typeface="Calibri"/>
                <a:cs typeface="Calibri"/>
              </a:rPr>
              <a:t>t p</a:t>
            </a:r>
            <a:r>
              <a:rPr sz="1400" spc="-30" dirty="0" smtClean="0">
                <a:latin typeface="Calibri"/>
                <a:cs typeface="Calibri"/>
              </a:rPr>
              <a:t>r</a:t>
            </a:r>
            <a:r>
              <a:rPr sz="1400" spc="0" dirty="0" smtClean="0">
                <a:latin typeface="Calibri"/>
                <a:cs typeface="Calibri"/>
              </a:rPr>
              <a:t>og</a:t>
            </a:r>
            <a:r>
              <a:rPr sz="1400" spc="-25" dirty="0" smtClean="0">
                <a:latin typeface="Calibri"/>
                <a:cs typeface="Calibri"/>
              </a:rPr>
              <a:t>r</a:t>
            </a:r>
            <a:r>
              <a:rPr sz="1400" spc="-5" dirty="0" smtClean="0">
                <a:latin typeface="Calibri"/>
                <a:cs typeface="Calibri"/>
              </a:rPr>
              <a:t>e</a:t>
            </a:r>
            <a:r>
              <a:rPr sz="1400" spc="0" dirty="0" smtClean="0">
                <a:latin typeface="Calibri"/>
                <a:cs typeface="Calibri"/>
              </a:rPr>
              <a:t>ss</a:t>
            </a:r>
            <a:endParaRPr sz="1400">
              <a:latin typeface="Calibri"/>
              <a:cs typeface="Calibri"/>
            </a:endParaRPr>
          </a:p>
        </p:txBody>
      </p:sp>
      <p:sp>
        <p:nvSpPr>
          <p:cNvPr id="18" name="object 18"/>
          <p:cNvSpPr txBox="1"/>
          <p:nvPr/>
        </p:nvSpPr>
        <p:spPr>
          <a:xfrm>
            <a:off x="2270251" y="2474848"/>
            <a:ext cx="2433320" cy="235585"/>
          </a:xfrm>
          <a:prstGeom prst="rect">
            <a:avLst/>
          </a:prstGeom>
        </p:spPr>
        <p:txBody>
          <a:bodyPr vert="horz" wrap="square" lIns="0" tIns="0" rIns="0" bIns="0" rtlCol="0">
            <a:noAutofit/>
          </a:bodyPr>
          <a:lstStyle/>
          <a:p>
            <a:pPr marL="12700">
              <a:lnSpc>
                <a:spcPct val="100000"/>
              </a:lnSpc>
            </a:pPr>
            <a:r>
              <a:rPr sz="1400" b="1" u="heavy" dirty="0" smtClean="0">
                <a:latin typeface="Calibri"/>
                <a:cs typeface="Calibri"/>
              </a:rPr>
              <a:t>AP</a:t>
            </a:r>
            <a:r>
              <a:rPr sz="1400" b="1" u="heavy" spc="-5" dirty="0" smtClean="0">
                <a:latin typeface="Calibri"/>
                <a:cs typeface="Calibri"/>
              </a:rPr>
              <a:t>P</a:t>
            </a:r>
            <a:r>
              <a:rPr sz="1400" b="1" u="heavy" spc="-10" dirty="0" smtClean="0">
                <a:latin typeface="Calibri"/>
                <a:cs typeface="Calibri"/>
              </a:rPr>
              <a:t>R</a:t>
            </a:r>
            <a:r>
              <a:rPr sz="1400" b="1" u="heavy" spc="-30" dirty="0" smtClean="0">
                <a:latin typeface="Calibri"/>
                <a:cs typeface="Calibri"/>
              </a:rPr>
              <a:t>O</a:t>
            </a:r>
            <a:r>
              <a:rPr sz="1400" b="1" u="heavy" spc="0" dirty="0" smtClean="0">
                <a:latin typeface="Calibri"/>
                <a:cs typeface="Calibri"/>
              </a:rPr>
              <a:t>VE</a:t>
            </a:r>
            <a:r>
              <a:rPr sz="1400" b="1" u="heavy" spc="-5" dirty="0" smtClean="0">
                <a:latin typeface="Calibri"/>
                <a:cs typeface="Calibri"/>
              </a:rPr>
              <a:t> </a:t>
            </a:r>
            <a:r>
              <a:rPr lang="en-US" sz="1400" b="1" u="heavy" spc="-5" dirty="0" smtClean="0">
                <a:latin typeface="Calibri"/>
                <a:cs typeface="Calibri"/>
              </a:rPr>
              <a:t> </a:t>
            </a:r>
            <a:r>
              <a:rPr sz="1400" b="1" u="heavy" spc="-10" dirty="0" smtClean="0">
                <a:latin typeface="Calibri"/>
                <a:cs typeface="Calibri"/>
              </a:rPr>
              <a:t>PR</a:t>
            </a:r>
            <a:r>
              <a:rPr sz="1400" b="1" u="heavy" spc="-15" dirty="0" smtClean="0">
                <a:latin typeface="Calibri"/>
                <a:cs typeface="Calibri"/>
              </a:rPr>
              <a:t>O</a:t>
            </a:r>
            <a:r>
              <a:rPr sz="1400" b="1" u="heavy" spc="0" dirty="0" smtClean="0">
                <a:latin typeface="Calibri"/>
                <a:cs typeface="Calibri"/>
              </a:rPr>
              <a:t>J</a:t>
            </a:r>
            <a:r>
              <a:rPr sz="1400" b="1" u="heavy" spc="-25" dirty="0" smtClean="0">
                <a:latin typeface="Calibri"/>
                <a:cs typeface="Calibri"/>
              </a:rPr>
              <a:t>E</a:t>
            </a:r>
            <a:r>
              <a:rPr sz="1400" b="1" u="heavy" spc="10" dirty="0" smtClean="0">
                <a:latin typeface="Calibri"/>
                <a:cs typeface="Calibri"/>
              </a:rPr>
              <a:t>C</a:t>
            </a:r>
            <a:r>
              <a:rPr sz="1400" b="1" u="heavy" spc="0" dirty="0" smtClean="0">
                <a:latin typeface="Calibri"/>
                <a:cs typeface="Calibri"/>
              </a:rPr>
              <a:t>T</a:t>
            </a:r>
            <a:r>
              <a:rPr sz="1400" b="1" u="heavy" spc="-30" dirty="0" smtClean="0">
                <a:latin typeface="Calibri"/>
                <a:cs typeface="Calibri"/>
              </a:rPr>
              <a:t> </a:t>
            </a:r>
            <a:r>
              <a:rPr sz="1400" b="1" u="heavy" spc="0" dirty="0" smtClean="0">
                <a:latin typeface="Calibri"/>
                <a:cs typeface="Calibri"/>
              </a:rPr>
              <a:t>FUNDIN</a:t>
            </a:r>
            <a:r>
              <a:rPr sz="1400" b="1" spc="0" dirty="0" smtClean="0">
                <a:latin typeface="Calibri"/>
                <a:cs typeface="Calibri"/>
              </a:rPr>
              <a:t>G</a:t>
            </a:r>
            <a:endParaRPr sz="1400" dirty="0">
              <a:latin typeface="Calibri"/>
              <a:cs typeface="Calibri"/>
            </a:endParaRPr>
          </a:p>
        </p:txBody>
      </p:sp>
      <p:sp>
        <p:nvSpPr>
          <p:cNvPr id="19" name="object 19"/>
          <p:cNvSpPr txBox="1"/>
          <p:nvPr/>
        </p:nvSpPr>
        <p:spPr>
          <a:xfrm>
            <a:off x="2270251" y="2688209"/>
            <a:ext cx="3890645" cy="662305"/>
          </a:xfrm>
          <a:prstGeom prst="rect">
            <a:avLst/>
          </a:prstGeom>
        </p:spPr>
        <p:txBody>
          <a:bodyPr vert="horz" wrap="square" lIns="0" tIns="0" rIns="0" bIns="0" rtlCol="0">
            <a:noAutofit/>
          </a:bodyPr>
          <a:lstStyle/>
          <a:p>
            <a:pPr marL="184785" indent="-172720">
              <a:lnSpc>
                <a:spcPct val="100000"/>
              </a:lnSpc>
              <a:buFont typeface="Arial"/>
              <a:buChar char="•"/>
              <a:tabLst>
                <a:tab pos="184785" algn="l"/>
              </a:tabLst>
            </a:pPr>
            <a:r>
              <a:rPr sz="1400" b="1" spc="0" dirty="0" smtClean="0">
                <a:latin typeface="Calibri"/>
                <a:cs typeface="Calibri"/>
              </a:rPr>
              <a:t>M</a:t>
            </a:r>
            <a:r>
              <a:rPr sz="1400" b="1" spc="-10" dirty="0" smtClean="0">
                <a:latin typeface="Calibri"/>
                <a:cs typeface="Calibri"/>
              </a:rPr>
              <a:t>SB</a:t>
            </a:r>
            <a:r>
              <a:rPr sz="1400" b="1" spc="0" dirty="0" smtClean="0">
                <a:latin typeface="Calibri"/>
                <a:cs typeface="Calibri"/>
              </a:rPr>
              <a:t>A d</a:t>
            </a:r>
            <a:r>
              <a:rPr sz="1400" b="1" spc="-15" dirty="0" smtClean="0">
                <a:latin typeface="Calibri"/>
                <a:cs typeface="Calibri"/>
              </a:rPr>
              <a:t>e</a:t>
            </a:r>
            <a:r>
              <a:rPr sz="1400" b="1" spc="-10" dirty="0" smtClean="0">
                <a:latin typeface="Calibri"/>
                <a:cs typeface="Calibri"/>
              </a:rPr>
              <a:t>t</a:t>
            </a:r>
            <a:r>
              <a:rPr sz="1400" b="1" spc="0" dirty="0" smtClean="0">
                <a:latin typeface="Calibri"/>
                <a:cs typeface="Calibri"/>
              </a:rPr>
              <a:t>ermi</a:t>
            </a:r>
            <a:r>
              <a:rPr sz="1400" b="1" spc="-10" dirty="0" smtClean="0">
                <a:latin typeface="Calibri"/>
                <a:cs typeface="Calibri"/>
              </a:rPr>
              <a:t>n</a:t>
            </a:r>
            <a:r>
              <a:rPr sz="1400" b="1" spc="0" dirty="0" smtClean="0">
                <a:latin typeface="Calibri"/>
                <a:cs typeface="Calibri"/>
              </a:rPr>
              <a:t>es</a:t>
            </a:r>
            <a:r>
              <a:rPr sz="1400" b="1" spc="-40" dirty="0" smtClean="0">
                <a:latin typeface="Calibri"/>
                <a:cs typeface="Calibri"/>
              </a:rPr>
              <a:t> </a:t>
            </a:r>
            <a:r>
              <a:rPr sz="1400" b="1" spc="0" dirty="0" smtClean="0">
                <a:latin typeface="Calibri"/>
                <a:cs typeface="Calibri"/>
              </a:rPr>
              <a:t>Financial</a:t>
            </a:r>
            <a:r>
              <a:rPr sz="1400" b="1" spc="-35" dirty="0" smtClean="0">
                <a:latin typeface="Calibri"/>
                <a:cs typeface="Calibri"/>
              </a:rPr>
              <a:t> </a:t>
            </a:r>
            <a:r>
              <a:rPr sz="1400" b="1" spc="0" dirty="0" smtClean="0">
                <a:latin typeface="Calibri"/>
                <a:cs typeface="Calibri"/>
              </a:rPr>
              <a:t>Ass</a:t>
            </a:r>
            <a:r>
              <a:rPr sz="1400" b="1" spc="5" dirty="0" smtClean="0">
                <a:latin typeface="Calibri"/>
                <a:cs typeface="Calibri"/>
              </a:rPr>
              <a:t>i</a:t>
            </a:r>
            <a:r>
              <a:rPr sz="1400" b="1" spc="-10" dirty="0" smtClean="0">
                <a:latin typeface="Calibri"/>
                <a:cs typeface="Calibri"/>
              </a:rPr>
              <a:t>st</a:t>
            </a:r>
            <a:r>
              <a:rPr sz="1400" b="1" spc="0" dirty="0" smtClean="0">
                <a:latin typeface="Calibri"/>
                <a:cs typeface="Calibri"/>
              </a:rPr>
              <a:t>ance</a:t>
            </a:r>
            <a:endParaRPr sz="1400" dirty="0">
              <a:latin typeface="Calibri"/>
              <a:cs typeface="Calibri"/>
            </a:endParaRPr>
          </a:p>
          <a:p>
            <a:pPr marL="184785" indent="-172720">
              <a:lnSpc>
                <a:spcPct val="100000"/>
              </a:lnSpc>
              <a:buFont typeface="Arial"/>
              <a:buChar char="•"/>
              <a:tabLst>
                <a:tab pos="184785" algn="l"/>
              </a:tabLst>
            </a:pPr>
            <a:r>
              <a:rPr lang="en-US" sz="1400" b="1" spc="-10" dirty="0" smtClean="0">
                <a:latin typeface="Calibri"/>
                <a:cs typeface="Calibri"/>
              </a:rPr>
              <a:t>City </a:t>
            </a:r>
            <a:r>
              <a:rPr sz="1400" b="1" spc="0" dirty="0" smtClean="0">
                <a:latin typeface="Calibri"/>
                <a:cs typeface="Calibri"/>
              </a:rPr>
              <a:t>&amp;</a:t>
            </a:r>
            <a:r>
              <a:rPr sz="1400" b="1" spc="-5" dirty="0" smtClean="0">
                <a:latin typeface="Calibri"/>
                <a:cs typeface="Calibri"/>
              </a:rPr>
              <a:t> </a:t>
            </a:r>
            <a:r>
              <a:rPr sz="1400" b="1" spc="-10" dirty="0" smtClean="0">
                <a:latin typeface="Calibri"/>
                <a:cs typeface="Calibri"/>
              </a:rPr>
              <a:t>MSB</a:t>
            </a:r>
            <a:r>
              <a:rPr sz="1400" b="1" spc="0" dirty="0" smtClean="0">
                <a:latin typeface="Calibri"/>
                <a:cs typeface="Calibri"/>
              </a:rPr>
              <a:t>A</a:t>
            </a:r>
            <a:r>
              <a:rPr sz="1400" b="1" spc="-20" dirty="0" smtClean="0">
                <a:latin typeface="Calibri"/>
                <a:cs typeface="Calibri"/>
              </a:rPr>
              <a:t> </a:t>
            </a:r>
            <a:r>
              <a:rPr sz="1400" b="1" spc="0" dirty="0" smtClean="0">
                <a:latin typeface="Calibri"/>
                <a:cs typeface="Calibri"/>
              </a:rPr>
              <a:t>e</a:t>
            </a:r>
            <a:r>
              <a:rPr sz="1400" b="1" spc="-10" dirty="0" smtClean="0">
                <a:latin typeface="Calibri"/>
                <a:cs typeface="Calibri"/>
              </a:rPr>
              <a:t>st</a:t>
            </a:r>
            <a:r>
              <a:rPr sz="1400" b="1" spc="0" dirty="0" smtClean="0">
                <a:latin typeface="Calibri"/>
                <a:cs typeface="Calibri"/>
              </a:rPr>
              <a:t>abl</a:t>
            </a:r>
            <a:r>
              <a:rPr sz="1400" b="1" spc="5" dirty="0" smtClean="0">
                <a:latin typeface="Calibri"/>
                <a:cs typeface="Calibri"/>
              </a:rPr>
              <a:t>i</a:t>
            </a:r>
            <a:r>
              <a:rPr sz="1400" b="1" spc="0" dirty="0" smtClean="0">
                <a:latin typeface="Calibri"/>
                <a:cs typeface="Calibri"/>
              </a:rPr>
              <a:t>sh</a:t>
            </a:r>
            <a:r>
              <a:rPr sz="1400" b="1" spc="-40" dirty="0" smtClean="0">
                <a:latin typeface="Calibri"/>
                <a:cs typeface="Calibri"/>
              </a:rPr>
              <a:t> </a:t>
            </a:r>
            <a:r>
              <a:rPr sz="1400" b="1" spc="-10" dirty="0" smtClean="0">
                <a:latin typeface="Calibri"/>
                <a:cs typeface="Calibri"/>
              </a:rPr>
              <a:t>S</a:t>
            </a:r>
            <a:r>
              <a:rPr sz="1400" b="1" spc="-15" dirty="0" smtClean="0">
                <a:latin typeface="Calibri"/>
                <a:cs typeface="Calibri"/>
              </a:rPr>
              <a:t>c</a:t>
            </a:r>
            <a:r>
              <a:rPr sz="1400" b="1" spc="0" dirty="0" smtClean="0">
                <a:latin typeface="Calibri"/>
                <a:cs typeface="Calibri"/>
              </a:rPr>
              <a:t>ope</a:t>
            </a:r>
            <a:r>
              <a:rPr sz="1400" b="1" spc="-15" dirty="0" smtClean="0">
                <a:latin typeface="Calibri"/>
                <a:cs typeface="Calibri"/>
              </a:rPr>
              <a:t> </a:t>
            </a:r>
            <a:r>
              <a:rPr sz="1400" b="1" spc="0" dirty="0" smtClean="0">
                <a:latin typeface="Calibri"/>
                <a:cs typeface="Calibri"/>
              </a:rPr>
              <a:t>&amp;</a:t>
            </a:r>
            <a:r>
              <a:rPr sz="1400" b="1" spc="-5" dirty="0" smtClean="0">
                <a:latin typeface="Calibri"/>
                <a:cs typeface="Calibri"/>
              </a:rPr>
              <a:t> </a:t>
            </a:r>
            <a:r>
              <a:rPr sz="1400" b="1" spc="0" dirty="0" smtClean="0">
                <a:latin typeface="Calibri"/>
                <a:cs typeface="Calibri"/>
              </a:rPr>
              <a:t>Bud</a:t>
            </a:r>
            <a:r>
              <a:rPr sz="1400" b="1" spc="-20" dirty="0" smtClean="0">
                <a:latin typeface="Calibri"/>
                <a:cs typeface="Calibri"/>
              </a:rPr>
              <a:t>g</a:t>
            </a:r>
            <a:r>
              <a:rPr sz="1400" b="1" spc="-15" dirty="0" smtClean="0">
                <a:latin typeface="Calibri"/>
                <a:cs typeface="Calibri"/>
              </a:rPr>
              <a:t>e</a:t>
            </a:r>
            <a:r>
              <a:rPr sz="1400" b="1" spc="0" dirty="0" smtClean="0">
                <a:latin typeface="Calibri"/>
                <a:cs typeface="Calibri"/>
              </a:rPr>
              <a:t>t</a:t>
            </a:r>
            <a:r>
              <a:rPr sz="1400" b="1" spc="-40" dirty="0" smtClean="0">
                <a:latin typeface="Calibri"/>
                <a:cs typeface="Calibri"/>
              </a:rPr>
              <a:t> </a:t>
            </a:r>
            <a:r>
              <a:rPr sz="1400" b="1" spc="0" dirty="0" smtClean="0">
                <a:latin typeface="Calibri"/>
                <a:cs typeface="Calibri"/>
              </a:rPr>
              <a:t>A</a:t>
            </a:r>
            <a:r>
              <a:rPr sz="1400" b="1" spc="-10" dirty="0" smtClean="0">
                <a:latin typeface="Calibri"/>
                <a:cs typeface="Calibri"/>
              </a:rPr>
              <a:t>gr</a:t>
            </a:r>
            <a:r>
              <a:rPr sz="1400" b="1" spc="0" dirty="0" smtClean="0">
                <a:latin typeface="Calibri"/>
                <a:cs typeface="Calibri"/>
              </a:rPr>
              <a:t>eeme</a:t>
            </a:r>
            <a:r>
              <a:rPr sz="1400" b="1" spc="-15" dirty="0" smtClean="0">
                <a:latin typeface="Calibri"/>
                <a:cs typeface="Calibri"/>
              </a:rPr>
              <a:t>n</a:t>
            </a:r>
            <a:r>
              <a:rPr sz="1400" b="1" spc="0" dirty="0" smtClean="0">
                <a:latin typeface="Calibri"/>
                <a:cs typeface="Calibri"/>
              </a:rPr>
              <a:t>t</a:t>
            </a:r>
            <a:endParaRPr sz="1400" dirty="0">
              <a:latin typeface="Calibri"/>
              <a:cs typeface="Calibri"/>
            </a:endParaRPr>
          </a:p>
          <a:p>
            <a:pPr marL="184785" indent="-172720">
              <a:lnSpc>
                <a:spcPct val="100000"/>
              </a:lnSpc>
              <a:buFont typeface="Arial"/>
              <a:buChar char="•"/>
              <a:tabLst>
                <a:tab pos="184785" algn="l"/>
              </a:tabLst>
            </a:pPr>
            <a:r>
              <a:rPr sz="1400" b="1" spc="0" dirty="0" smtClean="0">
                <a:latin typeface="Calibri"/>
                <a:cs typeface="Calibri"/>
              </a:rPr>
              <a:t>Ci</a:t>
            </a:r>
            <a:r>
              <a:rPr sz="1400" b="1" spc="5" dirty="0" smtClean="0">
                <a:latin typeface="Calibri"/>
                <a:cs typeface="Calibri"/>
              </a:rPr>
              <a:t>t</a:t>
            </a:r>
            <a:r>
              <a:rPr sz="1400" b="1" spc="0" dirty="0" smtClean="0">
                <a:latin typeface="Calibri"/>
                <a:cs typeface="Calibri"/>
              </a:rPr>
              <a:t>y</a:t>
            </a:r>
            <a:r>
              <a:rPr sz="1400" b="1" spc="-25" dirty="0" smtClean="0">
                <a:latin typeface="Calibri"/>
                <a:cs typeface="Calibri"/>
              </a:rPr>
              <a:t> </a:t>
            </a:r>
            <a:r>
              <a:rPr sz="1400" b="1" spc="0" dirty="0" smtClean="0">
                <a:latin typeface="Calibri"/>
                <a:cs typeface="Calibri"/>
              </a:rPr>
              <a:t>app</a:t>
            </a:r>
            <a:r>
              <a:rPr sz="1400" b="1" spc="-5" dirty="0" smtClean="0">
                <a:latin typeface="Calibri"/>
                <a:cs typeface="Calibri"/>
              </a:rPr>
              <a:t>r</a:t>
            </a:r>
            <a:r>
              <a:rPr sz="1400" b="1" spc="0" dirty="0" smtClean="0">
                <a:latin typeface="Calibri"/>
                <a:cs typeface="Calibri"/>
              </a:rPr>
              <a:t>o</a:t>
            </a:r>
            <a:r>
              <a:rPr sz="1400" b="1" spc="-15" dirty="0" smtClean="0">
                <a:latin typeface="Calibri"/>
                <a:cs typeface="Calibri"/>
              </a:rPr>
              <a:t>v</a:t>
            </a:r>
            <a:r>
              <a:rPr sz="1400" b="1" spc="0" dirty="0" smtClean="0">
                <a:latin typeface="Calibri"/>
                <a:cs typeface="Calibri"/>
              </a:rPr>
              <a:t>es</a:t>
            </a:r>
            <a:r>
              <a:rPr sz="1400" b="1" spc="-40" dirty="0" smtClean="0">
                <a:latin typeface="Calibri"/>
                <a:cs typeface="Calibri"/>
              </a:rPr>
              <a:t> </a:t>
            </a:r>
            <a:r>
              <a:rPr sz="1400" b="1" spc="0" dirty="0" smtClean="0">
                <a:latin typeface="Calibri"/>
                <a:cs typeface="Calibri"/>
              </a:rPr>
              <a:t>P</a:t>
            </a:r>
            <a:r>
              <a:rPr sz="1400" b="1" spc="-15" dirty="0" smtClean="0">
                <a:latin typeface="Calibri"/>
                <a:cs typeface="Calibri"/>
              </a:rPr>
              <a:t>r</a:t>
            </a:r>
            <a:r>
              <a:rPr sz="1400" b="1" spc="0" dirty="0" smtClean="0">
                <a:latin typeface="Calibri"/>
                <a:cs typeface="Calibri"/>
              </a:rPr>
              <a:t>oject</a:t>
            </a:r>
            <a:r>
              <a:rPr sz="1400" b="1" spc="-25" dirty="0" smtClean="0">
                <a:latin typeface="Calibri"/>
                <a:cs typeface="Calibri"/>
              </a:rPr>
              <a:t> </a:t>
            </a:r>
            <a:r>
              <a:rPr sz="1400" b="1" spc="0" dirty="0" smtClean="0">
                <a:latin typeface="Calibri"/>
                <a:cs typeface="Calibri"/>
              </a:rPr>
              <a:t>Fund</a:t>
            </a:r>
            <a:r>
              <a:rPr sz="1400" b="1" spc="5" dirty="0" smtClean="0">
                <a:latin typeface="Calibri"/>
                <a:cs typeface="Calibri"/>
              </a:rPr>
              <a:t>i</a:t>
            </a:r>
            <a:r>
              <a:rPr sz="1400" b="1" spc="0" dirty="0" smtClean="0">
                <a:latin typeface="Calibri"/>
                <a:cs typeface="Calibri"/>
              </a:rPr>
              <a:t>ng</a:t>
            </a:r>
            <a:endParaRPr sz="1400" dirty="0">
              <a:latin typeface="Calibri"/>
              <a:cs typeface="Calibri"/>
            </a:endParaRPr>
          </a:p>
        </p:txBody>
      </p:sp>
      <p:sp>
        <p:nvSpPr>
          <p:cNvPr id="20" name="object 20"/>
          <p:cNvSpPr/>
          <p:nvPr/>
        </p:nvSpPr>
        <p:spPr>
          <a:xfrm>
            <a:off x="640080" y="1376172"/>
            <a:ext cx="1188720" cy="640079"/>
          </a:xfrm>
          <a:custGeom>
            <a:avLst/>
            <a:gdLst/>
            <a:ahLst/>
            <a:cxnLst/>
            <a:rect l="l" t="t" r="r" b="b"/>
            <a:pathLst>
              <a:path w="1188720" h="640079">
                <a:moveTo>
                  <a:pt x="0" y="640079"/>
                </a:moveTo>
                <a:lnTo>
                  <a:pt x="1188720" y="640079"/>
                </a:lnTo>
                <a:lnTo>
                  <a:pt x="1188720" y="0"/>
                </a:lnTo>
                <a:lnTo>
                  <a:pt x="0" y="0"/>
                </a:lnTo>
                <a:lnTo>
                  <a:pt x="0" y="640079"/>
                </a:lnTo>
                <a:close/>
              </a:path>
            </a:pathLst>
          </a:custGeom>
          <a:solidFill>
            <a:srgbClr val="DCE6F1"/>
          </a:solidFill>
        </p:spPr>
        <p:txBody>
          <a:bodyPr wrap="square" lIns="0" tIns="0" rIns="0" bIns="0" rtlCol="0">
            <a:noAutofit/>
          </a:bodyPr>
          <a:lstStyle/>
          <a:p>
            <a:endParaRPr/>
          </a:p>
        </p:txBody>
      </p:sp>
      <p:sp>
        <p:nvSpPr>
          <p:cNvPr id="21" name="object 21"/>
          <p:cNvSpPr/>
          <p:nvPr/>
        </p:nvSpPr>
        <p:spPr>
          <a:xfrm>
            <a:off x="640080" y="1376172"/>
            <a:ext cx="1188720" cy="640079"/>
          </a:xfrm>
          <a:custGeom>
            <a:avLst/>
            <a:gdLst/>
            <a:ahLst/>
            <a:cxnLst/>
            <a:rect l="l" t="t" r="r" b="b"/>
            <a:pathLst>
              <a:path w="1188720" h="640079">
                <a:moveTo>
                  <a:pt x="0" y="640079"/>
                </a:moveTo>
                <a:lnTo>
                  <a:pt x="1188720" y="640079"/>
                </a:lnTo>
                <a:lnTo>
                  <a:pt x="1188720" y="0"/>
                </a:lnTo>
                <a:lnTo>
                  <a:pt x="0" y="0"/>
                </a:lnTo>
                <a:lnTo>
                  <a:pt x="0" y="640079"/>
                </a:lnTo>
                <a:close/>
              </a:path>
            </a:pathLst>
          </a:custGeom>
          <a:ln w="9525">
            <a:solidFill>
              <a:srgbClr val="000000"/>
            </a:solidFill>
          </a:ln>
        </p:spPr>
        <p:txBody>
          <a:bodyPr wrap="square" lIns="0" tIns="0" rIns="0" bIns="0" rtlCol="0">
            <a:noAutofit/>
          </a:bodyPr>
          <a:lstStyle/>
          <a:p>
            <a:endParaRPr/>
          </a:p>
        </p:txBody>
      </p:sp>
      <p:sp>
        <p:nvSpPr>
          <p:cNvPr id="22" name="object 22"/>
          <p:cNvSpPr txBox="1"/>
          <p:nvPr/>
        </p:nvSpPr>
        <p:spPr>
          <a:xfrm>
            <a:off x="792581" y="1470995"/>
            <a:ext cx="883919" cy="449580"/>
          </a:xfrm>
          <a:prstGeom prst="rect">
            <a:avLst/>
          </a:prstGeom>
        </p:spPr>
        <p:txBody>
          <a:bodyPr vert="horz" wrap="square" lIns="0" tIns="0" rIns="0" bIns="0" rtlCol="0">
            <a:noAutofit/>
          </a:bodyPr>
          <a:lstStyle/>
          <a:p>
            <a:pPr marL="161925" marR="12700" indent="-149860">
              <a:lnSpc>
                <a:spcPct val="100200"/>
              </a:lnSpc>
            </a:pPr>
            <a:r>
              <a:rPr sz="1400" b="1" dirty="0" smtClean="0">
                <a:latin typeface="Calibri"/>
                <a:cs typeface="Calibri"/>
              </a:rPr>
              <a:t>SCHE</a:t>
            </a:r>
            <a:r>
              <a:rPr sz="1400" b="1" spc="-5" dirty="0" smtClean="0">
                <a:latin typeface="Calibri"/>
                <a:cs typeface="Calibri"/>
              </a:rPr>
              <a:t>M</a:t>
            </a:r>
            <a:r>
              <a:rPr sz="1400" b="1" spc="-110" dirty="0" smtClean="0">
                <a:latin typeface="Calibri"/>
                <a:cs typeface="Calibri"/>
              </a:rPr>
              <a:t>A</a:t>
            </a:r>
            <a:r>
              <a:rPr sz="1400" b="1" spc="0" dirty="0" smtClean="0">
                <a:latin typeface="Calibri"/>
                <a:cs typeface="Calibri"/>
              </a:rPr>
              <a:t>TIC D</a:t>
            </a:r>
            <a:r>
              <a:rPr sz="1400" b="1" spc="-10" dirty="0" smtClean="0">
                <a:latin typeface="Calibri"/>
                <a:cs typeface="Calibri"/>
              </a:rPr>
              <a:t>E</a:t>
            </a:r>
            <a:r>
              <a:rPr sz="1400" b="1" spc="0" dirty="0" smtClean="0">
                <a:latin typeface="Calibri"/>
                <a:cs typeface="Calibri"/>
              </a:rPr>
              <a:t>S</a:t>
            </a:r>
            <a:r>
              <a:rPr sz="1400" b="1" spc="-10" dirty="0" smtClean="0">
                <a:latin typeface="Calibri"/>
                <a:cs typeface="Calibri"/>
              </a:rPr>
              <a:t>I</a:t>
            </a:r>
            <a:r>
              <a:rPr sz="1400" b="1" spc="0" dirty="0" smtClean="0">
                <a:latin typeface="Calibri"/>
                <a:cs typeface="Calibri"/>
              </a:rPr>
              <a:t>GN</a:t>
            </a:r>
            <a:endParaRPr sz="1400">
              <a:latin typeface="Calibri"/>
              <a:cs typeface="Calibri"/>
            </a:endParaRPr>
          </a:p>
        </p:txBody>
      </p:sp>
      <p:sp>
        <p:nvSpPr>
          <p:cNvPr id="23" name="object 23"/>
          <p:cNvSpPr txBox="1"/>
          <p:nvPr/>
        </p:nvSpPr>
        <p:spPr>
          <a:xfrm>
            <a:off x="2288794" y="1253490"/>
            <a:ext cx="2201545" cy="235585"/>
          </a:xfrm>
          <a:prstGeom prst="rect">
            <a:avLst/>
          </a:prstGeom>
        </p:spPr>
        <p:txBody>
          <a:bodyPr vert="horz" wrap="square" lIns="0" tIns="0" rIns="0" bIns="0" rtlCol="0">
            <a:noAutofit/>
          </a:bodyPr>
          <a:lstStyle/>
          <a:p>
            <a:pPr marL="12700">
              <a:lnSpc>
                <a:spcPct val="100000"/>
              </a:lnSpc>
            </a:pPr>
            <a:r>
              <a:rPr sz="1400" b="1" u="heavy" dirty="0" smtClean="0">
                <a:latin typeface="Calibri"/>
                <a:cs typeface="Calibri"/>
              </a:rPr>
              <a:t>DEVE</a:t>
            </a:r>
            <a:r>
              <a:rPr sz="1400" b="1" u="heavy" spc="-35" dirty="0" smtClean="0">
                <a:latin typeface="Calibri"/>
                <a:cs typeface="Calibri"/>
              </a:rPr>
              <a:t>L</a:t>
            </a:r>
            <a:r>
              <a:rPr sz="1400" b="1" u="heavy" spc="0" dirty="0" smtClean="0">
                <a:latin typeface="Calibri"/>
                <a:cs typeface="Calibri"/>
              </a:rPr>
              <a:t>OP</a:t>
            </a:r>
            <a:r>
              <a:rPr sz="1400" b="1" u="heavy" spc="-5" dirty="0" smtClean="0">
                <a:latin typeface="Calibri"/>
                <a:cs typeface="Calibri"/>
              </a:rPr>
              <a:t> </a:t>
            </a:r>
            <a:r>
              <a:rPr sz="1400" b="1" u="heavy" spc="0" dirty="0" smtClean="0">
                <a:latin typeface="Calibri"/>
                <a:cs typeface="Calibri"/>
              </a:rPr>
              <a:t>SCHEM</a:t>
            </a:r>
            <a:r>
              <a:rPr sz="1400" b="1" u="heavy" spc="-110" dirty="0" smtClean="0">
                <a:latin typeface="Calibri"/>
                <a:cs typeface="Calibri"/>
              </a:rPr>
              <a:t>A</a:t>
            </a:r>
            <a:r>
              <a:rPr sz="1400" b="1" u="heavy" spc="0" dirty="0" smtClean="0">
                <a:latin typeface="Calibri"/>
                <a:cs typeface="Calibri"/>
              </a:rPr>
              <a:t>TIC</a:t>
            </a:r>
            <a:r>
              <a:rPr sz="1400" b="1" u="heavy" spc="-20" dirty="0" smtClean="0">
                <a:latin typeface="Calibri"/>
                <a:cs typeface="Calibri"/>
              </a:rPr>
              <a:t> </a:t>
            </a:r>
            <a:r>
              <a:rPr sz="1400" b="1" u="heavy" spc="0" dirty="0" smtClean="0">
                <a:latin typeface="Calibri"/>
                <a:cs typeface="Calibri"/>
              </a:rPr>
              <a:t>D</a:t>
            </a:r>
            <a:r>
              <a:rPr sz="1400" b="1" u="heavy" spc="-10" dirty="0" smtClean="0">
                <a:latin typeface="Calibri"/>
                <a:cs typeface="Calibri"/>
              </a:rPr>
              <a:t>E</a:t>
            </a:r>
            <a:r>
              <a:rPr sz="1400" b="1" u="heavy" spc="0" dirty="0" smtClean="0">
                <a:latin typeface="Calibri"/>
                <a:cs typeface="Calibri"/>
              </a:rPr>
              <a:t>S</a:t>
            </a:r>
            <a:r>
              <a:rPr sz="1400" b="1" u="heavy" spc="-10" dirty="0" smtClean="0">
                <a:latin typeface="Calibri"/>
                <a:cs typeface="Calibri"/>
              </a:rPr>
              <a:t>I</a:t>
            </a:r>
            <a:r>
              <a:rPr sz="1400" b="1" u="heavy" spc="0" dirty="0" smtClean="0">
                <a:latin typeface="Calibri"/>
                <a:cs typeface="Calibri"/>
              </a:rPr>
              <a:t>GN</a:t>
            </a:r>
            <a:endParaRPr sz="1400">
              <a:latin typeface="Calibri"/>
              <a:cs typeface="Calibri"/>
            </a:endParaRPr>
          </a:p>
        </p:txBody>
      </p:sp>
      <p:sp>
        <p:nvSpPr>
          <p:cNvPr id="24" name="object 24"/>
          <p:cNvSpPr txBox="1"/>
          <p:nvPr/>
        </p:nvSpPr>
        <p:spPr>
          <a:xfrm>
            <a:off x="2288794" y="1466850"/>
            <a:ext cx="4180840" cy="1007998"/>
          </a:xfrm>
          <a:prstGeom prst="rect">
            <a:avLst/>
          </a:prstGeom>
        </p:spPr>
        <p:txBody>
          <a:bodyPr vert="horz" wrap="square" lIns="0" tIns="0" rIns="0" bIns="0" rtlCol="0">
            <a:noAutofit/>
          </a:bodyPr>
          <a:lstStyle/>
          <a:p>
            <a:pPr marL="299085" indent="-287020">
              <a:lnSpc>
                <a:spcPct val="100000"/>
              </a:lnSpc>
              <a:buFont typeface="Arial"/>
              <a:buChar char="•"/>
              <a:tabLst>
                <a:tab pos="299085" algn="l"/>
              </a:tabLst>
            </a:pPr>
            <a:r>
              <a:rPr sz="1400" b="1" dirty="0" smtClean="0">
                <a:latin typeface="Calibri"/>
                <a:cs typeface="Calibri"/>
              </a:rPr>
              <a:t>D</a:t>
            </a:r>
            <a:r>
              <a:rPr sz="1400" b="1" spc="-10" dirty="0" smtClean="0">
                <a:latin typeface="Calibri"/>
                <a:cs typeface="Calibri"/>
              </a:rPr>
              <a:t>e</a:t>
            </a:r>
            <a:r>
              <a:rPr sz="1400" b="1" spc="-20" dirty="0" smtClean="0">
                <a:latin typeface="Calibri"/>
                <a:cs typeface="Calibri"/>
              </a:rPr>
              <a:t>v</a:t>
            </a:r>
            <a:r>
              <a:rPr sz="1400" b="1" spc="0" dirty="0" smtClean="0">
                <a:latin typeface="Calibri"/>
                <a:cs typeface="Calibri"/>
              </a:rPr>
              <a:t>elop</a:t>
            </a:r>
            <a:r>
              <a:rPr sz="1400" b="1" spc="-25" dirty="0" smtClean="0">
                <a:latin typeface="Calibri"/>
                <a:cs typeface="Calibri"/>
              </a:rPr>
              <a:t> </a:t>
            </a:r>
            <a:r>
              <a:rPr sz="1400" b="1" spc="0" dirty="0" smtClean="0">
                <a:latin typeface="Calibri"/>
                <a:cs typeface="Calibri"/>
              </a:rPr>
              <a:t>Final</a:t>
            </a:r>
            <a:r>
              <a:rPr sz="1400" b="1" spc="-15" dirty="0" smtClean="0">
                <a:latin typeface="Calibri"/>
                <a:cs typeface="Calibri"/>
              </a:rPr>
              <a:t> </a:t>
            </a:r>
            <a:r>
              <a:rPr sz="1400" b="1" spc="0" dirty="0" smtClean="0">
                <a:latin typeface="Calibri"/>
                <a:cs typeface="Calibri"/>
              </a:rPr>
              <a:t>Des</a:t>
            </a:r>
            <a:r>
              <a:rPr sz="1400" b="1" spc="5" dirty="0" smtClean="0">
                <a:latin typeface="Calibri"/>
                <a:cs typeface="Calibri"/>
              </a:rPr>
              <a:t>i</a:t>
            </a:r>
            <a:r>
              <a:rPr sz="1400" b="1" spc="-10" dirty="0" smtClean="0">
                <a:latin typeface="Calibri"/>
                <a:cs typeface="Calibri"/>
              </a:rPr>
              <a:t>g</a:t>
            </a:r>
            <a:r>
              <a:rPr sz="1400" b="1" spc="0" dirty="0" smtClean="0">
                <a:latin typeface="Calibri"/>
                <a:cs typeface="Calibri"/>
              </a:rPr>
              <a:t>n</a:t>
            </a:r>
            <a:r>
              <a:rPr sz="1400" b="1" spc="-15" dirty="0" smtClean="0">
                <a:latin typeface="Calibri"/>
                <a:cs typeface="Calibri"/>
              </a:rPr>
              <a:t> </a:t>
            </a:r>
            <a:r>
              <a:rPr sz="1400" b="1" spc="0" dirty="0" smtClean="0">
                <a:latin typeface="Calibri"/>
                <a:cs typeface="Calibri"/>
              </a:rPr>
              <a:t>P</a:t>
            </a:r>
            <a:r>
              <a:rPr sz="1400" b="1" spc="-15" dirty="0" smtClean="0">
                <a:latin typeface="Calibri"/>
                <a:cs typeface="Calibri"/>
              </a:rPr>
              <a:t>r</a:t>
            </a:r>
            <a:r>
              <a:rPr sz="1400" b="1" spc="0" dirty="0" smtClean="0">
                <a:latin typeface="Calibri"/>
                <a:cs typeface="Calibri"/>
              </a:rPr>
              <a:t>o</a:t>
            </a:r>
            <a:r>
              <a:rPr sz="1400" b="1" spc="-5" dirty="0" smtClean="0">
                <a:latin typeface="Calibri"/>
                <a:cs typeface="Calibri"/>
              </a:rPr>
              <a:t>g</a:t>
            </a:r>
            <a:r>
              <a:rPr sz="1400" b="1" spc="-35" dirty="0" smtClean="0">
                <a:latin typeface="Calibri"/>
                <a:cs typeface="Calibri"/>
              </a:rPr>
              <a:t>r</a:t>
            </a:r>
            <a:r>
              <a:rPr sz="1400" b="1" spc="0" dirty="0" smtClean="0">
                <a:latin typeface="Calibri"/>
                <a:cs typeface="Calibri"/>
              </a:rPr>
              <a:t>am</a:t>
            </a:r>
            <a:r>
              <a:rPr sz="1400" b="1" spc="-30" dirty="0" smtClean="0">
                <a:latin typeface="Calibri"/>
                <a:cs typeface="Calibri"/>
              </a:rPr>
              <a:t> </a:t>
            </a:r>
            <a:r>
              <a:rPr sz="1400" b="1" spc="0" dirty="0" smtClean="0">
                <a:latin typeface="Calibri"/>
                <a:cs typeface="Calibri"/>
              </a:rPr>
              <a:t>and</a:t>
            </a:r>
            <a:r>
              <a:rPr sz="1400" b="1" spc="-15" dirty="0" smtClean="0">
                <a:latin typeface="Calibri"/>
                <a:cs typeface="Calibri"/>
              </a:rPr>
              <a:t> </a:t>
            </a:r>
            <a:r>
              <a:rPr sz="1400" b="1" spc="-25" dirty="0" smtClean="0">
                <a:latin typeface="Calibri"/>
                <a:cs typeface="Calibri"/>
              </a:rPr>
              <a:t>R</a:t>
            </a:r>
            <a:r>
              <a:rPr sz="1400" b="1" spc="0" dirty="0" smtClean="0">
                <a:latin typeface="Calibri"/>
                <a:cs typeface="Calibri"/>
              </a:rPr>
              <a:t>obu</a:t>
            </a:r>
            <a:r>
              <a:rPr sz="1400" b="1" spc="-10" dirty="0" smtClean="0">
                <a:latin typeface="Calibri"/>
                <a:cs typeface="Calibri"/>
              </a:rPr>
              <a:t>s</a:t>
            </a:r>
            <a:r>
              <a:rPr sz="1400" b="1" spc="0" dirty="0" smtClean="0">
                <a:latin typeface="Calibri"/>
                <a:cs typeface="Calibri"/>
              </a:rPr>
              <a:t>t</a:t>
            </a:r>
            <a:r>
              <a:rPr sz="1400" b="1" spc="-40" dirty="0" smtClean="0">
                <a:latin typeface="Calibri"/>
                <a:cs typeface="Calibri"/>
              </a:rPr>
              <a:t> </a:t>
            </a:r>
            <a:r>
              <a:rPr sz="1400" b="1" spc="0" dirty="0" smtClean="0">
                <a:latin typeface="Calibri"/>
                <a:cs typeface="Calibri"/>
              </a:rPr>
              <a:t>Schem</a:t>
            </a:r>
            <a:r>
              <a:rPr sz="1400" b="1" spc="-15" dirty="0" smtClean="0">
                <a:latin typeface="Calibri"/>
                <a:cs typeface="Calibri"/>
              </a:rPr>
              <a:t>a</a:t>
            </a:r>
            <a:r>
              <a:rPr sz="1400" b="1" spc="0" dirty="0" smtClean="0">
                <a:latin typeface="Calibri"/>
                <a:cs typeface="Calibri"/>
              </a:rPr>
              <a:t>tic</a:t>
            </a:r>
            <a:endParaRPr sz="1400" dirty="0">
              <a:latin typeface="Calibri"/>
              <a:cs typeface="Calibri"/>
            </a:endParaRPr>
          </a:p>
          <a:p>
            <a:pPr marL="299085" indent="-287020">
              <a:lnSpc>
                <a:spcPct val="100000"/>
              </a:lnSpc>
              <a:buFont typeface="Arial"/>
              <a:buChar char="•"/>
              <a:tabLst>
                <a:tab pos="299085" algn="l"/>
              </a:tabLst>
            </a:pPr>
            <a:r>
              <a:rPr sz="1400" b="1" spc="0" dirty="0" smtClean="0">
                <a:latin typeface="Calibri"/>
                <a:cs typeface="Calibri"/>
              </a:rPr>
              <a:t>E</a:t>
            </a:r>
            <a:r>
              <a:rPr sz="1400" b="1" spc="-15" dirty="0" smtClean="0">
                <a:latin typeface="Calibri"/>
                <a:cs typeface="Calibri"/>
              </a:rPr>
              <a:t>s</a:t>
            </a:r>
            <a:r>
              <a:rPr sz="1400" b="1" spc="-10" dirty="0" smtClean="0">
                <a:latin typeface="Calibri"/>
                <a:cs typeface="Calibri"/>
              </a:rPr>
              <a:t>t</a:t>
            </a:r>
            <a:r>
              <a:rPr sz="1400" b="1" spc="0" dirty="0" smtClean="0">
                <a:latin typeface="Calibri"/>
                <a:cs typeface="Calibri"/>
              </a:rPr>
              <a:t>abl</a:t>
            </a:r>
            <a:r>
              <a:rPr sz="1400" b="1" spc="5" dirty="0" smtClean="0">
                <a:latin typeface="Calibri"/>
                <a:cs typeface="Calibri"/>
              </a:rPr>
              <a:t>i</a:t>
            </a:r>
            <a:r>
              <a:rPr sz="1400" b="1" spc="0" dirty="0" smtClean="0">
                <a:latin typeface="Calibri"/>
                <a:cs typeface="Calibri"/>
              </a:rPr>
              <a:t>sh</a:t>
            </a:r>
            <a:r>
              <a:rPr sz="1400" b="1" spc="-25" dirty="0" smtClean="0">
                <a:latin typeface="Calibri"/>
                <a:cs typeface="Calibri"/>
              </a:rPr>
              <a:t> </a:t>
            </a:r>
            <a:r>
              <a:rPr sz="1400" b="1" spc="-10" dirty="0" smtClean="0">
                <a:latin typeface="Calibri"/>
                <a:cs typeface="Calibri"/>
              </a:rPr>
              <a:t>S</a:t>
            </a:r>
            <a:r>
              <a:rPr sz="1400" b="1" spc="-15" dirty="0" smtClean="0">
                <a:latin typeface="Calibri"/>
                <a:cs typeface="Calibri"/>
              </a:rPr>
              <a:t>c</a:t>
            </a:r>
            <a:r>
              <a:rPr sz="1400" b="1" spc="0" dirty="0" smtClean="0">
                <a:latin typeface="Calibri"/>
                <a:cs typeface="Calibri"/>
              </a:rPr>
              <a:t>ope,</a:t>
            </a:r>
            <a:r>
              <a:rPr sz="1400" b="1" spc="-20" dirty="0" smtClean="0">
                <a:latin typeface="Calibri"/>
                <a:cs typeface="Calibri"/>
              </a:rPr>
              <a:t> </a:t>
            </a:r>
            <a:r>
              <a:rPr sz="1400" b="1" spc="0" dirty="0" smtClean="0">
                <a:latin typeface="Calibri"/>
                <a:cs typeface="Calibri"/>
              </a:rPr>
              <a:t>Bud</a:t>
            </a:r>
            <a:r>
              <a:rPr sz="1400" b="1" spc="-20" dirty="0" smtClean="0">
                <a:latin typeface="Calibri"/>
                <a:cs typeface="Calibri"/>
              </a:rPr>
              <a:t>g</a:t>
            </a:r>
            <a:r>
              <a:rPr sz="1400" b="1" spc="-15" dirty="0" smtClean="0">
                <a:latin typeface="Calibri"/>
                <a:cs typeface="Calibri"/>
              </a:rPr>
              <a:t>e</a:t>
            </a:r>
            <a:r>
              <a:rPr sz="1400" b="1" spc="0" dirty="0" smtClean="0">
                <a:latin typeface="Calibri"/>
                <a:cs typeface="Calibri"/>
              </a:rPr>
              <a:t>t</a:t>
            </a:r>
            <a:r>
              <a:rPr sz="1400" b="1" spc="-25" dirty="0" smtClean="0">
                <a:latin typeface="Calibri"/>
                <a:cs typeface="Calibri"/>
              </a:rPr>
              <a:t> </a:t>
            </a:r>
            <a:r>
              <a:rPr sz="1400" b="1" spc="0" dirty="0" smtClean="0">
                <a:latin typeface="Calibri"/>
                <a:cs typeface="Calibri"/>
              </a:rPr>
              <a:t>and</a:t>
            </a:r>
            <a:r>
              <a:rPr sz="1400" b="1" spc="-25" dirty="0" smtClean="0">
                <a:latin typeface="Calibri"/>
                <a:cs typeface="Calibri"/>
              </a:rPr>
              <a:t> </a:t>
            </a:r>
            <a:r>
              <a:rPr sz="1400" b="1" spc="0" dirty="0" smtClean="0">
                <a:latin typeface="Calibri"/>
                <a:cs typeface="Calibri"/>
              </a:rPr>
              <a:t>Final</a:t>
            </a:r>
            <a:r>
              <a:rPr sz="1400" b="1" spc="-15" dirty="0" smtClean="0">
                <a:latin typeface="Calibri"/>
                <a:cs typeface="Calibri"/>
              </a:rPr>
              <a:t> </a:t>
            </a:r>
            <a:r>
              <a:rPr sz="1400" b="1" spc="-10" dirty="0" smtClean="0">
                <a:latin typeface="Calibri"/>
                <a:cs typeface="Calibri"/>
              </a:rPr>
              <a:t>S</a:t>
            </a:r>
            <a:r>
              <a:rPr sz="1400" b="1" spc="0" dirty="0" smtClean="0">
                <a:latin typeface="Calibri"/>
                <a:cs typeface="Calibri"/>
              </a:rPr>
              <a:t>chedu</a:t>
            </a:r>
            <a:r>
              <a:rPr sz="1400" b="1" spc="5" dirty="0" smtClean="0">
                <a:latin typeface="Calibri"/>
                <a:cs typeface="Calibri"/>
              </a:rPr>
              <a:t>l</a:t>
            </a:r>
            <a:r>
              <a:rPr sz="1400" b="1" spc="0" dirty="0" smtClean="0">
                <a:latin typeface="Calibri"/>
                <a:cs typeface="Calibri"/>
              </a:rPr>
              <a:t>e</a:t>
            </a:r>
            <a:endParaRPr lang="en-US" sz="1400" b="1" spc="0" dirty="0" smtClean="0">
              <a:latin typeface="Calibri"/>
              <a:cs typeface="Calibri"/>
            </a:endParaRPr>
          </a:p>
          <a:p>
            <a:pPr marL="297815" indent="-285750">
              <a:lnSpc>
                <a:spcPct val="100000"/>
              </a:lnSpc>
              <a:buFont typeface="Arial" panose="020B0604020202020204" pitchFamily="34" charset="0"/>
              <a:buChar char="•"/>
              <a:tabLst>
                <a:tab pos="299085" algn="l"/>
              </a:tabLst>
            </a:pPr>
            <a:r>
              <a:rPr lang="en-US" sz="1400" b="1" dirty="0" smtClean="0">
                <a:latin typeface="Calibri"/>
                <a:cs typeface="Calibri"/>
              </a:rPr>
              <a:t>MSBA approves schematic design</a:t>
            </a:r>
          </a:p>
          <a:p>
            <a:pPr marL="297815" indent="-285750">
              <a:lnSpc>
                <a:spcPct val="100000"/>
              </a:lnSpc>
              <a:buFont typeface="Arial" panose="020B0604020202020204" pitchFamily="34" charset="0"/>
              <a:buChar char="•"/>
              <a:tabLst>
                <a:tab pos="299085" algn="l"/>
              </a:tabLst>
            </a:pPr>
            <a:r>
              <a:rPr lang="en-US" sz="1400" b="1" dirty="0" smtClean="0">
                <a:latin typeface="Calibri"/>
                <a:cs typeface="Calibri"/>
              </a:rPr>
              <a:t>City site plan approvals</a:t>
            </a:r>
            <a:endParaRPr sz="1400" dirty="0">
              <a:latin typeface="Calibri"/>
              <a:cs typeface="Calibri"/>
            </a:endParaRPr>
          </a:p>
        </p:txBody>
      </p:sp>
      <p:sp>
        <p:nvSpPr>
          <p:cNvPr id="25" name="object 25"/>
          <p:cNvSpPr/>
          <p:nvPr/>
        </p:nvSpPr>
        <p:spPr>
          <a:xfrm>
            <a:off x="1170762" y="927735"/>
            <a:ext cx="127050" cy="448437"/>
          </a:xfrm>
          <a:custGeom>
            <a:avLst/>
            <a:gdLst/>
            <a:ahLst/>
            <a:cxnLst/>
            <a:rect l="l" t="t" r="r" b="b"/>
            <a:pathLst>
              <a:path w="127050" h="448437">
                <a:moveTo>
                  <a:pt x="50800" y="321437"/>
                </a:moveTo>
                <a:lnTo>
                  <a:pt x="0" y="321437"/>
                </a:lnTo>
                <a:lnTo>
                  <a:pt x="63500" y="448437"/>
                </a:lnTo>
                <a:lnTo>
                  <a:pt x="120695" y="334137"/>
                </a:lnTo>
                <a:lnTo>
                  <a:pt x="50800" y="334137"/>
                </a:lnTo>
                <a:lnTo>
                  <a:pt x="50800" y="321437"/>
                </a:lnTo>
                <a:close/>
              </a:path>
              <a:path w="127050" h="448437">
                <a:moveTo>
                  <a:pt x="76200" y="0"/>
                </a:moveTo>
                <a:lnTo>
                  <a:pt x="50800" y="0"/>
                </a:lnTo>
                <a:lnTo>
                  <a:pt x="50800" y="334137"/>
                </a:lnTo>
                <a:lnTo>
                  <a:pt x="76200" y="334137"/>
                </a:lnTo>
                <a:lnTo>
                  <a:pt x="76200" y="0"/>
                </a:lnTo>
                <a:close/>
              </a:path>
              <a:path w="127050" h="448437">
                <a:moveTo>
                  <a:pt x="127050" y="321437"/>
                </a:moveTo>
                <a:lnTo>
                  <a:pt x="76200" y="321437"/>
                </a:lnTo>
                <a:lnTo>
                  <a:pt x="76200" y="334137"/>
                </a:lnTo>
                <a:lnTo>
                  <a:pt x="120695" y="334137"/>
                </a:lnTo>
                <a:lnTo>
                  <a:pt x="127050" y="321437"/>
                </a:lnTo>
                <a:close/>
              </a:path>
            </a:pathLst>
          </a:custGeom>
          <a:solidFill>
            <a:srgbClr val="000000"/>
          </a:solidFill>
        </p:spPr>
        <p:txBody>
          <a:bodyPr wrap="square" lIns="0" tIns="0" rIns="0" bIns="0" rtlCol="0">
            <a:noAutofit/>
          </a:bodyPr>
          <a:lstStyle/>
          <a:p>
            <a:endParaRPr/>
          </a:p>
        </p:txBody>
      </p:sp>
      <p:sp>
        <p:nvSpPr>
          <p:cNvPr id="26" name="object 26"/>
          <p:cNvSpPr/>
          <p:nvPr/>
        </p:nvSpPr>
        <p:spPr>
          <a:xfrm>
            <a:off x="1170939" y="2016251"/>
            <a:ext cx="127000" cy="581025"/>
          </a:xfrm>
          <a:custGeom>
            <a:avLst/>
            <a:gdLst/>
            <a:ahLst/>
            <a:cxnLst/>
            <a:rect l="l" t="t" r="r" b="b"/>
            <a:pathLst>
              <a:path w="127000" h="581025">
                <a:moveTo>
                  <a:pt x="50800" y="454025"/>
                </a:moveTo>
                <a:lnTo>
                  <a:pt x="0" y="454025"/>
                </a:lnTo>
                <a:lnTo>
                  <a:pt x="63500" y="581025"/>
                </a:lnTo>
                <a:lnTo>
                  <a:pt x="120650" y="466725"/>
                </a:lnTo>
                <a:lnTo>
                  <a:pt x="50800" y="466725"/>
                </a:lnTo>
                <a:lnTo>
                  <a:pt x="50800" y="454025"/>
                </a:lnTo>
                <a:close/>
              </a:path>
              <a:path w="127000" h="581025">
                <a:moveTo>
                  <a:pt x="76200" y="0"/>
                </a:moveTo>
                <a:lnTo>
                  <a:pt x="50800" y="0"/>
                </a:lnTo>
                <a:lnTo>
                  <a:pt x="50800" y="466725"/>
                </a:lnTo>
                <a:lnTo>
                  <a:pt x="76200" y="466725"/>
                </a:lnTo>
                <a:lnTo>
                  <a:pt x="76200" y="0"/>
                </a:lnTo>
                <a:close/>
              </a:path>
              <a:path w="127000" h="581025">
                <a:moveTo>
                  <a:pt x="127000" y="454025"/>
                </a:moveTo>
                <a:lnTo>
                  <a:pt x="76200" y="454025"/>
                </a:lnTo>
                <a:lnTo>
                  <a:pt x="76200" y="466725"/>
                </a:lnTo>
                <a:lnTo>
                  <a:pt x="120650" y="466725"/>
                </a:lnTo>
                <a:lnTo>
                  <a:pt x="127000" y="454025"/>
                </a:lnTo>
                <a:close/>
              </a:path>
            </a:pathLst>
          </a:custGeom>
          <a:solidFill>
            <a:srgbClr val="000000"/>
          </a:solidFill>
        </p:spPr>
        <p:txBody>
          <a:bodyPr wrap="square" lIns="0" tIns="0" rIns="0" bIns="0" rtlCol="0">
            <a:noAutofit/>
          </a:bodyPr>
          <a:lstStyle/>
          <a:p>
            <a:endParaRPr/>
          </a:p>
        </p:txBody>
      </p:sp>
      <p:sp>
        <p:nvSpPr>
          <p:cNvPr id="27" name="object 27"/>
          <p:cNvSpPr/>
          <p:nvPr/>
        </p:nvSpPr>
        <p:spPr>
          <a:xfrm>
            <a:off x="1168793" y="3237357"/>
            <a:ext cx="126987" cy="725042"/>
          </a:xfrm>
          <a:custGeom>
            <a:avLst/>
            <a:gdLst/>
            <a:ahLst/>
            <a:cxnLst/>
            <a:rect l="l" t="t" r="r" b="b"/>
            <a:pathLst>
              <a:path w="126987" h="725042">
                <a:moveTo>
                  <a:pt x="0" y="597788"/>
                </a:moveTo>
                <a:lnTo>
                  <a:pt x="63042" y="725042"/>
                </a:lnTo>
                <a:lnTo>
                  <a:pt x="120708" y="610742"/>
                </a:lnTo>
                <a:lnTo>
                  <a:pt x="50761" y="610742"/>
                </a:lnTo>
                <a:lnTo>
                  <a:pt x="50807" y="597992"/>
                </a:lnTo>
                <a:lnTo>
                  <a:pt x="0" y="597788"/>
                </a:lnTo>
                <a:close/>
              </a:path>
              <a:path w="126987" h="725042">
                <a:moveTo>
                  <a:pt x="50807" y="597992"/>
                </a:moveTo>
                <a:lnTo>
                  <a:pt x="50761" y="610742"/>
                </a:lnTo>
                <a:lnTo>
                  <a:pt x="76161" y="610742"/>
                </a:lnTo>
                <a:lnTo>
                  <a:pt x="76207" y="598093"/>
                </a:lnTo>
                <a:lnTo>
                  <a:pt x="50807" y="597992"/>
                </a:lnTo>
                <a:close/>
              </a:path>
              <a:path w="126987" h="725042">
                <a:moveTo>
                  <a:pt x="76207" y="598093"/>
                </a:moveTo>
                <a:lnTo>
                  <a:pt x="76161" y="610742"/>
                </a:lnTo>
                <a:lnTo>
                  <a:pt x="120708" y="610742"/>
                </a:lnTo>
                <a:lnTo>
                  <a:pt x="126987" y="598296"/>
                </a:lnTo>
                <a:lnTo>
                  <a:pt x="76207" y="598093"/>
                </a:lnTo>
                <a:close/>
              </a:path>
              <a:path w="126987" h="725042">
                <a:moveTo>
                  <a:pt x="78346" y="0"/>
                </a:moveTo>
                <a:lnTo>
                  <a:pt x="52946" y="0"/>
                </a:lnTo>
                <a:lnTo>
                  <a:pt x="50807" y="597992"/>
                </a:lnTo>
                <a:lnTo>
                  <a:pt x="76207" y="598093"/>
                </a:lnTo>
                <a:lnTo>
                  <a:pt x="78346" y="0"/>
                </a:lnTo>
                <a:close/>
              </a:path>
            </a:pathLst>
          </a:custGeom>
          <a:solidFill>
            <a:srgbClr val="000000"/>
          </a:solidFill>
        </p:spPr>
        <p:txBody>
          <a:bodyPr wrap="square" lIns="0" tIns="0" rIns="0" bIns="0" rtlCol="0">
            <a:noAutofit/>
          </a:bodyPr>
          <a:lstStyle/>
          <a:p>
            <a:endParaRPr/>
          </a:p>
        </p:txBody>
      </p:sp>
      <p:sp>
        <p:nvSpPr>
          <p:cNvPr id="28" name="object 28"/>
          <p:cNvSpPr/>
          <p:nvPr/>
        </p:nvSpPr>
        <p:spPr>
          <a:xfrm>
            <a:off x="1193800" y="4568825"/>
            <a:ext cx="127000" cy="558926"/>
          </a:xfrm>
          <a:custGeom>
            <a:avLst/>
            <a:gdLst/>
            <a:ahLst/>
            <a:cxnLst/>
            <a:rect l="l" t="t" r="r" b="b"/>
            <a:pathLst>
              <a:path w="127000" h="558926">
                <a:moveTo>
                  <a:pt x="50800" y="431926"/>
                </a:moveTo>
                <a:lnTo>
                  <a:pt x="0" y="431926"/>
                </a:lnTo>
                <a:lnTo>
                  <a:pt x="63500" y="558926"/>
                </a:lnTo>
                <a:lnTo>
                  <a:pt x="120650" y="444626"/>
                </a:lnTo>
                <a:lnTo>
                  <a:pt x="50800" y="444626"/>
                </a:lnTo>
                <a:lnTo>
                  <a:pt x="50800" y="431926"/>
                </a:lnTo>
                <a:close/>
              </a:path>
              <a:path w="127000" h="558926">
                <a:moveTo>
                  <a:pt x="76200" y="0"/>
                </a:moveTo>
                <a:lnTo>
                  <a:pt x="50800" y="0"/>
                </a:lnTo>
                <a:lnTo>
                  <a:pt x="50800" y="444626"/>
                </a:lnTo>
                <a:lnTo>
                  <a:pt x="76200" y="444626"/>
                </a:lnTo>
                <a:lnTo>
                  <a:pt x="76200" y="0"/>
                </a:lnTo>
                <a:close/>
              </a:path>
              <a:path w="127000" h="558926">
                <a:moveTo>
                  <a:pt x="127000" y="431926"/>
                </a:moveTo>
                <a:lnTo>
                  <a:pt x="76200" y="431926"/>
                </a:lnTo>
                <a:lnTo>
                  <a:pt x="76200" y="444626"/>
                </a:lnTo>
                <a:lnTo>
                  <a:pt x="120650" y="444626"/>
                </a:lnTo>
                <a:lnTo>
                  <a:pt x="127000" y="431926"/>
                </a:lnTo>
                <a:close/>
              </a:path>
            </a:pathLst>
          </a:custGeom>
          <a:solidFill>
            <a:srgbClr val="000000"/>
          </a:solidFill>
        </p:spPr>
        <p:txBody>
          <a:bodyPr wrap="square" lIns="0" tIns="0" rIns="0" bIns="0" rtlCol="0">
            <a:noAutofit/>
          </a:bodyPr>
          <a:lstStyle/>
          <a:p>
            <a:endParaRPr/>
          </a:p>
        </p:txBody>
      </p:sp>
      <p:sp>
        <p:nvSpPr>
          <p:cNvPr id="29" name="object 29"/>
          <p:cNvSpPr/>
          <p:nvPr/>
        </p:nvSpPr>
        <p:spPr>
          <a:xfrm>
            <a:off x="1190078" y="5401817"/>
            <a:ext cx="127038" cy="446989"/>
          </a:xfrm>
          <a:custGeom>
            <a:avLst/>
            <a:gdLst/>
            <a:ahLst/>
            <a:cxnLst/>
            <a:rect l="l" t="t" r="r" b="b"/>
            <a:pathLst>
              <a:path w="127038" h="446989">
                <a:moveTo>
                  <a:pt x="0" y="319265"/>
                </a:moveTo>
                <a:lnTo>
                  <a:pt x="62014" y="446989"/>
                </a:lnTo>
                <a:lnTo>
                  <a:pt x="120804" y="332841"/>
                </a:lnTo>
                <a:lnTo>
                  <a:pt x="76047" y="332841"/>
                </a:lnTo>
                <a:lnTo>
                  <a:pt x="50647" y="332549"/>
                </a:lnTo>
                <a:lnTo>
                  <a:pt x="50795" y="319854"/>
                </a:lnTo>
                <a:lnTo>
                  <a:pt x="0" y="319265"/>
                </a:lnTo>
                <a:close/>
              </a:path>
              <a:path w="127038" h="446989">
                <a:moveTo>
                  <a:pt x="50795" y="319854"/>
                </a:moveTo>
                <a:lnTo>
                  <a:pt x="50647" y="332549"/>
                </a:lnTo>
                <a:lnTo>
                  <a:pt x="76047" y="332841"/>
                </a:lnTo>
                <a:lnTo>
                  <a:pt x="76195" y="320148"/>
                </a:lnTo>
                <a:lnTo>
                  <a:pt x="50795" y="319854"/>
                </a:lnTo>
                <a:close/>
              </a:path>
              <a:path w="127038" h="446989">
                <a:moveTo>
                  <a:pt x="76195" y="320148"/>
                </a:moveTo>
                <a:lnTo>
                  <a:pt x="76047" y="332841"/>
                </a:lnTo>
                <a:lnTo>
                  <a:pt x="120804" y="332841"/>
                </a:lnTo>
                <a:lnTo>
                  <a:pt x="127038" y="320738"/>
                </a:lnTo>
                <a:lnTo>
                  <a:pt x="76195" y="320148"/>
                </a:lnTo>
                <a:close/>
              </a:path>
              <a:path w="127038" h="446989">
                <a:moveTo>
                  <a:pt x="54521" y="0"/>
                </a:moveTo>
                <a:lnTo>
                  <a:pt x="50795" y="319854"/>
                </a:lnTo>
                <a:lnTo>
                  <a:pt x="76195" y="320148"/>
                </a:lnTo>
                <a:lnTo>
                  <a:pt x="79921" y="380"/>
                </a:lnTo>
                <a:lnTo>
                  <a:pt x="54521" y="0"/>
                </a:lnTo>
                <a:close/>
              </a:path>
            </a:pathLst>
          </a:custGeom>
          <a:solidFill>
            <a:srgbClr val="000000"/>
          </a:solidFill>
        </p:spPr>
        <p:txBody>
          <a:bodyPr wrap="square" lIns="0" tIns="0" rIns="0" bIns="0" rtlCol="0">
            <a:noAutofit/>
          </a:bodyPr>
          <a:lstStyle/>
          <a:p>
            <a:endParaRPr/>
          </a:p>
        </p:txBody>
      </p:sp>
      <p:sp>
        <p:nvSpPr>
          <p:cNvPr id="30" name="TextBox 29"/>
          <p:cNvSpPr txBox="1"/>
          <p:nvPr/>
        </p:nvSpPr>
        <p:spPr>
          <a:xfrm>
            <a:off x="61320" y="0"/>
            <a:ext cx="2072280" cy="923330"/>
          </a:xfrm>
          <a:prstGeom prst="rect">
            <a:avLst/>
          </a:prstGeom>
          <a:noFill/>
        </p:spPr>
        <p:txBody>
          <a:bodyPr wrap="square" rtlCol="0">
            <a:spAutoFit/>
          </a:bodyPr>
          <a:lstStyle/>
          <a:p>
            <a:r>
              <a:rPr lang="en-US" b="1" dirty="0"/>
              <a:t>CABOT</a:t>
            </a:r>
            <a:br>
              <a:rPr lang="en-US" b="1" dirty="0"/>
            </a:br>
            <a:r>
              <a:rPr lang="en-US" b="1" dirty="0" smtClean="0"/>
              <a:t>ELEMENTARY</a:t>
            </a:r>
          </a:p>
          <a:p>
            <a:r>
              <a:rPr lang="en-US" b="1" dirty="0" smtClean="0"/>
              <a:t>SCHOOL </a:t>
            </a:r>
            <a:r>
              <a:rPr lang="en-US" b="1" dirty="0"/>
              <a:t>PROJECT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3" y="862211"/>
            <a:ext cx="9229726"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Box 30"/>
          <p:cNvSpPr txBox="1"/>
          <p:nvPr/>
        </p:nvSpPr>
        <p:spPr>
          <a:xfrm>
            <a:off x="7162800" y="0"/>
            <a:ext cx="1925782" cy="923330"/>
          </a:xfrm>
          <a:prstGeom prst="rect">
            <a:avLst/>
          </a:prstGeom>
          <a:noFill/>
        </p:spPr>
        <p:txBody>
          <a:bodyPr wrap="square" rtlCol="0">
            <a:spAutoFit/>
          </a:bodyPr>
          <a:lstStyle/>
          <a:p>
            <a:pPr algn="r"/>
            <a:r>
              <a:rPr lang="en-US" b="1" dirty="0"/>
              <a:t>CABOT SCHOOL</a:t>
            </a:r>
          </a:p>
          <a:p>
            <a:pPr algn="r"/>
            <a:r>
              <a:rPr lang="en-US" b="1" dirty="0"/>
              <a:t>BUILDING</a:t>
            </a:r>
          </a:p>
          <a:p>
            <a:pPr algn="r"/>
            <a:r>
              <a:rPr lang="en-US" b="1" dirty="0"/>
              <a:t>COMMITTEE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4100" y="228600"/>
            <a:ext cx="4495800" cy="990600"/>
          </a:xfrm>
          <a:noFill/>
          <a:ln w="34925" cmpd="sng">
            <a:noFill/>
          </a:ln>
        </p:spPr>
        <p:txBody>
          <a:bodyPr anchor="ctr" anchorCtr="1">
            <a:noAutofit/>
          </a:bodyPr>
          <a:lstStyle/>
          <a:p>
            <a:pPr algn="ctr"/>
            <a:r>
              <a:rPr lang="en-US" sz="3600" b="1" dirty="0" smtClean="0"/>
              <a:t/>
            </a:r>
            <a:br>
              <a:rPr lang="en-US" sz="3600" b="1" dirty="0" smtClean="0"/>
            </a:br>
            <a:r>
              <a:rPr lang="en-US" sz="2800" b="1" dirty="0" smtClean="0">
                <a:latin typeface="+mj-lt"/>
              </a:rPr>
              <a:t>Typical MSBA Funded </a:t>
            </a:r>
            <a:br>
              <a:rPr lang="en-US" sz="2800" b="1" dirty="0" smtClean="0">
                <a:latin typeface="+mj-lt"/>
              </a:rPr>
            </a:br>
            <a:r>
              <a:rPr lang="en-US" sz="2800" b="1" dirty="0" smtClean="0">
                <a:latin typeface="+mj-lt"/>
              </a:rPr>
              <a:t>Project Timeline</a:t>
            </a:r>
            <a:r>
              <a:rPr lang="en-US" sz="2800" b="1" dirty="0">
                <a:latin typeface="+mj-lt"/>
              </a:rPr>
              <a:t/>
            </a:r>
            <a:br>
              <a:rPr lang="en-US" sz="2800" b="1" dirty="0">
                <a:latin typeface="+mj-lt"/>
              </a:rPr>
            </a:br>
            <a:r>
              <a:rPr lang="en-US" sz="2800" b="1" dirty="0">
                <a:latin typeface="+mn-lt"/>
              </a:rPr>
              <a:t/>
            </a:r>
            <a:br>
              <a:rPr lang="en-US" sz="2800" b="1" dirty="0">
                <a:latin typeface="+mn-lt"/>
              </a:rPr>
            </a:br>
            <a:endParaRPr lang="en-US" sz="2800" b="1" dirty="0">
              <a:latin typeface="+mn-lt"/>
            </a:endParaRPr>
          </a:p>
        </p:txBody>
      </p:sp>
      <p:sp>
        <p:nvSpPr>
          <p:cNvPr id="5" name="Title 1"/>
          <p:cNvSpPr txBox="1">
            <a:spLocks/>
          </p:cNvSpPr>
          <p:nvPr/>
        </p:nvSpPr>
        <p:spPr>
          <a:xfrm>
            <a:off x="7162800" y="-109835"/>
            <a:ext cx="1939637"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dirty="0" smtClean="0"/>
              <a:t/>
            </a:r>
            <a:br>
              <a:rPr lang="en-US" sz="2400" dirty="0" smtClean="0"/>
            </a:br>
            <a:r>
              <a:rPr lang="en-US" sz="2400" b="1" dirty="0" smtClean="0"/>
              <a:t> </a:t>
            </a:r>
            <a:r>
              <a:rPr lang="en-US" sz="1800" b="1" dirty="0" smtClean="0"/>
              <a:t>CABOT SCHOOL</a:t>
            </a:r>
            <a:r>
              <a:rPr lang="en-US" sz="1800" dirty="0" smtClean="0"/>
              <a:t/>
            </a:r>
            <a:br>
              <a:rPr lang="en-US" sz="1800" dirty="0" smtClean="0"/>
            </a:br>
            <a:r>
              <a:rPr lang="en-US" sz="1800" b="1" dirty="0" smtClean="0"/>
              <a:t>BUILDING</a:t>
            </a:r>
            <a:r>
              <a:rPr lang="en-US" sz="1800" dirty="0" smtClean="0"/>
              <a:t/>
            </a:r>
            <a:br>
              <a:rPr lang="en-US" sz="1800" dirty="0" smtClean="0"/>
            </a:br>
            <a:r>
              <a:rPr lang="en-US" sz="1800" b="1" dirty="0" smtClean="0"/>
              <a:t>COMMITTEE</a:t>
            </a:r>
            <a:r>
              <a:rPr lang="en-US" sz="2400" dirty="0" smtClean="0"/>
              <a:t/>
            </a:r>
            <a:br>
              <a:rPr lang="en-US" sz="2400" dirty="0" smtClean="0"/>
            </a:br>
            <a:endParaRPr lang="en-US" sz="24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968" y="1676400"/>
            <a:ext cx="8878064"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76200" y="0"/>
            <a:ext cx="2133600" cy="923330"/>
          </a:xfrm>
          <a:prstGeom prst="rect">
            <a:avLst/>
          </a:prstGeom>
          <a:noFill/>
        </p:spPr>
        <p:txBody>
          <a:bodyPr wrap="square" rtlCol="0">
            <a:spAutoFit/>
          </a:bodyPr>
          <a:lstStyle/>
          <a:p>
            <a:r>
              <a:rPr lang="en-US" b="1" dirty="0" smtClean="0"/>
              <a:t>CABOT</a:t>
            </a:r>
            <a:r>
              <a:rPr lang="en-US" b="1" dirty="0"/>
              <a:t/>
            </a:r>
            <a:br>
              <a:rPr lang="en-US" b="1" dirty="0"/>
            </a:br>
            <a:r>
              <a:rPr lang="en-US" b="1" dirty="0" smtClean="0"/>
              <a:t>ELEMENTARY</a:t>
            </a:r>
            <a:r>
              <a:rPr lang="en-US" b="1" dirty="0"/>
              <a:t/>
            </a:r>
            <a:br>
              <a:rPr lang="en-US" b="1" dirty="0"/>
            </a:br>
            <a:r>
              <a:rPr lang="en-US" b="1" dirty="0" smtClean="0"/>
              <a:t>SCHOOL PROJECT</a:t>
            </a:r>
            <a:endParaRPr lang="en-US" b="1"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89" y="1020763"/>
            <a:ext cx="9229726"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2538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107579" y="2214929"/>
            <a:ext cx="2286000" cy="1752600"/>
          </a:xfrm>
          <a:custGeom>
            <a:avLst/>
            <a:gdLst/>
            <a:ahLst/>
            <a:cxnLst/>
            <a:rect l="l" t="t" r="r" b="b"/>
            <a:pathLst>
              <a:path w="2286000" h="1752600">
                <a:moveTo>
                  <a:pt x="1993900" y="0"/>
                </a:moveTo>
                <a:lnTo>
                  <a:pt x="292100" y="0"/>
                </a:lnTo>
                <a:lnTo>
                  <a:pt x="268147" y="968"/>
                </a:lnTo>
                <a:lnTo>
                  <a:pt x="221915" y="8491"/>
                </a:lnTo>
                <a:lnTo>
                  <a:pt x="178415" y="22959"/>
                </a:lnTo>
                <a:lnTo>
                  <a:pt x="138248" y="43771"/>
                </a:lnTo>
                <a:lnTo>
                  <a:pt x="102017" y="70324"/>
                </a:lnTo>
                <a:lnTo>
                  <a:pt x="70324" y="102017"/>
                </a:lnTo>
                <a:lnTo>
                  <a:pt x="43771" y="138248"/>
                </a:lnTo>
                <a:lnTo>
                  <a:pt x="22959" y="178415"/>
                </a:lnTo>
                <a:lnTo>
                  <a:pt x="8491" y="221915"/>
                </a:lnTo>
                <a:lnTo>
                  <a:pt x="968" y="268147"/>
                </a:lnTo>
                <a:lnTo>
                  <a:pt x="0" y="292100"/>
                </a:lnTo>
                <a:lnTo>
                  <a:pt x="0" y="1460500"/>
                </a:lnTo>
                <a:lnTo>
                  <a:pt x="3823" y="1507872"/>
                </a:lnTo>
                <a:lnTo>
                  <a:pt x="14894" y="1552813"/>
                </a:lnTo>
                <a:lnTo>
                  <a:pt x="32609" y="1594722"/>
                </a:lnTo>
                <a:lnTo>
                  <a:pt x="56367" y="1632996"/>
                </a:lnTo>
                <a:lnTo>
                  <a:pt x="85566" y="1667033"/>
                </a:lnTo>
                <a:lnTo>
                  <a:pt x="119603" y="1696232"/>
                </a:lnTo>
                <a:lnTo>
                  <a:pt x="157877" y="1719990"/>
                </a:lnTo>
                <a:lnTo>
                  <a:pt x="199786" y="1737705"/>
                </a:lnTo>
                <a:lnTo>
                  <a:pt x="244727" y="1748776"/>
                </a:lnTo>
                <a:lnTo>
                  <a:pt x="292100" y="1752600"/>
                </a:lnTo>
                <a:lnTo>
                  <a:pt x="1993900" y="1752600"/>
                </a:lnTo>
                <a:lnTo>
                  <a:pt x="2041272" y="1748776"/>
                </a:lnTo>
                <a:lnTo>
                  <a:pt x="2086213" y="1737705"/>
                </a:lnTo>
                <a:lnTo>
                  <a:pt x="2128122" y="1719990"/>
                </a:lnTo>
                <a:lnTo>
                  <a:pt x="2166396" y="1696232"/>
                </a:lnTo>
                <a:lnTo>
                  <a:pt x="2200433" y="1667033"/>
                </a:lnTo>
                <a:lnTo>
                  <a:pt x="2229632" y="1632996"/>
                </a:lnTo>
                <a:lnTo>
                  <a:pt x="2253390" y="1594722"/>
                </a:lnTo>
                <a:lnTo>
                  <a:pt x="2271105" y="1552813"/>
                </a:lnTo>
                <a:lnTo>
                  <a:pt x="2282176" y="1507872"/>
                </a:lnTo>
                <a:lnTo>
                  <a:pt x="2286000" y="1460500"/>
                </a:lnTo>
                <a:lnTo>
                  <a:pt x="2286000" y="292100"/>
                </a:lnTo>
                <a:lnTo>
                  <a:pt x="2282176" y="244727"/>
                </a:lnTo>
                <a:lnTo>
                  <a:pt x="2271105" y="199786"/>
                </a:lnTo>
                <a:lnTo>
                  <a:pt x="2253390" y="157877"/>
                </a:lnTo>
                <a:lnTo>
                  <a:pt x="2229632" y="119603"/>
                </a:lnTo>
                <a:lnTo>
                  <a:pt x="2200433" y="85566"/>
                </a:lnTo>
                <a:lnTo>
                  <a:pt x="2166396" y="56367"/>
                </a:lnTo>
                <a:lnTo>
                  <a:pt x="2128122" y="32609"/>
                </a:lnTo>
                <a:lnTo>
                  <a:pt x="2086213" y="14894"/>
                </a:lnTo>
                <a:lnTo>
                  <a:pt x="2041272" y="3823"/>
                </a:lnTo>
                <a:lnTo>
                  <a:pt x="1993900" y="0"/>
                </a:lnTo>
                <a:close/>
              </a:path>
            </a:pathLst>
          </a:custGeom>
          <a:solidFill>
            <a:srgbClr val="77923B"/>
          </a:solidFill>
        </p:spPr>
        <p:txBody>
          <a:bodyPr wrap="square" lIns="0" tIns="0" rIns="0" bIns="0" rtlCol="0">
            <a:noAutofit/>
          </a:bodyPr>
          <a:lstStyle/>
          <a:p>
            <a:endParaRPr/>
          </a:p>
        </p:txBody>
      </p:sp>
      <p:sp>
        <p:nvSpPr>
          <p:cNvPr id="3" name="object 3"/>
          <p:cNvSpPr/>
          <p:nvPr/>
        </p:nvSpPr>
        <p:spPr>
          <a:xfrm>
            <a:off x="2117217" y="2221549"/>
            <a:ext cx="2286000" cy="1752600"/>
          </a:xfrm>
          <a:custGeom>
            <a:avLst/>
            <a:gdLst/>
            <a:ahLst/>
            <a:cxnLst/>
            <a:rect l="l" t="t" r="r" b="b"/>
            <a:pathLst>
              <a:path w="2286000" h="1752600">
                <a:moveTo>
                  <a:pt x="0" y="292100"/>
                </a:moveTo>
                <a:lnTo>
                  <a:pt x="3823" y="244727"/>
                </a:lnTo>
                <a:lnTo>
                  <a:pt x="14894" y="199786"/>
                </a:lnTo>
                <a:lnTo>
                  <a:pt x="32609" y="157877"/>
                </a:lnTo>
                <a:lnTo>
                  <a:pt x="56367" y="119603"/>
                </a:lnTo>
                <a:lnTo>
                  <a:pt x="85566" y="85566"/>
                </a:lnTo>
                <a:lnTo>
                  <a:pt x="119603" y="56367"/>
                </a:lnTo>
                <a:lnTo>
                  <a:pt x="157877" y="32609"/>
                </a:lnTo>
                <a:lnTo>
                  <a:pt x="199786" y="14894"/>
                </a:lnTo>
                <a:lnTo>
                  <a:pt x="244727" y="3823"/>
                </a:lnTo>
                <a:lnTo>
                  <a:pt x="292100" y="0"/>
                </a:lnTo>
                <a:lnTo>
                  <a:pt x="1993900" y="0"/>
                </a:lnTo>
                <a:lnTo>
                  <a:pt x="2041272" y="3823"/>
                </a:lnTo>
                <a:lnTo>
                  <a:pt x="2086213" y="14894"/>
                </a:lnTo>
                <a:lnTo>
                  <a:pt x="2128122" y="32609"/>
                </a:lnTo>
                <a:lnTo>
                  <a:pt x="2166396" y="56367"/>
                </a:lnTo>
                <a:lnTo>
                  <a:pt x="2200433" y="85566"/>
                </a:lnTo>
                <a:lnTo>
                  <a:pt x="2229632" y="119603"/>
                </a:lnTo>
                <a:lnTo>
                  <a:pt x="2253390" y="157877"/>
                </a:lnTo>
                <a:lnTo>
                  <a:pt x="2271105" y="199786"/>
                </a:lnTo>
                <a:lnTo>
                  <a:pt x="2282176" y="244727"/>
                </a:lnTo>
                <a:lnTo>
                  <a:pt x="2286000" y="292100"/>
                </a:lnTo>
                <a:lnTo>
                  <a:pt x="2286000" y="1460500"/>
                </a:lnTo>
                <a:lnTo>
                  <a:pt x="2282176" y="1507872"/>
                </a:lnTo>
                <a:lnTo>
                  <a:pt x="2271105" y="1552813"/>
                </a:lnTo>
                <a:lnTo>
                  <a:pt x="2253390" y="1594722"/>
                </a:lnTo>
                <a:lnTo>
                  <a:pt x="2229632" y="1632996"/>
                </a:lnTo>
                <a:lnTo>
                  <a:pt x="2200433" y="1667033"/>
                </a:lnTo>
                <a:lnTo>
                  <a:pt x="2166396" y="1696232"/>
                </a:lnTo>
                <a:lnTo>
                  <a:pt x="2128122" y="1719990"/>
                </a:lnTo>
                <a:lnTo>
                  <a:pt x="2086213" y="1737705"/>
                </a:lnTo>
                <a:lnTo>
                  <a:pt x="2041272" y="1748776"/>
                </a:lnTo>
                <a:lnTo>
                  <a:pt x="1993900" y="1752600"/>
                </a:lnTo>
                <a:lnTo>
                  <a:pt x="292100" y="1752600"/>
                </a:lnTo>
                <a:lnTo>
                  <a:pt x="244727" y="1748776"/>
                </a:lnTo>
                <a:lnTo>
                  <a:pt x="199786" y="1737705"/>
                </a:lnTo>
                <a:lnTo>
                  <a:pt x="157877" y="1719990"/>
                </a:lnTo>
                <a:lnTo>
                  <a:pt x="119603" y="1696232"/>
                </a:lnTo>
                <a:lnTo>
                  <a:pt x="85566" y="1667033"/>
                </a:lnTo>
                <a:lnTo>
                  <a:pt x="56367" y="1632996"/>
                </a:lnTo>
                <a:lnTo>
                  <a:pt x="32609" y="1594722"/>
                </a:lnTo>
                <a:lnTo>
                  <a:pt x="14894" y="1552813"/>
                </a:lnTo>
                <a:lnTo>
                  <a:pt x="3823" y="1507872"/>
                </a:lnTo>
                <a:lnTo>
                  <a:pt x="0" y="1460500"/>
                </a:lnTo>
                <a:lnTo>
                  <a:pt x="0" y="292100"/>
                </a:lnTo>
                <a:close/>
              </a:path>
            </a:pathLst>
          </a:custGeom>
          <a:ln w="25400">
            <a:solidFill>
              <a:srgbClr val="385D89"/>
            </a:solidFill>
          </a:ln>
        </p:spPr>
        <p:txBody>
          <a:bodyPr wrap="square" lIns="0" tIns="0" rIns="0" bIns="0" rtlCol="0">
            <a:noAutofit/>
          </a:bodyPr>
          <a:lstStyle/>
          <a:p>
            <a:endParaRPr/>
          </a:p>
        </p:txBody>
      </p:sp>
      <p:sp>
        <p:nvSpPr>
          <p:cNvPr id="4" name="object 4"/>
          <p:cNvSpPr txBox="1"/>
          <p:nvPr/>
        </p:nvSpPr>
        <p:spPr>
          <a:xfrm>
            <a:off x="2418094" y="2442211"/>
            <a:ext cx="1664970" cy="1311275"/>
          </a:xfrm>
          <a:prstGeom prst="rect">
            <a:avLst/>
          </a:prstGeom>
        </p:spPr>
        <p:txBody>
          <a:bodyPr vert="horz" wrap="square" lIns="0" tIns="0" rIns="0" bIns="0" rtlCol="0">
            <a:noAutofit/>
          </a:bodyPr>
          <a:lstStyle/>
          <a:p>
            <a:pPr marL="12700" marR="12700" indent="-1270" algn="ctr">
              <a:lnSpc>
                <a:spcPct val="100000"/>
              </a:lnSpc>
            </a:pPr>
            <a:r>
              <a:rPr sz="2800" b="1" spc="-15" dirty="0" smtClean="0">
                <a:solidFill>
                  <a:srgbClr val="FFFFFF"/>
                </a:solidFill>
                <a:latin typeface="Calibri"/>
                <a:cs typeface="Calibri"/>
              </a:rPr>
              <a:t>Desi</a:t>
            </a:r>
            <a:r>
              <a:rPr sz="2800" b="1" spc="-25" dirty="0" smtClean="0">
                <a:solidFill>
                  <a:srgbClr val="FFFFFF"/>
                </a:solidFill>
                <a:latin typeface="Calibri"/>
                <a:cs typeface="Calibri"/>
              </a:rPr>
              <a:t>g</a:t>
            </a:r>
            <a:r>
              <a:rPr sz="2800" b="1" spc="-15" dirty="0" smtClean="0">
                <a:solidFill>
                  <a:srgbClr val="FFFFFF"/>
                </a:solidFill>
                <a:latin typeface="Calibri"/>
                <a:cs typeface="Calibri"/>
              </a:rPr>
              <a:t>n</a:t>
            </a:r>
            <a:r>
              <a:rPr sz="2800" b="1" spc="-10" dirty="0" smtClean="0">
                <a:solidFill>
                  <a:srgbClr val="FFFFFF"/>
                </a:solidFill>
                <a:latin typeface="Calibri"/>
                <a:cs typeface="Calibri"/>
              </a:rPr>
              <a:t> </a:t>
            </a:r>
            <a:r>
              <a:rPr sz="2800" b="1" spc="-60" dirty="0" smtClean="0">
                <a:solidFill>
                  <a:srgbClr val="FFFFFF"/>
                </a:solidFill>
                <a:latin typeface="Calibri"/>
                <a:cs typeface="Calibri"/>
              </a:rPr>
              <a:t>R</a:t>
            </a:r>
            <a:r>
              <a:rPr sz="2800" b="1" spc="-35" dirty="0" smtClean="0">
                <a:solidFill>
                  <a:srgbClr val="FFFFFF"/>
                </a:solidFill>
                <a:latin typeface="Calibri"/>
                <a:cs typeface="Calibri"/>
              </a:rPr>
              <a:t>e</a:t>
            </a:r>
            <a:r>
              <a:rPr sz="2800" b="1" spc="-10" dirty="0" smtClean="0">
                <a:solidFill>
                  <a:srgbClr val="FFFFFF"/>
                </a:solidFill>
                <a:latin typeface="Calibri"/>
                <a:cs typeface="Calibri"/>
              </a:rPr>
              <a:t>vi</a:t>
            </a:r>
            <a:r>
              <a:rPr sz="2800" b="1" spc="-35" dirty="0" smtClean="0">
                <a:solidFill>
                  <a:srgbClr val="FFFFFF"/>
                </a:solidFill>
                <a:latin typeface="Calibri"/>
                <a:cs typeface="Calibri"/>
              </a:rPr>
              <a:t>e</a:t>
            </a:r>
            <a:r>
              <a:rPr sz="2800" b="1" spc="-25" dirty="0" smtClean="0">
                <a:solidFill>
                  <a:srgbClr val="FFFFFF"/>
                </a:solidFill>
                <a:latin typeface="Calibri"/>
                <a:cs typeface="Calibri"/>
              </a:rPr>
              <a:t>w</a:t>
            </a:r>
            <a:r>
              <a:rPr sz="2800" b="1" spc="-15" dirty="0" smtClean="0">
                <a:solidFill>
                  <a:srgbClr val="FFFFFF"/>
                </a:solidFill>
                <a:latin typeface="Calibri"/>
                <a:cs typeface="Calibri"/>
              </a:rPr>
              <a:t> C</a:t>
            </a:r>
            <a:r>
              <a:rPr sz="2800" b="1" spc="-30" dirty="0" smtClean="0">
                <a:solidFill>
                  <a:srgbClr val="FFFFFF"/>
                </a:solidFill>
                <a:latin typeface="Calibri"/>
                <a:cs typeface="Calibri"/>
              </a:rPr>
              <a:t>o</a:t>
            </a:r>
            <a:r>
              <a:rPr sz="2800" b="1" spc="0" dirty="0" smtClean="0">
                <a:solidFill>
                  <a:srgbClr val="FFFFFF"/>
                </a:solidFill>
                <a:latin typeface="Calibri"/>
                <a:cs typeface="Calibri"/>
              </a:rPr>
              <a:t>m</a:t>
            </a:r>
            <a:r>
              <a:rPr sz="2800" b="1" spc="5" dirty="0" smtClean="0">
                <a:solidFill>
                  <a:srgbClr val="FFFFFF"/>
                </a:solidFill>
                <a:latin typeface="Calibri"/>
                <a:cs typeface="Calibri"/>
              </a:rPr>
              <a:t>m</a:t>
            </a:r>
            <a:r>
              <a:rPr sz="2800" b="1" spc="-10" dirty="0" smtClean="0">
                <a:solidFill>
                  <a:srgbClr val="FFFFFF"/>
                </a:solidFill>
                <a:latin typeface="Calibri"/>
                <a:cs typeface="Calibri"/>
              </a:rPr>
              <a:t>i</a:t>
            </a:r>
            <a:r>
              <a:rPr sz="2800" b="1" spc="-50" dirty="0" smtClean="0">
                <a:solidFill>
                  <a:srgbClr val="FFFFFF"/>
                </a:solidFill>
                <a:latin typeface="Calibri"/>
                <a:cs typeface="Calibri"/>
              </a:rPr>
              <a:t>tt</a:t>
            </a:r>
            <a:r>
              <a:rPr sz="2800" b="1" spc="0" dirty="0" smtClean="0">
                <a:solidFill>
                  <a:srgbClr val="FFFFFF"/>
                </a:solidFill>
                <a:latin typeface="Calibri"/>
                <a:cs typeface="Calibri"/>
              </a:rPr>
              <a:t>ee</a:t>
            </a:r>
            <a:endParaRPr sz="2800" dirty="0">
              <a:latin typeface="Calibri"/>
              <a:cs typeface="Calibri"/>
            </a:endParaRPr>
          </a:p>
        </p:txBody>
      </p:sp>
      <p:sp>
        <p:nvSpPr>
          <p:cNvPr id="5" name="object 5"/>
          <p:cNvSpPr/>
          <p:nvPr/>
        </p:nvSpPr>
        <p:spPr>
          <a:xfrm>
            <a:off x="5486400" y="2362200"/>
            <a:ext cx="2819400" cy="2133600"/>
          </a:xfrm>
          <a:custGeom>
            <a:avLst/>
            <a:gdLst/>
            <a:ahLst/>
            <a:cxnLst/>
            <a:rect l="l" t="t" r="r" b="b"/>
            <a:pathLst>
              <a:path w="2819400" h="2133600">
                <a:moveTo>
                  <a:pt x="1409700" y="0"/>
                </a:moveTo>
                <a:lnTo>
                  <a:pt x="1294088" y="3536"/>
                </a:lnTo>
                <a:lnTo>
                  <a:pt x="1181050" y="13963"/>
                </a:lnTo>
                <a:lnTo>
                  <a:pt x="1070947" y="31005"/>
                </a:lnTo>
                <a:lnTo>
                  <a:pt x="964143" y="54388"/>
                </a:lnTo>
                <a:lnTo>
                  <a:pt x="861000" y="83837"/>
                </a:lnTo>
                <a:lnTo>
                  <a:pt x="761881" y="119078"/>
                </a:lnTo>
                <a:lnTo>
                  <a:pt x="667150" y="159836"/>
                </a:lnTo>
                <a:lnTo>
                  <a:pt x="577169" y="205837"/>
                </a:lnTo>
                <a:lnTo>
                  <a:pt x="492301" y="256805"/>
                </a:lnTo>
                <a:lnTo>
                  <a:pt x="412908" y="312467"/>
                </a:lnTo>
                <a:lnTo>
                  <a:pt x="339355" y="372547"/>
                </a:lnTo>
                <a:lnTo>
                  <a:pt x="272003" y="436772"/>
                </a:lnTo>
                <a:lnTo>
                  <a:pt x="211216" y="504866"/>
                </a:lnTo>
                <a:lnTo>
                  <a:pt x="157356" y="576554"/>
                </a:lnTo>
                <a:lnTo>
                  <a:pt x="110787" y="651563"/>
                </a:lnTo>
                <a:lnTo>
                  <a:pt x="71871" y="729618"/>
                </a:lnTo>
                <a:lnTo>
                  <a:pt x="40972" y="810443"/>
                </a:lnTo>
                <a:lnTo>
                  <a:pt x="18451" y="893765"/>
                </a:lnTo>
                <a:lnTo>
                  <a:pt x="4673" y="979309"/>
                </a:lnTo>
                <a:lnTo>
                  <a:pt x="0" y="1066800"/>
                </a:lnTo>
                <a:lnTo>
                  <a:pt x="4673" y="1154308"/>
                </a:lnTo>
                <a:lnTo>
                  <a:pt x="18451" y="1239865"/>
                </a:lnTo>
                <a:lnTo>
                  <a:pt x="40972" y="1323197"/>
                </a:lnTo>
                <a:lnTo>
                  <a:pt x="71871" y="1404030"/>
                </a:lnTo>
                <a:lnTo>
                  <a:pt x="110787" y="1482089"/>
                </a:lnTo>
                <a:lnTo>
                  <a:pt x="157356" y="1557101"/>
                </a:lnTo>
                <a:lnTo>
                  <a:pt x="211216" y="1628790"/>
                </a:lnTo>
                <a:lnTo>
                  <a:pt x="272003" y="1696882"/>
                </a:lnTo>
                <a:lnTo>
                  <a:pt x="339355" y="1761103"/>
                </a:lnTo>
                <a:lnTo>
                  <a:pt x="412908" y="1821180"/>
                </a:lnTo>
                <a:lnTo>
                  <a:pt x="492301" y="1876836"/>
                </a:lnTo>
                <a:lnTo>
                  <a:pt x="577169" y="1927799"/>
                </a:lnTo>
                <a:lnTo>
                  <a:pt x="667150" y="1973793"/>
                </a:lnTo>
                <a:lnTo>
                  <a:pt x="761881" y="2014545"/>
                </a:lnTo>
                <a:lnTo>
                  <a:pt x="861000" y="2049780"/>
                </a:lnTo>
                <a:lnTo>
                  <a:pt x="964143" y="2079223"/>
                </a:lnTo>
                <a:lnTo>
                  <a:pt x="1070947" y="2102601"/>
                </a:lnTo>
                <a:lnTo>
                  <a:pt x="1181050" y="2119640"/>
                </a:lnTo>
                <a:lnTo>
                  <a:pt x="1294088" y="2130064"/>
                </a:lnTo>
                <a:lnTo>
                  <a:pt x="1409700" y="2133600"/>
                </a:lnTo>
                <a:lnTo>
                  <a:pt x="1525311" y="2130064"/>
                </a:lnTo>
                <a:lnTo>
                  <a:pt x="1638349" y="2119640"/>
                </a:lnTo>
                <a:lnTo>
                  <a:pt x="1748452" y="2102601"/>
                </a:lnTo>
                <a:lnTo>
                  <a:pt x="1855256" y="2079223"/>
                </a:lnTo>
                <a:lnTo>
                  <a:pt x="1958399" y="2049780"/>
                </a:lnTo>
                <a:lnTo>
                  <a:pt x="2057518" y="2014545"/>
                </a:lnTo>
                <a:lnTo>
                  <a:pt x="2152249" y="1973793"/>
                </a:lnTo>
                <a:lnTo>
                  <a:pt x="2242230" y="1927799"/>
                </a:lnTo>
                <a:lnTo>
                  <a:pt x="2327098" y="1876836"/>
                </a:lnTo>
                <a:lnTo>
                  <a:pt x="2406491" y="1821180"/>
                </a:lnTo>
                <a:lnTo>
                  <a:pt x="2480044" y="1761103"/>
                </a:lnTo>
                <a:lnTo>
                  <a:pt x="2547396" y="1696882"/>
                </a:lnTo>
                <a:lnTo>
                  <a:pt x="2608183" y="1628790"/>
                </a:lnTo>
                <a:lnTo>
                  <a:pt x="2662043" y="1557101"/>
                </a:lnTo>
                <a:lnTo>
                  <a:pt x="2708612" y="1482089"/>
                </a:lnTo>
                <a:lnTo>
                  <a:pt x="2747528" y="1404030"/>
                </a:lnTo>
                <a:lnTo>
                  <a:pt x="2778427" y="1323197"/>
                </a:lnTo>
                <a:lnTo>
                  <a:pt x="2800948" y="1239865"/>
                </a:lnTo>
                <a:lnTo>
                  <a:pt x="2814726" y="1154308"/>
                </a:lnTo>
                <a:lnTo>
                  <a:pt x="2819400" y="1066800"/>
                </a:lnTo>
                <a:lnTo>
                  <a:pt x="2814726" y="979309"/>
                </a:lnTo>
                <a:lnTo>
                  <a:pt x="2800948" y="893765"/>
                </a:lnTo>
                <a:lnTo>
                  <a:pt x="2778427" y="810443"/>
                </a:lnTo>
                <a:lnTo>
                  <a:pt x="2747528" y="729618"/>
                </a:lnTo>
                <a:lnTo>
                  <a:pt x="2708612" y="651563"/>
                </a:lnTo>
                <a:lnTo>
                  <a:pt x="2662043" y="576554"/>
                </a:lnTo>
                <a:lnTo>
                  <a:pt x="2608183" y="504866"/>
                </a:lnTo>
                <a:lnTo>
                  <a:pt x="2547396" y="436772"/>
                </a:lnTo>
                <a:lnTo>
                  <a:pt x="2480044" y="372547"/>
                </a:lnTo>
                <a:lnTo>
                  <a:pt x="2406491" y="312467"/>
                </a:lnTo>
                <a:lnTo>
                  <a:pt x="2327098" y="256805"/>
                </a:lnTo>
                <a:lnTo>
                  <a:pt x="2242230" y="205837"/>
                </a:lnTo>
                <a:lnTo>
                  <a:pt x="2152249" y="159836"/>
                </a:lnTo>
                <a:lnTo>
                  <a:pt x="2057518" y="119078"/>
                </a:lnTo>
                <a:lnTo>
                  <a:pt x="1958399" y="83837"/>
                </a:lnTo>
                <a:lnTo>
                  <a:pt x="1855256" y="54388"/>
                </a:lnTo>
                <a:lnTo>
                  <a:pt x="1748452" y="31005"/>
                </a:lnTo>
                <a:lnTo>
                  <a:pt x="1638349" y="13963"/>
                </a:lnTo>
                <a:lnTo>
                  <a:pt x="1525311" y="3536"/>
                </a:lnTo>
                <a:lnTo>
                  <a:pt x="1409700" y="0"/>
                </a:lnTo>
                <a:close/>
              </a:path>
            </a:pathLst>
          </a:custGeom>
          <a:solidFill>
            <a:srgbClr val="F9C090"/>
          </a:solidFill>
        </p:spPr>
        <p:txBody>
          <a:bodyPr wrap="square" lIns="0" tIns="0" rIns="0" bIns="0" rtlCol="0">
            <a:noAutofit/>
          </a:bodyPr>
          <a:lstStyle/>
          <a:p>
            <a:endParaRPr/>
          </a:p>
        </p:txBody>
      </p:sp>
      <p:sp>
        <p:nvSpPr>
          <p:cNvPr id="6" name="object 6"/>
          <p:cNvSpPr/>
          <p:nvPr/>
        </p:nvSpPr>
        <p:spPr>
          <a:xfrm>
            <a:off x="5485257" y="2362200"/>
            <a:ext cx="2819400" cy="2133600"/>
          </a:xfrm>
          <a:custGeom>
            <a:avLst/>
            <a:gdLst/>
            <a:ahLst/>
            <a:cxnLst/>
            <a:rect l="l" t="t" r="r" b="b"/>
            <a:pathLst>
              <a:path w="2819400" h="2133600">
                <a:moveTo>
                  <a:pt x="0" y="1066800"/>
                </a:moveTo>
                <a:lnTo>
                  <a:pt x="4673" y="979309"/>
                </a:lnTo>
                <a:lnTo>
                  <a:pt x="18451" y="893765"/>
                </a:lnTo>
                <a:lnTo>
                  <a:pt x="40972" y="810443"/>
                </a:lnTo>
                <a:lnTo>
                  <a:pt x="71871" y="729618"/>
                </a:lnTo>
                <a:lnTo>
                  <a:pt x="110787" y="651563"/>
                </a:lnTo>
                <a:lnTo>
                  <a:pt x="157356" y="576554"/>
                </a:lnTo>
                <a:lnTo>
                  <a:pt x="211216" y="504866"/>
                </a:lnTo>
                <a:lnTo>
                  <a:pt x="272003" y="436772"/>
                </a:lnTo>
                <a:lnTo>
                  <a:pt x="339355" y="372547"/>
                </a:lnTo>
                <a:lnTo>
                  <a:pt x="412908" y="312467"/>
                </a:lnTo>
                <a:lnTo>
                  <a:pt x="492301" y="256805"/>
                </a:lnTo>
                <a:lnTo>
                  <a:pt x="577169" y="205837"/>
                </a:lnTo>
                <a:lnTo>
                  <a:pt x="667150" y="159836"/>
                </a:lnTo>
                <a:lnTo>
                  <a:pt x="761881" y="119078"/>
                </a:lnTo>
                <a:lnTo>
                  <a:pt x="861000" y="83837"/>
                </a:lnTo>
                <a:lnTo>
                  <a:pt x="964143" y="54388"/>
                </a:lnTo>
                <a:lnTo>
                  <a:pt x="1070947" y="31005"/>
                </a:lnTo>
                <a:lnTo>
                  <a:pt x="1181050" y="13963"/>
                </a:lnTo>
                <a:lnTo>
                  <a:pt x="1294088" y="3536"/>
                </a:lnTo>
                <a:lnTo>
                  <a:pt x="1409700" y="0"/>
                </a:lnTo>
                <a:lnTo>
                  <a:pt x="1525311" y="3536"/>
                </a:lnTo>
                <a:lnTo>
                  <a:pt x="1638349" y="13963"/>
                </a:lnTo>
                <a:lnTo>
                  <a:pt x="1748452" y="31005"/>
                </a:lnTo>
                <a:lnTo>
                  <a:pt x="1855256" y="54388"/>
                </a:lnTo>
                <a:lnTo>
                  <a:pt x="1958399" y="83837"/>
                </a:lnTo>
                <a:lnTo>
                  <a:pt x="2057518" y="119078"/>
                </a:lnTo>
                <a:lnTo>
                  <a:pt x="2152249" y="159836"/>
                </a:lnTo>
                <a:lnTo>
                  <a:pt x="2242230" y="205837"/>
                </a:lnTo>
                <a:lnTo>
                  <a:pt x="2327098" y="256805"/>
                </a:lnTo>
                <a:lnTo>
                  <a:pt x="2406491" y="312467"/>
                </a:lnTo>
                <a:lnTo>
                  <a:pt x="2480044" y="372547"/>
                </a:lnTo>
                <a:lnTo>
                  <a:pt x="2547396" y="436772"/>
                </a:lnTo>
                <a:lnTo>
                  <a:pt x="2608183" y="504866"/>
                </a:lnTo>
                <a:lnTo>
                  <a:pt x="2662043" y="576554"/>
                </a:lnTo>
                <a:lnTo>
                  <a:pt x="2708612" y="651563"/>
                </a:lnTo>
                <a:lnTo>
                  <a:pt x="2747528" y="729618"/>
                </a:lnTo>
                <a:lnTo>
                  <a:pt x="2778427" y="810443"/>
                </a:lnTo>
                <a:lnTo>
                  <a:pt x="2800948" y="893765"/>
                </a:lnTo>
                <a:lnTo>
                  <a:pt x="2814726" y="979309"/>
                </a:lnTo>
                <a:lnTo>
                  <a:pt x="2819400" y="1066800"/>
                </a:lnTo>
                <a:lnTo>
                  <a:pt x="2814726" y="1154308"/>
                </a:lnTo>
                <a:lnTo>
                  <a:pt x="2800948" y="1239865"/>
                </a:lnTo>
                <a:lnTo>
                  <a:pt x="2778427" y="1323197"/>
                </a:lnTo>
                <a:lnTo>
                  <a:pt x="2747528" y="1404030"/>
                </a:lnTo>
                <a:lnTo>
                  <a:pt x="2708612" y="1482089"/>
                </a:lnTo>
                <a:lnTo>
                  <a:pt x="2662043" y="1557101"/>
                </a:lnTo>
                <a:lnTo>
                  <a:pt x="2608183" y="1628790"/>
                </a:lnTo>
                <a:lnTo>
                  <a:pt x="2547396" y="1696882"/>
                </a:lnTo>
                <a:lnTo>
                  <a:pt x="2480044" y="1761103"/>
                </a:lnTo>
                <a:lnTo>
                  <a:pt x="2406491" y="1821180"/>
                </a:lnTo>
                <a:lnTo>
                  <a:pt x="2327098" y="1876836"/>
                </a:lnTo>
                <a:lnTo>
                  <a:pt x="2242230" y="1927799"/>
                </a:lnTo>
                <a:lnTo>
                  <a:pt x="2152249" y="1973793"/>
                </a:lnTo>
                <a:lnTo>
                  <a:pt x="2057518" y="2014545"/>
                </a:lnTo>
                <a:lnTo>
                  <a:pt x="1958399" y="2049780"/>
                </a:lnTo>
                <a:lnTo>
                  <a:pt x="1855256" y="2079223"/>
                </a:lnTo>
                <a:lnTo>
                  <a:pt x="1748452" y="2102601"/>
                </a:lnTo>
                <a:lnTo>
                  <a:pt x="1638349" y="2119640"/>
                </a:lnTo>
                <a:lnTo>
                  <a:pt x="1525311" y="2130064"/>
                </a:lnTo>
                <a:lnTo>
                  <a:pt x="1409700" y="2133600"/>
                </a:lnTo>
                <a:lnTo>
                  <a:pt x="1294088" y="2130064"/>
                </a:lnTo>
                <a:lnTo>
                  <a:pt x="1181050" y="2119640"/>
                </a:lnTo>
                <a:lnTo>
                  <a:pt x="1070947" y="2102601"/>
                </a:lnTo>
                <a:lnTo>
                  <a:pt x="964143" y="2079223"/>
                </a:lnTo>
                <a:lnTo>
                  <a:pt x="861000" y="2049780"/>
                </a:lnTo>
                <a:lnTo>
                  <a:pt x="761881" y="2014545"/>
                </a:lnTo>
                <a:lnTo>
                  <a:pt x="667150" y="1973793"/>
                </a:lnTo>
                <a:lnTo>
                  <a:pt x="577169" y="1927799"/>
                </a:lnTo>
                <a:lnTo>
                  <a:pt x="492301" y="1876836"/>
                </a:lnTo>
                <a:lnTo>
                  <a:pt x="412908" y="1821180"/>
                </a:lnTo>
                <a:lnTo>
                  <a:pt x="339355" y="1761103"/>
                </a:lnTo>
                <a:lnTo>
                  <a:pt x="272003" y="1696882"/>
                </a:lnTo>
                <a:lnTo>
                  <a:pt x="211216" y="1628790"/>
                </a:lnTo>
                <a:lnTo>
                  <a:pt x="157356" y="1557101"/>
                </a:lnTo>
                <a:lnTo>
                  <a:pt x="110787" y="1482089"/>
                </a:lnTo>
                <a:lnTo>
                  <a:pt x="71871" y="1404030"/>
                </a:lnTo>
                <a:lnTo>
                  <a:pt x="40972" y="1323197"/>
                </a:lnTo>
                <a:lnTo>
                  <a:pt x="18451" y="1239865"/>
                </a:lnTo>
                <a:lnTo>
                  <a:pt x="4673" y="1154308"/>
                </a:lnTo>
                <a:lnTo>
                  <a:pt x="0" y="1066800"/>
                </a:lnTo>
                <a:close/>
              </a:path>
            </a:pathLst>
          </a:custGeom>
          <a:ln w="25400">
            <a:solidFill>
              <a:srgbClr val="385D89"/>
            </a:solidFill>
          </a:ln>
        </p:spPr>
        <p:txBody>
          <a:bodyPr wrap="square" lIns="0" tIns="0" rIns="0" bIns="0" rtlCol="0">
            <a:noAutofit/>
          </a:bodyPr>
          <a:lstStyle/>
          <a:p>
            <a:endParaRPr/>
          </a:p>
        </p:txBody>
      </p:sp>
      <p:sp>
        <p:nvSpPr>
          <p:cNvPr id="7" name="object 7"/>
          <p:cNvSpPr txBox="1"/>
          <p:nvPr/>
        </p:nvSpPr>
        <p:spPr>
          <a:xfrm>
            <a:off x="6079524" y="2759493"/>
            <a:ext cx="1664970" cy="1311275"/>
          </a:xfrm>
          <a:prstGeom prst="rect">
            <a:avLst/>
          </a:prstGeom>
        </p:spPr>
        <p:txBody>
          <a:bodyPr vert="horz" wrap="square" lIns="0" tIns="0" rIns="0" bIns="0" rtlCol="0">
            <a:noAutofit/>
          </a:bodyPr>
          <a:lstStyle/>
          <a:p>
            <a:pPr marL="12700" marR="12700" indent="635" algn="ctr">
              <a:lnSpc>
                <a:spcPct val="100000"/>
              </a:lnSpc>
            </a:pPr>
            <a:r>
              <a:rPr sz="2800" b="1" spc="-15" dirty="0" smtClean="0">
                <a:solidFill>
                  <a:srgbClr val="FFFFFF"/>
                </a:solidFill>
                <a:latin typeface="Calibri"/>
                <a:cs typeface="Calibri"/>
              </a:rPr>
              <a:t>School Building Commi</a:t>
            </a:r>
            <a:r>
              <a:rPr sz="2800" b="1" spc="-45" dirty="0" smtClean="0">
                <a:solidFill>
                  <a:srgbClr val="FFFFFF"/>
                </a:solidFill>
                <a:latin typeface="Calibri"/>
                <a:cs typeface="Calibri"/>
              </a:rPr>
              <a:t>tt</a:t>
            </a:r>
            <a:r>
              <a:rPr sz="2800" b="1" spc="-15" dirty="0" smtClean="0">
                <a:solidFill>
                  <a:srgbClr val="FFFFFF"/>
                </a:solidFill>
                <a:latin typeface="Calibri"/>
                <a:cs typeface="Calibri"/>
              </a:rPr>
              <a:t>ee</a:t>
            </a:r>
            <a:endParaRPr sz="2800" dirty="0">
              <a:latin typeface="Calibri"/>
              <a:cs typeface="Calibri"/>
            </a:endParaRPr>
          </a:p>
        </p:txBody>
      </p:sp>
      <p:sp>
        <p:nvSpPr>
          <p:cNvPr id="8" name="object 8"/>
          <p:cNvSpPr/>
          <p:nvPr/>
        </p:nvSpPr>
        <p:spPr>
          <a:xfrm>
            <a:off x="4119665" y="3740645"/>
            <a:ext cx="3100324" cy="2533142"/>
          </a:xfrm>
          <a:custGeom>
            <a:avLst/>
            <a:gdLst/>
            <a:ahLst/>
            <a:cxnLst/>
            <a:rect l="l" t="t" r="r" b="b"/>
            <a:pathLst>
              <a:path w="3100324" h="2533142">
                <a:moveTo>
                  <a:pt x="1228216" y="0"/>
                </a:moveTo>
                <a:lnTo>
                  <a:pt x="0" y="2533142"/>
                </a:lnTo>
                <a:lnTo>
                  <a:pt x="3100324" y="2147443"/>
                </a:lnTo>
                <a:lnTo>
                  <a:pt x="1228216" y="0"/>
                </a:lnTo>
                <a:close/>
              </a:path>
            </a:pathLst>
          </a:custGeom>
          <a:solidFill>
            <a:srgbClr val="585858"/>
          </a:solidFill>
        </p:spPr>
        <p:txBody>
          <a:bodyPr wrap="square" lIns="0" tIns="0" rIns="0" bIns="0" rtlCol="0">
            <a:noAutofit/>
          </a:bodyPr>
          <a:lstStyle/>
          <a:p>
            <a:endParaRPr/>
          </a:p>
        </p:txBody>
      </p:sp>
      <p:sp>
        <p:nvSpPr>
          <p:cNvPr id="9" name="object 9"/>
          <p:cNvSpPr/>
          <p:nvPr/>
        </p:nvSpPr>
        <p:spPr>
          <a:xfrm>
            <a:off x="4119665" y="3740645"/>
            <a:ext cx="3100324" cy="2533142"/>
          </a:xfrm>
          <a:custGeom>
            <a:avLst/>
            <a:gdLst/>
            <a:ahLst/>
            <a:cxnLst/>
            <a:rect l="l" t="t" r="r" b="b"/>
            <a:pathLst>
              <a:path w="3100324" h="2533142">
                <a:moveTo>
                  <a:pt x="0" y="2533142"/>
                </a:moveTo>
                <a:lnTo>
                  <a:pt x="1228216" y="0"/>
                </a:lnTo>
                <a:lnTo>
                  <a:pt x="3100324" y="2147443"/>
                </a:lnTo>
                <a:lnTo>
                  <a:pt x="0" y="2533142"/>
                </a:lnTo>
                <a:close/>
              </a:path>
            </a:pathLst>
          </a:custGeom>
          <a:ln w="25400">
            <a:solidFill>
              <a:srgbClr val="385D89"/>
            </a:solidFill>
          </a:ln>
        </p:spPr>
        <p:txBody>
          <a:bodyPr wrap="square" lIns="0" tIns="0" rIns="0" bIns="0" rtlCol="0">
            <a:noAutofit/>
          </a:bodyPr>
          <a:lstStyle/>
          <a:p>
            <a:endParaRPr/>
          </a:p>
        </p:txBody>
      </p:sp>
      <p:sp>
        <p:nvSpPr>
          <p:cNvPr id="11" name="object 11"/>
          <p:cNvSpPr/>
          <p:nvPr/>
        </p:nvSpPr>
        <p:spPr>
          <a:xfrm>
            <a:off x="4987799" y="5189628"/>
            <a:ext cx="1269618" cy="354964"/>
          </a:xfrm>
          <a:prstGeom prst="rect">
            <a:avLst/>
          </a:prstGeom>
          <a:blipFill>
            <a:blip r:embed="rId2" cstate="print"/>
            <a:stretch>
              <a:fillRect/>
            </a:stretch>
          </a:blipFill>
        </p:spPr>
        <p:txBody>
          <a:bodyPr wrap="square" lIns="0" tIns="0" rIns="0" bIns="0" rtlCol="0">
            <a:noAutofit/>
          </a:bodyPr>
          <a:lstStyle/>
          <a:p>
            <a:endParaRPr/>
          </a:p>
        </p:txBody>
      </p:sp>
      <p:sp>
        <p:nvSpPr>
          <p:cNvPr id="12" name="object 12"/>
          <p:cNvSpPr/>
          <p:nvPr/>
        </p:nvSpPr>
        <p:spPr>
          <a:xfrm>
            <a:off x="5196863" y="5556659"/>
            <a:ext cx="917297" cy="288359"/>
          </a:xfrm>
          <a:prstGeom prst="rect">
            <a:avLst/>
          </a:prstGeom>
          <a:blipFill>
            <a:blip r:embed="rId3" cstate="print"/>
            <a:stretch>
              <a:fillRect/>
            </a:stretch>
          </a:blipFill>
        </p:spPr>
        <p:txBody>
          <a:bodyPr wrap="square" lIns="0" tIns="0" rIns="0" bIns="0" rtlCol="0">
            <a:noAutofit/>
          </a:bodyPr>
          <a:lstStyle/>
          <a:p>
            <a:endParaRPr/>
          </a:p>
        </p:txBody>
      </p:sp>
      <p:sp>
        <p:nvSpPr>
          <p:cNvPr id="13" name="object 13"/>
          <p:cNvSpPr/>
          <p:nvPr/>
        </p:nvSpPr>
        <p:spPr>
          <a:xfrm>
            <a:off x="3453707" y="1318229"/>
            <a:ext cx="3653790" cy="2063369"/>
          </a:xfrm>
          <a:custGeom>
            <a:avLst/>
            <a:gdLst/>
            <a:ahLst/>
            <a:cxnLst/>
            <a:rect l="l" t="t" r="r" b="b"/>
            <a:pathLst>
              <a:path w="3653790" h="2063369">
                <a:moveTo>
                  <a:pt x="1068324" y="0"/>
                </a:moveTo>
                <a:lnTo>
                  <a:pt x="0" y="1349248"/>
                </a:lnTo>
                <a:lnTo>
                  <a:pt x="2585466" y="2063369"/>
                </a:lnTo>
                <a:lnTo>
                  <a:pt x="3653790" y="714121"/>
                </a:lnTo>
                <a:lnTo>
                  <a:pt x="1068324" y="0"/>
                </a:lnTo>
                <a:close/>
              </a:path>
            </a:pathLst>
          </a:custGeom>
          <a:solidFill>
            <a:srgbClr val="D99593"/>
          </a:solidFill>
        </p:spPr>
        <p:txBody>
          <a:bodyPr wrap="square" lIns="0" tIns="0" rIns="0" bIns="0" rtlCol="0">
            <a:noAutofit/>
          </a:bodyPr>
          <a:lstStyle/>
          <a:p>
            <a:endParaRPr/>
          </a:p>
        </p:txBody>
      </p:sp>
      <p:sp>
        <p:nvSpPr>
          <p:cNvPr id="14" name="object 14"/>
          <p:cNvSpPr/>
          <p:nvPr/>
        </p:nvSpPr>
        <p:spPr>
          <a:xfrm>
            <a:off x="3453707" y="1330515"/>
            <a:ext cx="3653790" cy="2063369"/>
          </a:xfrm>
          <a:custGeom>
            <a:avLst/>
            <a:gdLst/>
            <a:ahLst/>
            <a:cxnLst/>
            <a:rect l="l" t="t" r="r" b="b"/>
            <a:pathLst>
              <a:path w="3653790" h="2063369">
                <a:moveTo>
                  <a:pt x="0" y="1349248"/>
                </a:moveTo>
                <a:lnTo>
                  <a:pt x="1068324" y="0"/>
                </a:lnTo>
                <a:lnTo>
                  <a:pt x="3653790" y="714121"/>
                </a:lnTo>
                <a:lnTo>
                  <a:pt x="2585466" y="2063369"/>
                </a:lnTo>
                <a:lnTo>
                  <a:pt x="0" y="1349248"/>
                </a:lnTo>
                <a:close/>
              </a:path>
            </a:pathLst>
          </a:custGeom>
          <a:ln w="25400">
            <a:solidFill>
              <a:srgbClr val="385D89"/>
            </a:solidFill>
          </a:ln>
        </p:spPr>
        <p:txBody>
          <a:bodyPr wrap="square" lIns="0" tIns="0" rIns="0" bIns="0" rtlCol="0">
            <a:noAutofit/>
          </a:bodyPr>
          <a:lstStyle/>
          <a:p>
            <a:endParaRPr/>
          </a:p>
        </p:txBody>
      </p:sp>
      <p:sp>
        <p:nvSpPr>
          <p:cNvPr id="15" name="object 15"/>
          <p:cNvSpPr/>
          <p:nvPr/>
        </p:nvSpPr>
        <p:spPr>
          <a:xfrm>
            <a:off x="4266057" y="1598323"/>
            <a:ext cx="1667115" cy="1432940"/>
          </a:xfrm>
          <a:prstGeom prst="rect">
            <a:avLst/>
          </a:prstGeom>
          <a:blipFill>
            <a:blip r:embed="rId4" cstate="print"/>
            <a:stretch>
              <a:fillRect/>
            </a:stretch>
          </a:blipFill>
        </p:spPr>
        <p:txBody>
          <a:bodyPr wrap="square" lIns="0" tIns="0" rIns="0" bIns="0" rtlCol="0">
            <a:noAutofit/>
          </a:bodyPr>
          <a:lstStyle/>
          <a:p>
            <a:endParaRPr/>
          </a:p>
        </p:txBody>
      </p:sp>
      <p:sp>
        <p:nvSpPr>
          <p:cNvPr id="16" name="object 16"/>
          <p:cNvSpPr/>
          <p:nvPr/>
        </p:nvSpPr>
        <p:spPr>
          <a:xfrm>
            <a:off x="3401777" y="3031263"/>
            <a:ext cx="2905760" cy="2158365"/>
          </a:xfrm>
          <a:custGeom>
            <a:avLst/>
            <a:gdLst/>
            <a:ahLst/>
            <a:cxnLst/>
            <a:rect l="l" t="t" r="r" b="b"/>
            <a:pathLst>
              <a:path w="2905760" h="2158365">
                <a:moveTo>
                  <a:pt x="2471420" y="0"/>
                </a:moveTo>
                <a:lnTo>
                  <a:pt x="0" y="777240"/>
                </a:lnTo>
                <a:lnTo>
                  <a:pt x="434339" y="2158365"/>
                </a:lnTo>
                <a:lnTo>
                  <a:pt x="2905760" y="1381125"/>
                </a:lnTo>
                <a:lnTo>
                  <a:pt x="2471420" y="0"/>
                </a:lnTo>
                <a:close/>
              </a:path>
            </a:pathLst>
          </a:custGeom>
          <a:solidFill>
            <a:srgbClr val="8063A1"/>
          </a:solidFill>
        </p:spPr>
        <p:txBody>
          <a:bodyPr wrap="square" lIns="0" tIns="0" rIns="0" bIns="0" rtlCol="0">
            <a:noAutofit/>
          </a:bodyPr>
          <a:lstStyle/>
          <a:p>
            <a:endParaRPr/>
          </a:p>
        </p:txBody>
      </p:sp>
      <p:sp>
        <p:nvSpPr>
          <p:cNvPr id="17" name="object 17"/>
          <p:cNvSpPr/>
          <p:nvPr/>
        </p:nvSpPr>
        <p:spPr>
          <a:xfrm>
            <a:off x="3401777" y="3046865"/>
            <a:ext cx="2905760" cy="2158365"/>
          </a:xfrm>
          <a:custGeom>
            <a:avLst/>
            <a:gdLst/>
            <a:ahLst/>
            <a:cxnLst/>
            <a:rect l="l" t="t" r="r" b="b"/>
            <a:pathLst>
              <a:path w="2905760" h="2158365">
                <a:moveTo>
                  <a:pt x="0" y="777240"/>
                </a:moveTo>
                <a:lnTo>
                  <a:pt x="2471420" y="0"/>
                </a:lnTo>
                <a:lnTo>
                  <a:pt x="2905760" y="1381125"/>
                </a:lnTo>
                <a:lnTo>
                  <a:pt x="434339" y="2158365"/>
                </a:lnTo>
                <a:lnTo>
                  <a:pt x="0" y="777240"/>
                </a:lnTo>
              </a:path>
            </a:pathLst>
          </a:custGeom>
          <a:ln w="25400">
            <a:solidFill>
              <a:srgbClr val="385D89"/>
            </a:solidFill>
          </a:ln>
        </p:spPr>
        <p:txBody>
          <a:bodyPr wrap="square" lIns="0" tIns="0" rIns="0" bIns="0" rtlCol="0">
            <a:noAutofit/>
          </a:bodyPr>
          <a:lstStyle/>
          <a:p>
            <a:endParaRPr/>
          </a:p>
        </p:txBody>
      </p:sp>
      <p:sp>
        <p:nvSpPr>
          <p:cNvPr id="18" name="object 18"/>
          <p:cNvSpPr/>
          <p:nvPr/>
        </p:nvSpPr>
        <p:spPr>
          <a:xfrm>
            <a:off x="4119665" y="3501366"/>
            <a:ext cx="1469985" cy="1064387"/>
          </a:xfrm>
          <a:prstGeom prst="rect">
            <a:avLst/>
          </a:prstGeom>
          <a:blipFill>
            <a:blip r:embed="rId5" cstate="print"/>
            <a:stretch>
              <a:fillRect/>
            </a:stretch>
          </a:blipFill>
        </p:spPr>
        <p:txBody>
          <a:bodyPr wrap="square" lIns="0" tIns="0" rIns="0" bIns="0" rtlCol="0">
            <a:noAutofit/>
          </a:bodyPr>
          <a:lstStyle/>
          <a:p>
            <a:endParaRPr/>
          </a:p>
        </p:txBody>
      </p:sp>
      <p:sp>
        <p:nvSpPr>
          <p:cNvPr id="19" name="object 19"/>
          <p:cNvSpPr/>
          <p:nvPr/>
        </p:nvSpPr>
        <p:spPr>
          <a:xfrm>
            <a:off x="2089812" y="3967529"/>
            <a:ext cx="2468879" cy="2567241"/>
          </a:xfrm>
          <a:custGeom>
            <a:avLst/>
            <a:gdLst/>
            <a:ahLst/>
            <a:cxnLst/>
            <a:rect l="l" t="t" r="r" b="b"/>
            <a:pathLst>
              <a:path w="2468879" h="2567241">
                <a:moveTo>
                  <a:pt x="1044194" y="0"/>
                </a:moveTo>
                <a:lnTo>
                  <a:pt x="101218" y="580770"/>
                </a:lnTo>
                <a:lnTo>
                  <a:pt x="0" y="1683639"/>
                </a:lnTo>
                <a:lnTo>
                  <a:pt x="1424686" y="2567241"/>
                </a:lnTo>
                <a:lnTo>
                  <a:pt x="2367661" y="1986407"/>
                </a:lnTo>
                <a:lnTo>
                  <a:pt x="2468879" y="883538"/>
                </a:lnTo>
                <a:lnTo>
                  <a:pt x="1044194" y="0"/>
                </a:lnTo>
                <a:close/>
              </a:path>
            </a:pathLst>
          </a:custGeom>
          <a:solidFill>
            <a:srgbClr val="4F81BC"/>
          </a:solidFill>
        </p:spPr>
        <p:txBody>
          <a:bodyPr wrap="square" lIns="0" tIns="0" rIns="0" bIns="0" rtlCol="0">
            <a:noAutofit/>
          </a:bodyPr>
          <a:lstStyle/>
          <a:p>
            <a:endParaRPr/>
          </a:p>
        </p:txBody>
      </p:sp>
      <p:sp>
        <p:nvSpPr>
          <p:cNvPr id="20" name="object 20"/>
          <p:cNvSpPr/>
          <p:nvPr/>
        </p:nvSpPr>
        <p:spPr>
          <a:xfrm>
            <a:off x="2089812" y="3974149"/>
            <a:ext cx="2468879" cy="2567241"/>
          </a:xfrm>
          <a:custGeom>
            <a:avLst/>
            <a:gdLst/>
            <a:ahLst/>
            <a:cxnLst/>
            <a:rect l="l" t="t" r="r" b="b"/>
            <a:pathLst>
              <a:path w="2468879" h="2567241">
                <a:moveTo>
                  <a:pt x="101218" y="580770"/>
                </a:moveTo>
                <a:lnTo>
                  <a:pt x="1044194" y="0"/>
                </a:lnTo>
                <a:lnTo>
                  <a:pt x="2468879" y="883538"/>
                </a:lnTo>
                <a:lnTo>
                  <a:pt x="2367661" y="1986407"/>
                </a:lnTo>
                <a:lnTo>
                  <a:pt x="1424686" y="2567241"/>
                </a:lnTo>
                <a:lnTo>
                  <a:pt x="0" y="1683639"/>
                </a:lnTo>
                <a:lnTo>
                  <a:pt x="101218" y="580770"/>
                </a:lnTo>
              </a:path>
            </a:pathLst>
          </a:custGeom>
          <a:ln w="25400">
            <a:solidFill>
              <a:srgbClr val="385D89"/>
            </a:solidFill>
          </a:ln>
        </p:spPr>
        <p:txBody>
          <a:bodyPr wrap="square" lIns="0" tIns="0" rIns="0" bIns="0" rtlCol="0">
            <a:noAutofit/>
          </a:bodyPr>
          <a:lstStyle/>
          <a:p>
            <a:endParaRPr/>
          </a:p>
        </p:txBody>
      </p:sp>
      <p:sp>
        <p:nvSpPr>
          <p:cNvPr id="21" name="object 21"/>
          <p:cNvSpPr/>
          <p:nvPr/>
        </p:nvSpPr>
        <p:spPr>
          <a:xfrm>
            <a:off x="2802571" y="4927569"/>
            <a:ext cx="915543" cy="660400"/>
          </a:xfrm>
          <a:custGeom>
            <a:avLst/>
            <a:gdLst/>
            <a:ahLst/>
            <a:cxnLst/>
            <a:rect l="l" t="t" r="r" b="b"/>
            <a:pathLst>
              <a:path w="915543" h="660400">
                <a:moveTo>
                  <a:pt x="886078" y="439419"/>
                </a:moveTo>
                <a:lnTo>
                  <a:pt x="880109" y="439419"/>
                </a:lnTo>
                <a:lnTo>
                  <a:pt x="878966" y="440689"/>
                </a:lnTo>
                <a:lnTo>
                  <a:pt x="878204" y="440689"/>
                </a:lnTo>
                <a:lnTo>
                  <a:pt x="877569" y="441960"/>
                </a:lnTo>
                <a:lnTo>
                  <a:pt x="756793" y="636269"/>
                </a:lnTo>
                <a:lnTo>
                  <a:pt x="756538" y="637539"/>
                </a:lnTo>
                <a:lnTo>
                  <a:pt x="763523" y="646430"/>
                </a:lnTo>
                <a:lnTo>
                  <a:pt x="765682" y="648969"/>
                </a:lnTo>
                <a:lnTo>
                  <a:pt x="768603" y="650239"/>
                </a:lnTo>
                <a:lnTo>
                  <a:pt x="775969" y="655319"/>
                </a:lnTo>
                <a:lnTo>
                  <a:pt x="779018" y="656589"/>
                </a:lnTo>
                <a:lnTo>
                  <a:pt x="781557" y="657860"/>
                </a:lnTo>
                <a:lnTo>
                  <a:pt x="783970" y="659130"/>
                </a:lnTo>
                <a:lnTo>
                  <a:pt x="786129" y="660400"/>
                </a:lnTo>
                <a:lnTo>
                  <a:pt x="793114" y="660400"/>
                </a:lnTo>
                <a:lnTo>
                  <a:pt x="793876" y="659130"/>
                </a:lnTo>
                <a:lnTo>
                  <a:pt x="794512" y="659130"/>
                </a:lnTo>
                <a:lnTo>
                  <a:pt x="915288" y="463550"/>
                </a:lnTo>
                <a:lnTo>
                  <a:pt x="915543" y="462280"/>
                </a:lnTo>
                <a:lnTo>
                  <a:pt x="915288" y="461010"/>
                </a:lnTo>
                <a:lnTo>
                  <a:pt x="914781" y="459739"/>
                </a:lnTo>
                <a:lnTo>
                  <a:pt x="913638" y="457200"/>
                </a:lnTo>
                <a:lnTo>
                  <a:pt x="912621" y="455930"/>
                </a:lnTo>
                <a:lnTo>
                  <a:pt x="910970" y="454660"/>
                </a:lnTo>
                <a:lnTo>
                  <a:pt x="908812" y="453389"/>
                </a:lnTo>
                <a:lnTo>
                  <a:pt x="903732" y="449580"/>
                </a:lnTo>
                <a:lnTo>
                  <a:pt x="896365" y="444500"/>
                </a:lnTo>
                <a:lnTo>
                  <a:pt x="893318" y="443230"/>
                </a:lnTo>
                <a:lnTo>
                  <a:pt x="888238" y="440689"/>
                </a:lnTo>
                <a:lnTo>
                  <a:pt x="886078" y="439419"/>
                </a:lnTo>
                <a:close/>
              </a:path>
              <a:path w="915543" h="660400">
                <a:moveTo>
                  <a:pt x="702797" y="420369"/>
                </a:moveTo>
                <a:lnTo>
                  <a:pt x="690417" y="420369"/>
                </a:lnTo>
                <a:lnTo>
                  <a:pt x="677737" y="422910"/>
                </a:lnTo>
                <a:lnTo>
                  <a:pt x="645090" y="443230"/>
                </a:lnTo>
                <a:lnTo>
                  <a:pt x="621074" y="477519"/>
                </a:lnTo>
                <a:lnTo>
                  <a:pt x="610380" y="510539"/>
                </a:lnTo>
                <a:lnTo>
                  <a:pt x="610524" y="523239"/>
                </a:lnTo>
                <a:lnTo>
                  <a:pt x="626711" y="561339"/>
                </a:lnTo>
                <a:lnTo>
                  <a:pt x="658264" y="585469"/>
                </a:lnTo>
                <a:lnTo>
                  <a:pt x="696029" y="596900"/>
                </a:lnTo>
                <a:lnTo>
                  <a:pt x="708200" y="595630"/>
                </a:lnTo>
                <a:lnTo>
                  <a:pt x="754228" y="571500"/>
                </a:lnTo>
                <a:lnTo>
                  <a:pt x="764107" y="558800"/>
                </a:lnTo>
                <a:lnTo>
                  <a:pt x="687323" y="558800"/>
                </a:lnTo>
                <a:lnTo>
                  <a:pt x="676401" y="556260"/>
                </a:lnTo>
                <a:lnTo>
                  <a:pt x="670813" y="552450"/>
                </a:lnTo>
                <a:lnTo>
                  <a:pt x="664718" y="548639"/>
                </a:lnTo>
                <a:lnTo>
                  <a:pt x="660272" y="544830"/>
                </a:lnTo>
                <a:lnTo>
                  <a:pt x="657606" y="539750"/>
                </a:lnTo>
                <a:lnTo>
                  <a:pt x="654812" y="534669"/>
                </a:lnTo>
                <a:lnTo>
                  <a:pt x="653414" y="529589"/>
                </a:lnTo>
                <a:lnTo>
                  <a:pt x="666622" y="487680"/>
                </a:lnTo>
                <a:lnTo>
                  <a:pt x="699896" y="458469"/>
                </a:lnTo>
                <a:lnTo>
                  <a:pt x="705103" y="457200"/>
                </a:lnTo>
                <a:lnTo>
                  <a:pt x="772212" y="457200"/>
                </a:lnTo>
                <a:lnTo>
                  <a:pt x="771273" y="455930"/>
                </a:lnTo>
                <a:lnTo>
                  <a:pt x="740025" y="431800"/>
                </a:lnTo>
                <a:lnTo>
                  <a:pt x="717460" y="422910"/>
                </a:lnTo>
                <a:lnTo>
                  <a:pt x="702797" y="420369"/>
                </a:lnTo>
                <a:close/>
              </a:path>
              <a:path w="915543" h="660400">
                <a:moveTo>
                  <a:pt x="772212" y="457200"/>
                </a:moveTo>
                <a:lnTo>
                  <a:pt x="705103" y="457200"/>
                </a:lnTo>
                <a:lnTo>
                  <a:pt x="715898" y="458469"/>
                </a:lnTo>
                <a:lnTo>
                  <a:pt x="721232" y="459739"/>
                </a:lnTo>
                <a:lnTo>
                  <a:pt x="726820" y="463550"/>
                </a:lnTo>
                <a:lnTo>
                  <a:pt x="732916" y="467360"/>
                </a:lnTo>
                <a:lnTo>
                  <a:pt x="737362" y="471169"/>
                </a:lnTo>
                <a:lnTo>
                  <a:pt x="740028" y="476250"/>
                </a:lnTo>
                <a:lnTo>
                  <a:pt x="742822" y="481330"/>
                </a:lnTo>
                <a:lnTo>
                  <a:pt x="744093" y="486410"/>
                </a:lnTo>
                <a:lnTo>
                  <a:pt x="744067" y="492760"/>
                </a:lnTo>
                <a:lnTo>
                  <a:pt x="743965" y="497839"/>
                </a:lnTo>
                <a:lnTo>
                  <a:pt x="742822" y="502919"/>
                </a:lnTo>
                <a:lnTo>
                  <a:pt x="740409" y="509269"/>
                </a:lnTo>
                <a:lnTo>
                  <a:pt x="738123" y="515619"/>
                </a:lnTo>
                <a:lnTo>
                  <a:pt x="734948" y="521969"/>
                </a:lnTo>
                <a:lnTo>
                  <a:pt x="730884" y="528319"/>
                </a:lnTo>
                <a:lnTo>
                  <a:pt x="726566" y="535939"/>
                </a:lnTo>
                <a:lnTo>
                  <a:pt x="697864" y="558800"/>
                </a:lnTo>
                <a:lnTo>
                  <a:pt x="764107" y="558800"/>
                </a:lnTo>
                <a:lnTo>
                  <a:pt x="785275" y="516889"/>
                </a:lnTo>
                <a:lnTo>
                  <a:pt x="787200" y="505460"/>
                </a:lnTo>
                <a:lnTo>
                  <a:pt x="787152" y="494030"/>
                </a:lnTo>
                <a:lnTo>
                  <a:pt x="784734" y="478789"/>
                </a:lnTo>
                <a:lnTo>
                  <a:pt x="779726" y="467360"/>
                </a:lnTo>
                <a:lnTo>
                  <a:pt x="772212" y="457200"/>
                </a:lnTo>
                <a:close/>
              </a:path>
              <a:path w="915543" h="660400">
                <a:moveTo>
                  <a:pt x="540985" y="320039"/>
                </a:moveTo>
                <a:lnTo>
                  <a:pt x="528619" y="320039"/>
                </a:lnTo>
                <a:lnTo>
                  <a:pt x="515885" y="322580"/>
                </a:lnTo>
                <a:lnTo>
                  <a:pt x="483202" y="342900"/>
                </a:lnTo>
                <a:lnTo>
                  <a:pt x="459208" y="377189"/>
                </a:lnTo>
                <a:lnTo>
                  <a:pt x="448463" y="410210"/>
                </a:lnTo>
                <a:lnTo>
                  <a:pt x="448617" y="422910"/>
                </a:lnTo>
                <a:lnTo>
                  <a:pt x="464752" y="461010"/>
                </a:lnTo>
                <a:lnTo>
                  <a:pt x="496339" y="485139"/>
                </a:lnTo>
                <a:lnTo>
                  <a:pt x="518948" y="492760"/>
                </a:lnTo>
                <a:lnTo>
                  <a:pt x="534089" y="496569"/>
                </a:lnTo>
                <a:lnTo>
                  <a:pt x="579309" y="481330"/>
                </a:lnTo>
                <a:lnTo>
                  <a:pt x="602172" y="458469"/>
                </a:lnTo>
                <a:lnTo>
                  <a:pt x="525398" y="458469"/>
                </a:lnTo>
                <a:lnTo>
                  <a:pt x="520064" y="457200"/>
                </a:lnTo>
                <a:lnTo>
                  <a:pt x="514476" y="455930"/>
                </a:lnTo>
                <a:lnTo>
                  <a:pt x="508888" y="452119"/>
                </a:lnTo>
                <a:lnTo>
                  <a:pt x="502793" y="448310"/>
                </a:lnTo>
                <a:lnTo>
                  <a:pt x="498475" y="444500"/>
                </a:lnTo>
                <a:lnTo>
                  <a:pt x="492887" y="434339"/>
                </a:lnTo>
                <a:lnTo>
                  <a:pt x="491616" y="429260"/>
                </a:lnTo>
                <a:lnTo>
                  <a:pt x="491693" y="420369"/>
                </a:lnTo>
                <a:lnTo>
                  <a:pt x="509015" y="381000"/>
                </a:lnTo>
                <a:lnTo>
                  <a:pt x="543178" y="356869"/>
                </a:lnTo>
                <a:lnTo>
                  <a:pt x="610382" y="356869"/>
                </a:lnTo>
                <a:lnTo>
                  <a:pt x="609453" y="355600"/>
                </a:lnTo>
                <a:lnTo>
                  <a:pt x="578196" y="331469"/>
                </a:lnTo>
                <a:lnTo>
                  <a:pt x="555643" y="322580"/>
                </a:lnTo>
                <a:lnTo>
                  <a:pt x="540985" y="320039"/>
                </a:lnTo>
                <a:close/>
              </a:path>
              <a:path w="915543" h="660400">
                <a:moveTo>
                  <a:pt x="610382" y="356869"/>
                </a:moveTo>
                <a:lnTo>
                  <a:pt x="548639" y="356869"/>
                </a:lnTo>
                <a:lnTo>
                  <a:pt x="559434" y="359410"/>
                </a:lnTo>
                <a:lnTo>
                  <a:pt x="564895" y="363219"/>
                </a:lnTo>
                <a:lnTo>
                  <a:pt x="571119" y="367030"/>
                </a:lnTo>
                <a:lnTo>
                  <a:pt x="575563" y="370839"/>
                </a:lnTo>
                <a:lnTo>
                  <a:pt x="580897" y="381000"/>
                </a:lnTo>
                <a:lnTo>
                  <a:pt x="582168" y="386080"/>
                </a:lnTo>
                <a:lnTo>
                  <a:pt x="582117" y="393700"/>
                </a:lnTo>
                <a:lnTo>
                  <a:pt x="564641" y="434339"/>
                </a:lnTo>
                <a:lnTo>
                  <a:pt x="535939" y="458469"/>
                </a:lnTo>
                <a:lnTo>
                  <a:pt x="602172" y="458469"/>
                </a:lnTo>
                <a:lnTo>
                  <a:pt x="623347" y="416560"/>
                </a:lnTo>
                <a:lnTo>
                  <a:pt x="625275" y="405130"/>
                </a:lnTo>
                <a:lnTo>
                  <a:pt x="625240" y="393700"/>
                </a:lnTo>
                <a:lnTo>
                  <a:pt x="622848" y="378460"/>
                </a:lnTo>
                <a:lnTo>
                  <a:pt x="617820" y="367030"/>
                </a:lnTo>
                <a:lnTo>
                  <a:pt x="610382" y="356869"/>
                </a:lnTo>
                <a:close/>
              </a:path>
              <a:path w="915543" h="660400">
                <a:moveTo>
                  <a:pt x="457157" y="264160"/>
                </a:moveTo>
                <a:lnTo>
                  <a:pt x="394334" y="264160"/>
                </a:lnTo>
                <a:lnTo>
                  <a:pt x="400176" y="265430"/>
                </a:lnTo>
                <a:lnTo>
                  <a:pt x="408558" y="270510"/>
                </a:lnTo>
                <a:lnTo>
                  <a:pt x="416559" y="290830"/>
                </a:lnTo>
                <a:lnTo>
                  <a:pt x="416051" y="294639"/>
                </a:lnTo>
                <a:lnTo>
                  <a:pt x="414654" y="298450"/>
                </a:lnTo>
                <a:lnTo>
                  <a:pt x="413384" y="302260"/>
                </a:lnTo>
                <a:lnTo>
                  <a:pt x="410718" y="307339"/>
                </a:lnTo>
                <a:lnTo>
                  <a:pt x="360298" y="389889"/>
                </a:lnTo>
                <a:lnTo>
                  <a:pt x="359663" y="389889"/>
                </a:lnTo>
                <a:lnTo>
                  <a:pt x="359409" y="391160"/>
                </a:lnTo>
                <a:lnTo>
                  <a:pt x="359663" y="393700"/>
                </a:lnTo>
                <a:lnTo>
                  <a:pt x="360298" y="394969"/>
                </a:lnTo>
                <a:lnTo>
                  <a:pt x="362457" y="397510"/>
                </a:lnTo>
                <a:lnTo>
                  <a:pt x="364108" y="398780"/>
                </a:lnTo>
                <a:lnTo>
                  <a:pt x="366268" y="401319"/>
                </a:lnTo>
                <a:lnTo>
                  <a:pt x="368553" y="402589"/>
                </a:lnTo>
                <a:lnTo>
                  <a:pt x="371475" y="403860"/>
                </a:lnTo>
                <a:lnTo>
                  <a:pt x="375157" y="406400"/>
                </a:lnTo>
                <a:lnTo>
                  <a:pt x="378713" y="408939"/>
                </a:lnTo>
                <a:lnTo>
                  <a:pt x="381762" y="410210"/>
                </a:lnTo>
                <a:lnTo>
                  <a:pt x="386841" y="412750"/>
                </a:lnTo>
                <a:lnTo>
                  <a:pt x="389000" y="414019"/>
                </a:lnTo>
                <a:lnTo>
                  <a:pt x="395858" y="414019"/>
                </a:lnTo>
                <a:lnTo>
                  <a:pt x="396620" y="412750"/>
                </a:lnTo>
                <a:lnTo>
                  <a:pt x="397256" y="412750"/>
                </a:lnTo>
                <a:lnTo>
                  <a:pt x="449566" y="327660"/>
                </a:lnTo>
                <a:lnTo>
                  <a:pt x="463676" y="289560"/>
                </a:lnTo>
                <a:lnTo>
                  <a:pt x="463021" y="281939"/>
                </a:lnTo>
                <a:lnTo>
                  <a:pt x="460466" y="270510"/>
                </a:lnTo>
                <a:lnTo>
                  <a:pt x="457157" y="264160"/>
                </a:lnTo>
                <a:close/>
              </a:path>
              <a:path w="915543" h="660400">
                <a:moveTo>
                  <a:pt x="400431" y="138430"/>
                </a:moveTo>
                <a:lnTo>
                  <a:pt x="393319" y="138430"/>
                </a:lnTo>
                <a:lnTo>
                  <a:pt x="392429" y="139700"/>
                </a:lnTo>
                <a:lnTo>
                  <a:pt x="391921" y="140969"/>
                </a:lnTo>
                <a:lnTo>
                  <a:pt x="271652" y="334010"/>
                </a:lnTo>
                <a:lnTo>
                  <a:pt x="271144" y="335280"/>
                </a:lnTo>
                <a:lnTo>
                  <a:pt x="270890" y="336550"/>
                </a:lnTo>
                <a:lnTo>
                  <a:pt x="271144" y="339089"/>
                </a:lnTo>
                <a:lnTo>
                  <a:pt x="271779" y="340360"/>
                </a:lnTo>
                <a:lnTo>
                  <a:pt x="272922" y="341630"/>
                </a:lnTo>
                <a:lnTo>
                  <a:pt x="273938" y="342900"/>
                </a:lnTo>
                <a:lnTo>
                  <a:pt x="275589" y="344169"/>
                </a:lnTo>
                <a:lnTo>
                  <a:pt x="277875" y="345439"/>
                </a:lnTo>
                <a:lnTo>
                  <a:pt x="280034" y="347980"/>
                </a:lnTo>
                <a:lnTo>
                  <a:pt x="282956" y="349250"/>
                </a:lnTo>
                <a:lnTo>
                  <a:pt x="286638" y="351789"/>
                </a:lnTo>
                <a:lnTo>
                  <a:pt x="290194" y="354330"/>
                </a:lnTo>
                <a:lnTo>
                  <a:pt x="293369" y="355600"/>
                </a:lnTo>
                <a:lnTo>
                  <a:pt x="295782" y="356869"/>
                </a:lnTo>
                <a:lnTo>
                  <a:pt x="298322" y="358139"/>
                </a:lnTo>
                <a:lnTo>
                  <a:pt x="300481" y="359410"/>
                </a:lnTo>
                <a:lnTo>
                  <a:pt x="307339" y="359410"/>
                </a:lnTo>
                <a:lnTo>
                  <a:pt x="308228" y="358139"/>
                </a:lnTo>
                <a:lnTo>
                  <a:pt x="308863" y="356869"/>
                </a:lnTo>
                <a:lnTo>
                  <a:pt x="362965" y="270510"/>
                </a:lnTo>
                <a:lnTo>
                  <a:pt x="372363" y="266700"/>
                </a:lnTo>
                <a:lnTo>
                  <a:pt x="380364" y="264160"/>
                </a:lnTo>
                <a:lnTo>
                  <a:pt x="457157" y="264160"/>
                </a:lnTo>
                <a:lnTo>
                  <a:pt x="453848" y="257810"/>
                </a:lnTo>
                <a:lnTo>
                  <a:pt x="445794" y="250189"/>
                </a:lnTo>
                <a:lnTo>
                  <a:pt x="433893" y="241300"/>
                </a:lnTo>
                <a:lnTo>
                  <a:pt x="423033" y="236219"/>
                </a:lnTo>
                <a:lnTo>
                  <a:pt x="383920" y="236219"/>
                </a:lnTo>
                <a:lnTo>
                  <a:pt x="429640" y="162560"/>
                </a:lnTo>
                <a:lnTo>
                  <a:pt x="429894" y="161289"/>
                </a:lnTo>
                <a:lnTo>
                  <a:pt x="429640" y="158750"/>
                </a:lnTo>
                <a:lnTo>
                  <a:pt x="429006" y="157480"/>
                </a:lnTo>
                <a:lnTo>
                  <a:pt x="427989" y="156210"/>
                </a:lnTo>
                <a:lnTo>
                  <a:pt x="426846" y="154939"/>
                </a:lnTo>
                <a:lnTo>
                  <a:pt x="425195" y="153669"/>
                </a:lnTo>
                <a:lnTo>
                  <a:pt x="423037" y="152400"/>
                </a:lnTo>
                <a:lnTo>
                  <a:pt x="420877" y="149860"/>
                </a:lnTo>
                <a:lnTo>
                  <a:pt x="417956" y="148589"/>
                </a:lnTo>
                <a:lnTo>
                  <a:pt x="414400" y="146050"/>
                </a:lnTo>
                <a:lnTo>
                  <a:pt x="407669" y="142239"/>
                </a:lnTo>
                <a:lnTo>
                  <a:pt x="402589" y="139700"/>
                </a:lnTo>
                <a:lnTo>
                  <a:pt x="400431" y="138430"/>
                </a:lnTo>
                <a:close/>
              </a:path>
              <a:path w="915543" h="660400">
                <a:moveTo>
                  <a:pt x="254777" y="139700"/>
                </a:moveTo>
                <a:lnTo>
                  <a:pt x="242448" y="139700"/>
                </a:lnTo>
                <a:lnTo>
                  <a:pt x="229558" y="140969"/>
                </a:lnTo>
                <a:lnTo>
                  <a:pt x="196609" y="161289"/>
                </a:lnTo>
                <a:lnTo>
                  <a:pt x="172410" y="194310"/>
                </a:lnTo>
                <a:lnTo>
                  <a:pt x="159292" y="231139"/>
                </a:lnTo>
                <a:lnTo>
                  <a:pt x="159050" y="242569"/>
                </a:lnTo>
                <a:lnTo>
                  <a:pt x="160991" y="257810"/>
                </a:lnTo>
                <a:lnTo>
                  <a:pt x="165744" y="267969"/>
                </a:lnTo>
                <a:lnTo>
                  <a:pt x="174304" y="281939"/>
                </a:lnTo>
                <a:lnTo>
                  <a:pt x="183305" y="289560"/>
                </a:lnTo>
                <a:lnTo>
                  <a:pt x="194309" y="297180"/>
                </a:lnTo>
                <a:lnTo>
                  <a:pt x="198881" y="300989"/>
                </a:lnTo>
                <a:lnTo>
                  <a:pt x="203453" y="303530"/>
                </a:lnTo>
                <a:lnTo>
                  <a:pt x="212978" y="306069"/>
                </a:lnTo>
                <a:lnTo>
                  <a:pt x="217550" y="308610"/>
                </a:lnTo>
                <a:lnTo>
                  <a:pt x="226440" y="309880"/>
                </a:lnTo>
                <a:lnTo>
                  <a:pt x="230631" y="311150"/>
                </a:lnTo>
                <a:lnTo>
                  <a:pt x="241172" y="311150"/>
                </a:lnTo>
                <a:lnTo>
                  <a:pt x="244982" y="309880"/>
                </a:lnTo>
                <a:lnTo>
                  <a:pt x="246252" y="309880"/>
                </a:lnTo>
                <a:lnTo>
                  <a:pt x="247014" y="308610"/>
                </a:lnTo>
                <a:lnTo>
                  <a:pt x="247903" y="308610"/>
                </a:lnTo>
                <a:lnTo>
                  <a:pt x="249681" y="306069"/>
                </a:lnTo>
                <a:lnTo>
                  <a:pt x="250697" y="306069"/>
                </a:lnTo>
                <a:lnTo>
                  <a:pt x="251840" y="304800"/>
                </a:lnTo>
                <a:lnTo>
                  <a:pt x="252983" y="302260"/>
                </a:lnTo>
                <a:lnTo>
                  <a:pt x="254253" y="300989"/>
                </a:lnTo>
                <a:lnTo>
                  <a:pt x="255650" y="298450"/>
                </a:lnTo>
                <a:lnTo>
                  <a:pt x="257175" y="295910"/>
                </a:lnTo>
                <a:lnTo>
                  <a:pt x="259206" y="293369"/>
                </a:lnTo>
                <a:lnTo>
                  <a:pt x="260731" y="290830"/>
                </a:lnTo>
                <a:lnTo>
                  <a:pt x="261873" y="288289"/>
                </a:lnTo>
                <a:lnTo>
                  <a:pt x="262889" y="285750"/>
                </a:lnTo>
                <a:lnTo>
                  <a:pt x="263651" y="284480"/>
                </a:lnTo>
                <a:lnTo>
                  <a:pt x="264668" y="280669"/>
                </a:lnTo>
                <a:lnTo>
                  <a:pt x="264794" y="279400"/>
                </a:lnTo>
                <a:lnTo>
                  <a:pt x="264540" y="279400"/>
                </a:lnTo>
                <a:lnTo>
                  <a:pt x="264159" y="278130"/>
                </a:lnTo>
                <a:lnTo>
                  <a:pt x="263651" y="278130"/>
                </a:lnTo>
                <a:lnTo>
                  <a:pt x="262763" y="276860"/>
                </a:lnTo>
                <a:lnTo>
                  <a:pt x="238378" y="276860"/>
                </a:lnTo>
                <a:lnTo>
                  <a:pt x="204977" y="255269"/>
                </a:lnTo>
                <a:lnTo>
                  <a:pt x="202945" y="240030"/>
                </a:lnTo>
                <a:lnTo>
                  <a:pt x="203962" y="234950"/>
                </a:lnTo>
                <a:lnTo>
                  <a:pt x="227769" y="193039"/>
                </a:lnTo>
                <a:lnTo>
                  <a:pt x="260713" y="177800"/>
                </a:lnTo>
                <a:lnTo>
                  <a:pt x="314896" y="177800"/>
                </a:lnTo>
                <a:lnTo>
                  <a:pt x="314070" y="176530"/>
                </a:lnTo>
                <a:lnTo>
                  <a:pt x="311912" y="172719"/>
                </a:lnTo>
                <a:lnTo>
                  <a:pt x="309371" y="170180"/>
                </a:lnTo>
                <a:lnTo>
                  <a:pt x="306831" y="166369"/>
                </a:lnTo>
                <a:lnTo>
                  <a:pt x="303910" y="163830"/>
                </a:lnTo>
                <a:lnTo>
                  <a:pt x="300481" y="160019"/>
                </a:lnTo>
                <a:lnTo>
                  <a:pt x="297179" y="157480"/>
                </a:lnTo>
                <a:lnTo>
                  <a:pt x="293496" y="154939"/>
                </a:lnTo>
                <a:lnTo>
                  <a:pt x="280330" y="147319"/>
                </a:lnTo>
                <a:lnTo>
                  <a:pt x="268905" y="142239"/>
                </a:lnTo>
                <a:lnTo>
                  <a:pt x="254777" y="139700"/>
                </a:lnTo>
                <a:close/>
              </a:path>
              <a:path w="915543" h="660400">
                <a:moveTo>
                  <a:pt x="261493" y="275589"/>
                </a:moveTo>
                <a:lnTo>
                  <a:pt x="259460" y="275589"/>
                </a:lnTo>
                <a:lnTo>
                  <a:pt x="253745" y="276860"/>
                </a:lnTo>
                <a:lnTo>
                  <a:pt x="262763" y="276860"/>
                </a:lnTo>
                <a:lnTo>
                  <a:pt x="261493" y="275589"/>
                </a:lnTo>
                <a:close/>
              </a:path>
              <a:path w="915543" h="660400">
                <a:moveTo>
                  <a:pt x="409305" y="233680"/>
                </a:moveTo>
                <a:lnTo>
                  <a:pt x="397105" y="233680"/>
                </a:lnTo>
                <a:lnTo>
                  <a:pt x="383920" y="236219"/>
                </a:lnTo>
                <a:lnTo>
                  <a:pt x="423033" y="236219"/>
                </a:lnTo>
                <a:lnTo>
                  <a:pt x="409305" y="233680"/>
                </a:lnTo>
                <a:close/>
              </a:path>
              <a:path w="915543" h="660400">
                <a:moveTo>
                  <a:pt x="21462" y="125730"/>
                </a:moveTo>
                <a:lnTo>
                  <a:pt x="18287" y="125730"/>
                </a:lnTo>
                <a:lnTo>
                  <a:pt x="17144" y="127000"/>
                </a:lnTo>
                <a:lnTo>
                  <a:pt x="15875" y="127000"/>
                </a:lnTo>
                <a:lnTo>
                  <a:pt x="14731" y="128269"/>
                </a:lnTo>
                <a:lnTo>
                  <a:pt x="13334" y="129539"/>
                </a:lnTo>
                <a:lnTo>
                  <a:pt x="11810" y="132080"/>
                </a:lnTo>
                <a:lnTo>
                  <a:pt x="8762" y="135889"/>
                </a:lnTo>
                <a:lnTo>
                  <a:pt x="6857" y="139700"/>
                </a:lnTo>
                <a:lnTo>
                  <a:pt x="4063" y="143510"/>
                </a:lnTo>
                <a:lnTo>
                  <a:pt x="2158" y="147319"/>
                </a:lnTo>
                <a:lnTo>
                  <a:pt x="1143" y="149860"/>
                </a:lnTo>
                <a:lnTo>
                  <a:pt x="253" y="152400"/>
                </a:lnTo>
                <a:lnTo>
                  <a:pt x="0" y="154939"/>
                </a:lnTo>
                <a:lnTo>
                  <a:pt x="1015" y="160019"/>
                </a:lnTo>
                <a:lnTo>
                  <a:pt x="2158" y="162560"/>
                </a:lnTo>
                <a:lnTo>
                  <a:pt x="4063" y="165100"/>
                </a:lnTo>
                <a:lnTo>
                  <a:pt x="5841" y="168910"/>
                </a:lnTo>
                <a:lnTo>
                  <a:pt x="8508" y="172719"/>
                </a:lnTo>
                <a:lnTo>
                  <a:pt x="11810" y="177800"/>
                </a:lnTo>
                <a:lnTo>
                  <a:pt x="15239" y="181610"/>
                </a:lnTo>
                <a:lnTo>
                  <a:pt x="19431" y="185419"/>
                </a:lnTo>
                <a:lnTo>
                  <a:pt x="29337" y="195580"/>
                </a:lnTo>
                <a:lnTo>
                  <a:pt x="35178" y="199389"/>
                </a:lnTo>
                <a:lnTo>
                  <a:pt x="44758" y="205739"/>
                </a:lnTo>
                <a:lnTo>
                  <a:pt x="54170" y="209550"/>
                </a:lnTo>
                <a:lnTo>
                  <a:pt x="65861" y="214630"/>
                </a:lnTo>
                <a:lnTo>
                  <a:pt x="81425" y="218439"/>
                </a:lnTo>
                <a:lnTo>
                  <a:pt x="93319" y="219710"/>
                </a:lnTo>
                <a:lnTo>
                  <a:pt x="108405" y="217169"/>
                </a:lnTo>
                <a:lnTo>
                  <a:pt x="141876" y="198119"/>
                </a:lnTo>
                <a:lnTo>
                  <a:pt x="153881" y="180339"/>
                </a:lnTo>
                <a:lnTo>
                  <a:pt x="83565" y="180339"/>
                </a:lnTo>
                <a:lnTo>
                  <a:pt x="79375" y="179069"/>
                </a:lnTo>
                <a:lnTo>
                  <a:pt x="74929" y="177800"/>
                </a:lnTo>
                <a:lnTo>
                  <a:pt x="70612" y="177800"/>
                </a:lnTo>
                <a:lnTo>
                  <a:pt x="66039" y="175260"/>
                </a:lnTo>
                <a:lnTo>
                  <a:pt x="35813" y="148589"/>
                </a:lnTo>
                <a:lnTo>
                  <a:pt x="33146" y="143510"/>
                </a:lnTo>
                <a:lnTo>
                  <a:pt x="30352" y="139700"/>
                </a:lnTo>
                <a:lnTo>
                  <a:pt x="28320" y="135889"/>
                </a:lnTo>
                <a:lnTo>
                  <a:pt x="25272" y="129539"/>
                </a:lnTo>
                <a:lnTo>
                  <a:pt x="23875" y="127000"/>
                </a:lnTo>
                <a:lnTo>
                  <a:pt x="21462" y="125730"/>
                </a:lnTo>
                <a:close/>
              </a:path>
              <a:path w="915543" h="660400">
                <a:moveTo>
                  <a:pt x="314896" y="177800"/>
                </a:moveTo>
                <a:lnTo>
                  <a:pt x="260713" y="177800"/>
                </a:lnTo>
                <a:lnTo>
                  <a:pt x="272541" y="182880"/>
                </a:lnTo>
                <a:lnTo>
                  <a:pt x="277494" y="186689"/>
                </a:lnTo>
                <a:lnTo>
                  <a:pt x="281304" y="189230"/>
                </a:lnTo>
                <a:lnTo>
                  <a:pt x="286638" y="196850"/>
                </a:lnTo>
                <a:lnTo>
                  <a:pt x="288797" y="199389"/>
                </a:lnTo>
                <a:lnTo>
                  <a:pt x="293115" y="209550"/>
                </a:lnTo>
                <a:lnTo>
                  <a:pt x="295147" y="214630"/>
                </a:lnTo>
                <a:lnTo>
                  <a:pt x="296418" y="215900"/>
                </a:lnTo>
                <a:lnTo>
                  <a:pt x="299719" y="218439"/>
                </a:lnTo>
                <a:lnTo>
                  <a:pt x="301625" y="218439"/>
                </a:lnTo>
                <a:lnTo>
                  <a:pt x="316610" y="198119"/>
                </a:lnTo>
                <a:lnTo>
                  <a:pt x="317626" y="196850"/>
                </a:lnTo>
                <a:lnTo>
                  <a:pt x="318262" y="195580"/>
                </a:lnTo>
                <a:lnTo>
                  <a:pt x="319277" y="193039"/>
                </a:lnTo>
                <a:lnTo>
                  <a:pt x="319531" y="191769"/>
                </a:lnTo>
                <a:lnTo>
                  <a:pt x="319531" y="189230"/>
                </a:lnTo>
                <a:lnTo>
                  <a:pt x="318515" y="184150"/>
                </a:lnTo>
                <a:lnTo>
                  <a:pt x="317500" y="181610"/>
                </a:lnTo>
                <a:lnTo>
                  <a:pt x="315721" y="179069"/>
                </a:lnTo>
                <a:lnTo>
                  <a:pt x="314896" y="177800"/>
                </a:lnTo>
                <a:close/>
              </a:path>
              <a:path w="915543" h="660400">
                <a:moveTo>
                  <a:pt x="134162" y="0"/>
                </a:moveTo>
                <a:lnTo>
                  <a:pt x="120546" y="0"/>
                </a:lnTo>
                <a:lnTo>
                  <a:pt x="109275" y="3810"/>
                </a:lnTo>
                <a:lnTo>
                  <a:pt x="79375" y="29210"/>
                </a:lnTo>
                <a:lnTo>
                  <a:pt x="69087" y="59689"/>
                </a:lnTo>
                <a:lnTo>
                  <a:pt x="69087" y="66039"/>
                </a:lnTo>
                <a:lnTo>
                  <a:pt x="82803" y="102869"/>
                </a:lnTo>
                <a:lnTo>
                  <a:pt x="86359" y="109219"/>
                </a:lnTo>
                <a:lnTo>
                  <a:pt x="105790" y="139700"/>
                </a:lnTo>
                <a:lnTo>
                  <a:pt x="108076" y="143510"/>
                </a:lnTo>
                <a:lnTo>
                  <a:pt x="109473" y="148589"/>
                </a:lnTo>
                <a:lnTo>
                  <a:pt x="109854" y="153669"/>
                </a:lnTo>
                <a:lnTo>
                  <a:pt x="110362" y="157480"/>
                </a:lnTo>
                <a:lnTo>
                  <a:pt x="91312" y="179069"/>
                </a:lnTo>
                <a:lnTo>
                  <a:pt x="87502" y="179069"/>
                </a:lnTo>
                <a:lnTo>
                  <a:pt x="83565" y="180339"/>
                </a:lnTo>
                <a:lnTo>
                  <a:pt x="153881" y="180339"/>
                </a:lnTo>
                <a:lnTo>
                  <a:pt x="154685" y="179069"/>
                </a:lnTo>
                <a:lnTo>
                  <a:pt x="157606" y="171450"/>
                </a:lnTo>
                <a:lnTo>
                  <a:pt x="159893" y="157480"/>
                </a:lnTo>
                <a:lnTo>
                  <a:pt x="159765" y="149860"/>
                </a:lnTo>
                <a:lnTo>
                  <a:pt x="158622" y="143510"/>
                </a:lnTo>
                <a:lnTo>
                  <a:pt x="157352" y="137160"/>
                </a:lnTo>
                <a:lnTo>
                  <a:pt x="155194" y="130810"/>
                </a:lnTo>
                <a:lnTo>
                  <a:pt x="149097" y="119380"/>
                </a:lnTo>
                <a:lnTo>
                  <a:pt x="145795" y="113030"/>
                </a:lnTo>
                <a:lnTo>
                  <a:pt x="142112" y="107950"/>
                </a:lnTo>
                <a:lnTo>
                  <a:pt x="138429" y="101600"/>
                </a:lnTo>
                <a:lnTo>
                  <a:pt x="134873" y="96519"/>
                </a:lnTo>
                <a:lnTo>
                  <a:pt x="131190" y="91439"/>
                </a:lnTo>
                <a:lnTo>
                  <a:pt x="127634" y="86360"/>
                </a:lnTo>
                <a:lnTo>
                  <a:pt x="124587" y="81280"/>
                </a:lnTo>
                <a:lnTo>
                  <a:pt x="122300" y="76200"/>
                </a:lnTo>
                <a:lnTo>
                  <a:pt x="119887" y="72389"/>
                </a:lnTo>
                <a:lnTo>
                  <a:pt x="118490" y="67310"/>
                </a:lnTo>
                <a:lnTo>
                  <a:pt x="117728" y="58419"/>
                </a:lnTo>
                <a:lnTo>
                  <a:pt x="118744" y="53339"/>
                </a:lnTo>
                <a:lnTo>
                  <a:pt x="139953" y="38100"/>
                </a:lnTo>
                <a:lnTo>
                  <a:pt x="204469" y="38100"/>
                </a:lnTo>
                <a:lnTo>
                  <a:pt x="198119" y="30480"/>
                </a:lnTo>
                <a:lnTo>
                  <a:pt x="194437" y="26669"/>
                </a:lnTo>
                <a:lnTo>
                  <a:pt x="190372" y="24130"/>
                </a:lnTo>
                <a:lnTo>
                  <a:pt x="186308" y="20319"/>
                </a:lnTo>
                <a:lnTo>
                  <a:pt x="181990" y="16510"/>
                </a:lnTo>
                <a:lnTo>
                  <a:pt x="170652" y="10160"/>
                </a:lnTo>
                <a:lnTo>
                  <a:pt x="159633" y="5080"/>
                </a:lnTo>
                <a:lnTo>
                  <a:pt x="146040" y="1269"/>
                </a:lnTo>
                <a:lnTo>
                  <a:pt x="134162" y="0"/>
                </a:lnTo>
                <a:close/>
              </a:path>
              <a:path w="915543" h="660400">
                <a:moveTo>
                  <a:pt x="204469" y="38100"/>
                </a:moveTo>
                <a:lnTo>
                  <a:pt x="143509" y="38100"/>
                </a:lnTo>
                <a:lnTo>
                  <a:pt x="151129" y="40639"/>
                </a:lnTo>
                <a:lnTo>
                  <a:pt x="155066" y="41910"/>
                </a:lnTo>
                <a:lnTo>
                  <a:pt x="159257" y="44450"/>
                </a:lnTo>
                <a:lnTo>
                  <a:pt x="186562" y="74930"/>
                </a:lnTo>
                <a:lnTo>
                  <a:pt x="189610" y="80010"/>
                </a:lnTo>
                <a:lnTo>
                  <a:pt x="190881" y="82550"/>
                </a:lnTo>
                <a:lnTo>
                  <a:pt x="191896" y="82550"/>
                </a:lnTo>
                <a:lnTo>
                  <a:pt x="193039" y="83819"/>
                </a:lnTo>
                <a:lnTo>
                  <a:pt x="196087" y="83819"/>
                </a:lnTo>
                <a:lnTo>
                  <a:pt x="197103" y="82550"/>
                </a:lnTo>
                <a:lnTo>
                  <a:pt x="199389" y="81280"/>
                </a:lnTo>
                <a:lnTo>
                  <a:pt x="200659" y="78739"/>
                </a:lnTo>
                <a:lnTo>
                  <a:pt x="202056" y="77469"/>
                </a:lnTo>
                <a:lnTo>
                  <a:pt x="203453" y="74930"/>
                </a:lnTo>
                <a:lnTo>
                  <a:pt x="206756" y="69850"/>
                </a:lnTo>
                <a:lnTo>
                  <a:pt x="208279" y="67310"/>
                </a:lnTo>
                <a:lnTo>
                  <a:pt x="209550" y="66039"/>
                </a:lnTo>
                <a:lnTo>
                  <a:pt x="213487" y="55880"/>
                </a:lnTo>
                <a:lnTo>
                  <a:pt x="213487" y="53339"/>
                </a:lnTo>
                <a:lnTo>
                  <a:pt x="212725" y="50800"/>
                </a:lnTo>
                <a:lnTo>
                  <a:pt x="211454" y="48260"/>
                </a:lnTo>
                <a:lnTo>
                  <a:pt x="209295" y="44450"/>
                </a:lnTo>
                <a:lnTo>
                  <a:pt x="207137" y="41910"/>
                </a:lnTo>
                <a:lnTo>
                  <a:pt x="204469" y="38100"/>
                </a:lnTo>
                <a:close/>
              </a:path>
            </a:pathLst>
          </a:custGeom>
          <a:solidFill>
            <a:srgbClr val="FFFFFF"/>
          </a:solidFill>
        </p:spPr>
        <p:txBody>
          <a:bodyPr wrap="square" lIns="0" tIns="0" rIns="0" bIns="0" rtlCol="0">
            <a:noAutofit/>
          </a:bodyPr>
          <a:lstStyle/>
          <a:p>
            <a:endParaRPr/>
          </a:p>
        </p:txBody>
      </p:sp>
      <p:sp>
        <p:nvSpPr>
          <p:cNvPr id="22" name="object 22"/>
          <p:cNvSpPr/>
          <p:nvPr/>
        </p:nvSpPr>
        <p:spPr>
          <a:xfrm>
            <a:off x="922453" y="1221535"/>
            <a:ext cx="2370251" cy="1869694"/>
          </a:xfrm>
          <a:custGeom>
            <a:avLst/>
            <a:gdLst/>
            <a:ahLst/>
            <a:cxnLst/>
            <a:rect l="l" t="t" r="r" b="b"/>
            <a:pathLst>
              <a:path w="2370251" h="1869694">
                <a:moveTo>
                  <a:pt x="857580" y="0"/>
                </a:moveTo>
                <a:lnTo>
                  <a:pt x="0" y="1350010"/>
                </a:lnTo>
                <a:lnTo>
                  <a:pt x="1512747" y="1869694"/>
                </a:lnTo>
                <a:lnTo>
                  <a:pt x="2370251" y="519557"/>
                </a:lnTo>
                <a:lnTo>
                  <a:pt x="857580" y="0"/>
                </a:lnTo>
                <a:close/>
              </a:path>
            </a:pathLst>
          </a:custGeom>
          <a:solidFill>
            <a:srgbClr val="C3D59B"/>
          </a:solidFill>
        </p:spPr>
        <p:txBody>
          <a:bodyPr wrap="square" lIns="0" tIns="0" rIns="0" bIns="0" rtlCol="0">
            <a:noAutofit/>
          </a:bodyPr>
          <a:lstStyle/>
          <a:p>
            <a:endParaRPr/>
          </a:p>
        </p:txBody>
      </p:sp>
      <p:sp>
        <p:nvSpPr>
          <p:cNvPr id="23" name="object 23"/>
          <p:cNvSpPr/>
          <p:nvPr/>
        </p:nvSpPr>
        <p:spPr>
          <a:xfrm>
            <a:off x="904686" y="1221535"/>
            <a:ext cx="2370251" cy="1869694"/>
          </a:xfrm>
          <a:custGeom>
            <a:avLst/>
            <a:gdLst/>
            <a:ahLst/>
            <a:cxnLst/>
            <a:rect l="l" t="t" r="r" b="b"/>
            <a:pathLst>
              <a:path w="2370251" h="1869694">
                <a:moveTo>
                  <a:pt x="0" y="1350010"/>
                </a:moveTo>
                <a:lnTo>
                  <a:pt x="857580" y="0"/>
                </a:lnTo>
                <a:lnTo>
                  <a:pt x="2370251" y="519557"/>
                </a:lnTo>
                <a:lnTo>
                  <a:pt x="1512747" y="1869694"/>
                </a:lnTo>
                <a:lnTo>
                  <a:pt x="0" y="1350010"/>
                </a:lnTo>
                <a:close/>
              </a:path>
            </a:pathLst>
          </a:custGeom>
          <a:ln w="25400">
            <a:solidFill>
              <a:srgbClr val="385D89"/>
            </a:solidFill>
          </a:ln>
        </p:spPr>
        <p:txBody>
          <a:bodyPr wrap="square" lIns="0" tIns="0" rIns="0" bIns="0" rtlCol="0">
            <a:noAutofit/>
          </a:bodyPr>
          <a:lstStyle/>
          <a:p>
            <a:endParaRPr/>
          </a:p>
        </p:txBody>
      </p:sp>
      <p:sp>
        <p:nvSpPr>
          <p:cNvPr id="24" name="object 24"/>
          <p:cNvSpPr/>
          <p:nvPr/>
        </p:nvSpPr>
        <p:spPr>
          <a:xfrm>
            <a:off x="1535965" y="1882047"/>
            <a:ext cx="882129" cy="467867"/>
          </a:xfrm>
          <a:custGeom>
            <a:avLst/>
            <a:gdLst/>
            <a:ahLst/>
            <a:cxnLst/>
            <a:rect l="l" t="t" r="r" b="b"/>
            <a:pathLst>
              <a:path w="882129" h="467867">
                <a:moveTo>
                  <a:pt x="83502" y="466597"/>
                </a:moveTo>
                <a:lnTo>
                  <a:pt x="69087" y="466597"/>
                </a:lnTo>
                <a:lnTo>
                  <a:pt x="70904" y="467867"/>
                </a:lnTo>
                <a:lnTo>
                  <a:pt x="80772" y="467867"/>
                </a:lnTo>
                <a:lnTo>
                  <a:pt x="83502" y="466597"/>
                </a:lnTo>
                <a:close/>
              </a:path>
              <a:path w="882129" h="467867">
                <a:moveTo>
                  <a:pt x="64401" y="240537"/>
                </a:moveTo>
                <a:lnTo>
                  <a:pt x="49758" y="240537"/>
                </a:lnTo>
                <a:lnTo>
                  <a:pt x="45300" y="241807"/>
                </a:lnTo>
                <a:lnTo>
                  <a:pt x="12141" y="253237"/>
                </a:lnTo>
                <a:lnTo>
                  <a:pt x="7238" y="254507"/>
                </a:lnTo>
                <a:lnTo>
                  <a:pt x="3822" y="258317"/>
                </a:lnTo>
                <a:lnTo>
                  <a:pt x="0" y="265938"/>
                </a:lnTo>
                <a:lnTo>
                  <a:pt x="12" y="271017"/>
                </a:lnTo>
                <a:lnTo>
                  <a:pt x="68072" y="465327"/>
                </a:lnTo>
                <a:lnTo>
                  <a:pt x="68453" y="466597"/>
                </a:lnTo>
                <a:lnTo>
                  <a:pt x="86842" y="466597"/>
                </a:lnTo>
                <a:lnTo>
                  <a:pt x="90766" y="464057"/>
                </a:lnTo>
                <a:lnTo>
                  <a:pt x="94805" y="462788"/>
                </a:lnTo>
                <a:lnTo>
                  <a:pt x="98043" y="461517"/>
                </a:lnTo>
                <a:lnTo>
                  <a:pt x="102946" y="458977"/>
                </a:lnTo>
                <a:lnTo>
                  <a:pt x="104889" y="457707"/>
                </a:lnTo>
                <a:lnTo>
                  <a:pt x="106337" y="457707"/>
                </a:lnTo>
                <a:lnTo>
                  <a:pt x="107784" y="456438"/>
                </a:lnTo>
                <a:lnTo>
                  <a:pt x="108648" y="455167"/>
                </a:lnTo>
                <a:lnTo>
                  <a:pt x="109232" y="452627"/>
                </a:lnTo>
                <a:lnTo>
                  <a:pt x="109194" y="451357"/>
                </a:lnTo>
                <a:lnTo>
                  <a:pt x="108813" y="450088"/>
                </a:lnTo>
                <a:lnTo>
                  <a:pt x="48437" y="278638"/>
                </a:lnTo>
                <a:lnTo>
                  <a:pt x="100831" y="278638"/>
                </a:lnTo>
                <a:lnTo>
                  <a:pt x="82207" y="255777"/>
                </a:lnTo>
                <a:lnTo>
                  <a:pt x="76415" y="248157"/>
                </a:lnTo>
                <a:lnTo>
                  <a:pt x="70751" y="244347"/>
                </a:lnTo>
                <a:lnTo>
                  <a:pt x="67690" y="241807"/>
                </a:lnTo>
                <a:lnTo>
                  <a:pt x="64401" y="240537"/>
                </a:lnTo>
                <a:close/>
              </a:path>
              <a:path w="882129" h="467867">
                <a:moveTo>
                  <a:pt x="100831" y="278638"/>
                </a:moveTo>
                <a:lnTo>
                  <a:pt x="48768" y="278638"/>
                </a:lnTo>
                <a:lnTo>
                  <a:pt x="168313" y="429767"/>
                </a:lnTo>
                <a:lnTo>
                  <a:pt x="169062" y="431038"/>
                </a:lnTo>
                <a:lnTo>
                  <a:pt x="170078" y="431038"/>
                </a:lnTo>
                <a:lnTo>
                  <a:pt x="171373" y="432307"/>
                </a:lnTo>
                <a:lnTo>
                  <a:pt x="180365" y="432307"/>
                </a:lnTo>
                <a:lnTo>
                  <a:pt x="185788" y="431038"/>
                </a:lnTo>
                <a:lnTo>
                  <a:pt x="189001" y="429767"/>
                </a:lnTo>
                <a:lnTo>
                  <a:pt x="196418" y="427227"/>
                </a:lnTo>
                <a:lnTo>
                  <a:pt x="199555" y="425957"/>
                </a:lnTo>
                <a:lnTo>
                  <a:pt x="202107" y="425957"/>
                </a:lnTo>
                <a:lnTo>
                  <a:pt x="204673" y="424688"/>
                </a:lnTo>
                <a:lnTo>
                  <a:pt x="212517" y="380238"/>
                </a:lnTo>
                <a:lnTo>
                  <a:pt x="212593" y="366267"/>
                </a:lnTo>
                <a:lnTo>
                  <a:pt x="172224" y="366267"/>
                </a:lnTo>
                <a:lnTo>
                  <a:pt x="100831" y="278638"/>
                </a:lnTo>
                <a:close/>
              </a:path>
              <a:path w="882129" h="467867">
                <a:moveTo>
                  <a:pt x="284086" y="395477"/>
                </a:moveTo>
                <a:lnTo>
                  <a:pt x="277101" y="395477"/>
                </a:lnTo>
                <a:lnTo>
                  <a:pt x="278371" y="396747"/>
                </a:lnTo>
                <a:lnTo>
                  <a:pt x="281800" y="396747"/>
                </a:lnTo>
                <a:lnTo>
                  <a:pt x="284086" y="395477"/>
                </a:lnTo>
                <a:close/>
              </a:path>
              <a:path w="882129" h="467867">
                <a:moveTo>
                  <a:pt x="289547" y="394207"/>
                </a:moveTo>
                <a:lnTo>
                  <a:pt x="275069" y="394207"/>
                </a:lnTo>
                <a:lnTo>
                  <a:pt x="276085" y="395477"/>
                </a:lnTo>
                <a:lnTo>
                  <a:pt x="286753" y="395477"/>
                </a:lnTo>
                <a:lnTo>
                  <a:pt x="289547" y="394207"/>
                </a:lnTo>
                <a:close/>
              </a:path>
              <a:path w="882129" h="467867">
                <a:moveTo>
                  <a:pt x="259417" y="220217"/>
                </a:moveTo>
                <a:lnTo>
                  <a:pt x="213702" y="220217"/>
                </a:lnTo>
                <a:lnTo>
                  <a:pt x="274053" y="392938"/>
                </a:lnTo>
                <a:lnTo>
                  <a:pt x="274434" y="394207"/>
                </a:lnTo>
                <a:lnTo>
                  <a:pt x="292849" y="394207"/>
                </a:lnTo>
                <a:lnTo>
                  <a:pt x="296786" y="392938"/>
                </a:lnTo>
                <a:lnTo>
                  <a:pt x="300850" y="391667"/>
                </a:lnTo>
                <a:lnTo>
                  <a:pt x="315201" y="380238"/>
                </a:lnTo>
                <a:lnTo>
                  <a:pt x="315201" y="378967"/>
                </a:lnTo>
                <a:lnTo>
                  <a:pt x="314820" y="378967"/>
                </a:lnTo>
                <a:lnTo>
                  <a:pt x="259417" y="220217"/>
                </a:lnTo>
                <a:close/>
              </a:path>
              <a:path w="882129" h="467867">
                <a:moveTo>
                  <a:pt x="238226" y="177037"/>
                </a:moveTo>
                <a:lnTo>
                  <a:pt x="228625" y="177037"/>
                </a:lnTo>
                <a:lnTo>
                  <a:pt x="225678" y="178307"/>
                </a:lnTo>
                <a:lnTo>
                  <a:pt x="196722" y="188467"/>
                </a:lnTo>
                <a:lnTo>
                  <a:pt x="192684" y="189737"/>
                </a:lnTo>
                <a:lnTo>
                  <a:pt x="189280" y="192277"/>
                </a:lnTo>
                <a:lnTo>
                  <a:pt x="183743" y="194817"/>
                </a:lnTo>
                <a:lnTo>
                  <a:pt x="181584" y="197357"/>
                </a:lnTo>
                <a:lnTo>
                  <a:pt x="180035" y="201167"/>
                </a:lnTo>
                <a:lnTo>
                  <a:pt x="178485" y="203707"/>
                </a:lnTo>
                <a:lnTo>
                  <a:pt x="177431" y="206247"/>
                </a:lnTo>
                <a:lnTo>
                  <a:pt x="176263" y="213867"/>
                </a:lnTo>
                <a:lnTo>
                  <a:pt x="176212" y="215137"/>
                </a:lnTo>
                <a:lnTo>
                  <a:pt x="176107" y="220217"/>
                </a:lnTo>
                <a:lnTo>
                  <a:pt x="176220" y="225297"/>
                </a:lnTo>
                <a:lnTo>
                  <a:pt x="172885" y="366267"/>
                </a:lnTo>
                <a:lnTo>
                  <a:pt x="212593" y="366267"/>
                </a:lnTo>
                <a:lnTo>
                  <a:pt x="213385" y="220217"/>
                </a:lnTo>
                <a:lnTo>
                  <a:pt x="259417" y="220217"/>
                </a:lnTo>
                <a:lnTo>
                  <a:pt x="248780" y="189737"/>
                </a:lnTo>
                <a:lnTo>
                  <a:pt x="247764" y="187197"/>
                </a:lnTo>
                <a:lnTo>
                  <a:pt x="246557" y="184657"/>
                </a:lnTo>
                <a:lnTo>
                  <a:pt x="245109" y="183387"/>
                </a:lnTo>
                <a:lnTo>
                  <a:pt x="243649" y="180847"/>
                </a:lnTo>
                <a:lnTo>
                  <a:pt x="241985" y="179577"/>
                </a:lnTo>
                <a:lnTo>
                  <a:pt x="238226" y="177037"/>
                </a:lnTo>
                <a:close/>
              </a:path>
              <a:path w="882129" h="467867">
                <a:moveTo>
                  <a:pt x="347459" y="321817"/>
                </a:moveTo>
                <a:lnTo>
                  <a:pt x="338950" y="321817"/>
                </a:lnTo>
                <a:lnTo>
                  <a:pt x="338188" y="323088"/>
                </a:lnTo>
                <a:lnTo>
                  <a:pt x="336918" y="324357"/>
                </a:lnTo>
                <a:lnTo>
                  <a:pt x="336664" y="325627"/>
                </a:lnTo>
                <a:lnTo>
                  <a:pt x="336664" y="329438"/>
                </a:lnTo>
                <a:lnTo>
                  <a:pt x="336918" y="330707"/>
                </a:lnTo>
                <a:lnTo>
                  <a:pt x="337553" y="333247"/>
                </a:lnTo>
                <a:lnTo>
                  <a:pt x="338061" y="335788"/>
                </a:lnTo>
                <a:lnTo>
                  <a:pt x="338950" y="338327"/>
                </a:lnTo>
                <a:lnTo>
                  <a:pt x="340220" y="342138"/>
                </a:lnTo>
                <a:lnTo>
                  <a:pt x="341871" y="347217"/>
                </a:lnTo>
                <a:lnTo>
                  <a:pt x="343522" y="351027"/>
                </a:lnTo>
                <a:lnTo>
                  <a:pt x="345173" y="353567"/>
                </a:lnTo>
                <a:lnTo>
                  <a:pt x="346697" y="356107"/>
                </a:lnTo>
                <a:lnTo>
                  <a:pt x="348348" y="357377"/>
                </a:lnTo>
                <a:lnTo>
                  <a:pt x="352158" y="359917"/>
                </a:lnTo>
                <a:lnTo>
                  <a:pt x="355079" y="359917"/>
                </a:lnTo>
                <a:lnTo>
                  <a:pt x="362826" y="361188"/>
                </a:lnTo>
                <a:lnTo>
                  <a:pt x="367398" y="362457"/>
                </a:lnTo>
                <a:lnTo>
                  <a:pt x="378193" y="362457"/>
                </a:lnTo>
                <a:lnTo>
                  <a:pt x="384289" y="361188"/>
                </a:lnTo>
                <a:lnTo>
                  <a:pt x="397624" y="359917"/>
                </a:lnTo>
                <a:lnTo>
                  <a:pt x="435574" y="343407"/>
                </a:lnTo>
                <a:lnTo>
                  <a:pt x="455526" y="325627"/>
                </a:lnTo>
                <a:lnTo>
                  <a:pt x="365366" y="325627"/>
                </a:lnTo>
                <a:lnTo>
                  <a:pt x="355206" y="324357"/>
                </a:lnTo>
                <a:lnTo>
                  <a:pt x="350888" y="323088"/>
                </a:lnTo>
                <a:lnTo>
                  <a:pt x="347459" y="321817"/>
                </a:lnTo>
                <a:close/>
              </a:path>
              <a:path w="882129" h="467867">
                <a:moveTo>
                  <a:pt x="397624" y="124967"/>
                </a:moveTo>
                <a:lnTo>
                  <a:pt x="370573" y="124967"/>
                </a:lnTo>
                <a:lnTo>
                  <a:pt x="354952" y="128777"/>
                </a:lnTo>
                <a:lnTo>
                  <a:pt x="319965" y="146557"/>
                </a:lnTo>
                <a:lnTo>
                  <a:pt x="296243" y="191007"/>
                </a:lnTo>
                <a:lnTo>
                  <a:pt x="296928" y="203707"/>
                </a:lnTo>
                <a:lnTo>
                  <a:pt x="316979" y="243077"/>
                </a:lnTo>
                <a:lnTo>
                  <a:pt x="359651" y="260857"/>
                </a:lnTo>
                <a:lnTo>
                  <a:pt x="391655" y="263397"/>
                </a:lnTo>
                <a:lnTo>
                  <a:pt x="397243" y="263397"/>
                </a:lnTo>
                <a:lnTo>
                  <a:pt x="407530" y="265938"/>
                </a:lnTo>
                <a:lnTo>
                  <a:pt x="426072" y="290067"/>
                </a:lnTo>
                <a:lnTo>
                  <a:pt x="425691" y="293877"/>
                </a:lnTo>
                <a:lnTo>
                  <a:pt x="425437" y="297688"/>
                </a:lnTo>
                <a:lnTo>
                  <a:pt x="424167" y="301497"/>
                </a:lnTo>
                <a:lnTo>
                  <a:pt x="422135" y="305307"/>
                </a:lnTo>
                <a:lnTo>
                  <a:pt x="419976" y="307847"/>
                </a:lnTo>
                <a:lnTo>
                  <a:pt x="417055" y="310388"/>
                </a:lnTo>
                <a:lnTo>
                  <a:pt x="413372" y="314197"/>
                </a:lnTo>
                <a:lnTo>
                  <a:pt x="409689" y="316738"/>
                </a:lnTo>
                <a:lnTo>
                  <a:pt x="405244" y="318007"/>
                </a:lnTo>
                <a:lnTo>
                  <a:pt x="400037" y="320547"/>
                </a:lnTo>
                <a:lnTo>
                  <a:pt x="392036" y="323088"/>
                </a:lnTo>
                <a:lnTo>
                  <a:pt x="384670" y="324357"/>
                </a:lnTo>
                <a:lnTo>
                  <a:pt x="378066" y="325627"/>
                </a:lnTo>
                <a:lnTo>
                  <a:pt x="455526" y="325627"/>
                </a:lnTo>
                <a:lnTo>
                  <a:pt x="456521" y="324357"/>
                </a:lnTo>
                <a:lnTo>
                  <a:pt x="465050" y="311657"/>
                </a:lnTo>
                <a:lnTo>
                  <a:pt x="468838" y="300227"/>
                </a:lnTo>
                <a:lnTo>
                  <a:pt x="471288" y="286257"/>
                </a:lnTo>
                <a:lnTo>
                  <a:pt x="470218" y="273557"/>
                </a:lnTo>
                <a:lnTo>
                  <a:pt x="450329" y="234187"/>
                </a:lnTo>
                <a:lnTo>
                  <a:pt x="407149" y="217677"/>
                </a:lnTo>
                <a:lnTo>
                  <a:pt x="381241" y="215137"/>
                </a:lnTo>
                <a:lnTo>
                  <a:pt x="374891" y="215137"/>
                </a:lnTo>
                <a:lnTo>
                  <a:pt x="369176" y="213867"/>
                </a:lnTo>
                <a:lnTo>
                  <a:pt x="342252" y="196087"/>
                </a:lnTo>
                <a:lnTo>
                  <a:pt x="341109" y="193547"/>
                </a:lnTo>
                <a:lnTo>
                  <a:pt x="340855" y="191007"/>
                </a:lnTo>
                <a:lnTo>
                  <a:pt x="340931" y="184657"/>
                </a:lnTo>
                <a:lnTo>
                  <a:pt x="340982" y="183387"/>
                </a:lnTo>
                <a:lnTo>
                  <a:pt x="341871" y="180847"/>
                </a:lnTo>
                <a:lnTo>
                  <a:pt x="345173" y="175767"/>
                </a:lnTo>
                <a:lnTo>
                  <a:pt x="347586" y="171957"/>
                </a:lnTo>
                <a:lnTo>
                  <a:pt x="350634" y="169417"/>
                </a:lnTo>
                <a:lnTo>
                  <a:pt x="353682" y="168147"/>
                </a:lnTo>
                <a:lnTo>
                  <a:pt x="357619" y="165607"/>
                </a:lnTo>
                <a:lnTo>
                  <a:pt x="362318" y="164337"/>
                </a:lnTo>
                <a:lnTo>
                  <a:pt x="368287" y="161797"/>
                </a:lnTo>
                <a:lnTo>
                  <a:pt x="374002" y="160527"/>
                </a:lnTo>
                <a:lnTo>
                  <a:pt x="415023" y="160527"/>
                </a:lnTo>
                <a:lnTo>
                  <a:pt x="415531" y="159257"/>
                </a:lnTo>
                <a:lnTo>
                  <a:pt x="415658" y="157987"/>
                </a:lnTo>
                <a:lnTo>
                  <a:pt x="415150" y="152907"/>
                </a:lnTo>
                <a:lnTo>
                  <a:pt x="414515" y="151637"/>
                </a:lnTo>
                <a:lnTo>
                  <a:pt x="413880" y="149097"/>
                </a:lnTo>
                <a:lnTo>
                  <a:pt x="412991" y="146557"/>
                </a:lnTo>
                <a:lnTo>
                  <a:pt x="411975" y="142747"/>
                </a:lnTo>
                <a:lnTo>
                  <a:pt x="410959" y="140207"/>
                </a:lnTo>
                <a:lnTo>
                  <a:pt x="410070" y="137667"/>
                </a:lnTo>
                <a:lnTo>
                  <a:pt x="408546" y="133857"/>
                </a:lnTo>
                <a:lnTo>
                  <a:pt x="407022" y="131317"/>
                </a:lnTo>
                <a:lnTo>
                  <a:pt x="406387" y="130047"/>
                </a:lnTo>
                <a:lnTo>
                  <a:pt x="405625" y="130047"/>
                </a:lnTo>
                <a:lnTo>
                  <a:pt x="404355" y="128777"/>
                </a:lnTo>
                <a:lnTo>
                  <a:pt x="403339" y="127507"/>
                </a:lnTo>
                <a:lnTo>
                  <a:pt x="401815" y="127507"/>
                </a:lnTo>
                <a:lnTo>
                  <a:pt x="400291" y="126237"/>
                </a:lnTo>
                <a:lnTo>
                  <a:pt x="397624" y="124967"/>
                </a:lnTo>
                <a:close/>
              </a:path>
              <a:path w="882129" h="467867">
                <a:moveTo>
                  <a:pt x="555630" y="69087"/>
                </a:moveTo>
                <a:lnTo>
                  <a:pt x="539099" y="70357"/>
                </a:lnTo>
                <a:lnTo>
                  <a:pt x="526933" y="72897"/>
                </a:lnTo>
                <a:lnTo>
                  <a:pt x="513448" y="77977"/>
                </a:lnTo>
                <a:lnTo>
                  <a:pt x="456679" y="97027"/>
                </a:lnTo>
                <a:lnTo>
                  <a:pt x="454012" y="99567"/>
                </a:lnTo>
                <a:lnTo>
                  <a:pt x="452361" y="102107"/>
                </a:lnTo>
                <a:lnTo>
                  <a:pt x="450710" y="105917"/>
                </a:lnTo>
                <a:lnTo>
                  <a:pt x="450583" y="109727"/>
                </a:lnTo>
                <a:lnTo>
                  <a:pt x="517004" y="298957"/>
                </a:lnTo>
                <a:lnTo>
                  <a:pt x="518655" y="304038"/>
                </a:lnTo>
                <a:lnTo>
                  <a:pt x="521068" y="306577"/>
                </a:lnTo>
                <a:lnTo>
                  <a:pt x="524370" y="307847"/>
                </a:lnTo>
                <a:lnTo>
                  <a:pt x="527545" y="309117"/>
                </a:lnTo>
                <a:lnTo>
                  <a:pt x="530974" y="309117"/>
                </a:lnTo>
                <a:lnTo>
                  <a:pt x="534530" y="307847"/>
                </a:lnTo>
                <a:lnTo>
                  <a:pt x="590791" y="288797"/>
                </a:lnTo>
                <a:lnTo>
                  <a:pt x="599300" y="284988"/>
                </a:lnTo>
                <a:lnTo>
                  <a:pt x="606793" y="282447"/>
                </a:lnTo>
                <a:lnTo>
                  <a:pt x="620001" y="274827"/>
                </a:lnTo>
                <a:lnTo>
                  <a:pt x="625970" y="271017"/>
                </a:lnTo>
                <a:lnTo>
                  <a:pt x="633590" y="264667"/>
                </a:lnTo>
                <a:lnTo>
                  <a:pt x="552437" y="264667"/>
                </a:lnTo>
                <a:lnTo>
                  <a:pt x="531355" y="204977"/>
                </a:lnTo>
                <a:lnTo>
                  <a:pt x="556882" y="196087"/>
                </a:lnTo>
                <a:lnTo>
                  <a:pt x="564756" y="193547"/>
                </a:lnTo>
                <a:lnTo>
                  <a:pt x="571360" y="191007"/>
                </a:lnTo>
                <a:lnTo>
                  <a:pt x="651319" y="191007"/>
                </a:lnTo>
                <a:lnTo>
                  <a:pt x="650354" y="188467"/>
                </a:lnTo>
                <a:lnTo>
                  <a:pt x="646925" y="182117"/>
                </a:lnTo>
                <a:lnTo>
                  <a:pt x="639591" y="173227"/>
                </a:lnTo>
                <a:lnTo>
                  <a:pt x="520306" y="173227"/>
                </a:lnTo>
                <a:lnTo>
                  <a:pt x="501129" y="118617"/>
                </a:lnTo>
                <a:lnTo>
                  <a:pt x="522846" y="110997"/>
                </a:lnTo>
                <a:lnTo>
                  <a:pt x="529450" y="108457"/>
                </a:lnTo>
                <a:lnTo>
                  <a:pt x="535038" y="107187"/>
                </a:lnTo>
                <a:lnTo>
                  <a:pt x="607615" y="107187"/>
                </a:lnTo>
                <a:lnTo>
                  <a:pt x="605833" y="102107"/>
                </a:lnTo>
                <a:lnTo>
                  <a:pt x="600077" y="90677"/>
                </a:lnTo>
                <a:lnTo>
                  <a:pt x="591210" y="80517"/>
                </a:lnTo>
                <a:lnTo>
                  <a:pt x="581801" y="74167"/>
                </a:lnTo>
                <a:lnTo>
                  <a:pt x="567048" y="70357"/>
                </a:lnTo>
                <a:lnTo>
                  <a:pt x="555630" y="69087"/>
                </a:lnTo>
                <a:close/>
              </a:path>
              <a:path w="882129" h="467867">
                <a:moveTo>
                  <a:pt x="651319" y="191007"/>
                </a:moveTo>
                <a:lnTo>
                  <a:pt x="586854" y="191007"/>
                </a:lnTo>
                <a:lnTo>
                  <a:pt x="591045" y="193547"/>
                </a:lnTo>
                <a:lnTo>
                  <a:pt x="595109" y="194817"/>
                </a:lnTo>
                <a:lnTo>
                  <a:pt x="598665" y="197357"/>
                </a:lnTo>
                <a:lnTo>
                  <a:pt x="610984" y="221487"/>
                </a:lnTo>
                <a:lnTo>
                  <a:pt x="610476" y="225297"/>
                </a:lnTo>
                <a:lnTo>
                  <a:pt x="610095" y="230377"/>
                </a:lnTo>
                <a:lnTo>
                  <a:pt x="608825" y="234187"/>
                </a:lnTo>
                <a:lnTo>
                  <a:pt x="606666" y="237997"/>
                </a:lnTo>
                <a:lnTo>
                  <a:pt x="604507" y="240537"/>
                </a:lnTo>
                <a:lnTo>
                  <a:pt x="601713" y="244347"/>
                </a:lnTo>
                <a:lnTo>
                  <a:pt x="594347" y="249427"/>
                </a:lnTo>
                <a:lnTo>
                  <a:pt x="589521" y="251967"/>
                </a:lnTo>
                <a:lnTo>
                  <a:pt x="583552" y="254507"/>
                </a:lnTo>
                <a:lnTo>
                  <a:pt x="552437" y="264667"/>
                </a:lnTo>
                <a:lnTo>
                  <a:pt x="633590" y="264667"/>
                </a:lnTo>
                <a:lnTo>
                  <a:pt x="641210" y="258317"/>
                </a:lnTo>
                <a:lnTo>
                  <a:pt x="648957" y="248157"/>
                </a:lnTo>
                <a:lnTo>
                  <a:pt x="652005" y="241807"/>
                </a:lnTo>
                <a:lnTo>
                  <a:pt x="653910" y="235457"/>
                </a:lnTo>
                <a:lnTo>
                  <a:pt x="655942" y="230377"/>
                </a:lnTo>
                <a:lnTo>
                  <a:pt x="656958" y="224027"/>
                </a:lnTo>
                <a:lnTo>
                  <a:pt x="656831" y="210057"/>
                </a:lnTo>
                <a:lnTo>
                  <a:pt x="655434" y="202437"/>
                </a:lnTo>
                <a:lnTo>
                  <a:pt x="652767" y="194817"/>
                </a:lnTo>
                <a:lnTo>
                  <a:pt x="651319" y="191007"/>
                </a:lnTo>
                <a:close/>
              </a:path>
              <a:path w="882129" h="467867">
                <a:moveTo>
                  <a:pt x="57531" y="239267"/>
                </a:moveTo>
                <a:lnTo>
                  <a:pt x="53644" y="240537"/>
                </a:lnTo>
                <a:lnTo>
                  <a:pt x="61112" y="240537"/>
                </a:lnTo>
                <a:lnTo>
                  <a:pt x="57531" y="239267"/>
                </a:lnTo>
                <a:close/>
              </a:path>
              <a:path w="882129" h="467867">
                <a:moveTo>
                  <a:pt x="607615" y="107187"/>
                </a:moveTo>
                <a:lnTo>
                  <a:pt x="547738" y="107187"/>
                </a:lnTo>
                <a:lnTo>
                  <a:pt x="551167" y="108457"/>
                </a:lnTo>
                <a:lnTo>
                  <a:pt x="554469" y="109727"/>
                </a:lnTo>
                <a:lnTo>
                  <a:pt x="557517" y="112267"/>
                </a:lnTo>
                <a:lnTo>
                  <a:pt x="559930" y="114807"/>
                </a:lnTo>
                <a:lnTo>
                  <a:pt x="562470" y="117347"/>
                </a:lnTo>
                <a:lnTo>
                  <a:pt x="564502" y="121157"/>
                </a:lnTo>
                <a:lnTo>
                  <a:pt x="565899" y="124967"/>
                </a:lnTo>
                <a:lnTo>
                  <a:pt x="567296" y="130047"/>
                </a:lnTo>
                <a:lnTo>
                  <a:pt x="567931" y="133857"/>
                </a:lnTo>
                <a:lnTo>
                  <a:pt x="567931" y="141477"/>
                </a:lnTo>
                <a:lnTo>
                  <a:pt x="544436" y="164337"/>
                </a:lnTo>
                <a:lnTo>
                  <a:pt x="520306" y="173227"/>
                </a:lnTo>
                <a:lnTo>
                  <a:pt x="639591" y="173227"/>
                </a:lnTo>
                <a:lnTo>
                  <a:pt x="638543" y="171957"/>
                </a:lnTo>
                <a:lnTo>
                  <a:pt x="633844" y="168147"/>
                </a:lnTo>
                <a:lnTo>
                  <a:pt x="628510" y="165607"/>
                </a:lnTo>
                <a:lnTo>
                  <a:pt x="623176" y="161797"/>
                </a:lnTo>
                <a:lnTo>
                  <a:pt x="617588" y="160527"/>
                </a:lnTo>
                <a:lnTo>
                  <a:pt x="611619" y="159257"/>
                </a:lnTo>
                <a:lnTo>
                  <a:pt x="592950" y="159257"/>
                </a:lnTo>
                <a:lnTo>
                  <a:pt x="597014" y="155447"/>
                </a:lnTo>
                <a:lnTo>
                  <a:pt x="610476" y="124967"/>
                </a:lnTo>
                <a:lnTo>
                  <a:pt x="609968" y="114807"/>
                </a:lnTo>
                <a:lnTo>
                  <a:pt x="608952" y="110997"/>
                </a:lnTo>
                <a:lnTo>
                  <a:pt x="607615" y="107187"/>
                </a:lnTo>
                <a:close/>
              </a:path>
              <a:path w="882129" h="467867">
                <a:moveTo>
                  <a:pt x="413753" y="161797"/>
                </a:moveTo>
                <a:lnTo>
                  <a:pt x="402831" y="161797"/>
                </a:lnTo>
                <a:lnTo>
                  <a:pt x="406006" y="163067"/>
                </a:lnTo>
                <a:lnTo>
                  <a:pt x="412483" y="163067"/>
                </a:lnTo>
                <a:lnTo>
                  <a:pt x="413753" y="161797"/>
                </a:lnTo>
                <a:close/>
              </a:path>
              <a:path w="882129" h="467867">
                <a:moveTo>
                  <a:pt x="415023" y="160527"/>
                </a:moveTo>
                <a:lnTo>
                  <a:pt x="390131" y="160527"/>
                </a:lnTo>
                <a:lnTo>
                  <a:pt x="399021" y="161797"/>
                </a:lnTo>
                <a:lnTo>
                  <a:pt x="414515" y="161797"/>
                </a:lnTo>
                <a:lnTo>
                  <a:pt x="415023" y="160527"/>
                </a:lnTo>
                <a:close/>
              </a:path>
              <a:path w="882129" h="467867">
                <a:moveTo>
                  <a:pt x="605523" y="157987"/>
                </a:moveTo>
                <a:lnTo>
                  <a:pt x="599300" y="157987"/>
                </a:lnTo>
                <a:lnTo>
                  <a:pt x="592950" y="159257"/>
                </a:lnTo>
                <a:lnTo>
                  <a:pt x="611619" y="159257"/>
                </a:lnTo>
                <a:lnTo>
                  <a:pt x="605523" y="157987"/>
                </a:lnTo>
                <a:close/>
              </a:path>
              <a:path w="882129" h="467867">
                <a:moveTo>
                  <a:pt x="736587" y="0"/>
                </a:moveTo>
                <a:lnTo>
                  <a:pt x="699503" y="10921"/>
                </a:lnTo>
                <a:lnTo>
                  <a:pt x="685406" y="20192"/>
                </a:lnTo>
                <a:lnTo>
                  <a:pt x="684898" y="21716"/>
                </a:lnTo>
                <a:lnTo>
                  <a:pt x="685141" y="231901"/>
                </a:lnTo>
                <a:lnTo>
                  <a:pt x="692772" y="252221"/>
                </a:lnTo>
                <a:lnTo>
                  <a:pt x="695693" y="251460"/>
                </a:lnTo>
                <a:lnTo>
                  <a:pt x="698614" y="250825"/>
                </a:lnTo>
                <a:lnTo>
                  <a:pt x="702551" y="249681"/>
                </a:lnTo>
                <a:lnTo>
                  <a:pt x="712330" y="246252"/>
                </a:lnTo>
                <a:lnTo>
                  <a:pt x="716013" y="244728"/>
                </a:lnTo>
                <a:lnTo>
                  <a:pt x="718934" y="243586"/>
                </a:lnTo>
                <a:lnTo>
                  <a:pt x="727735" y="236219"/>
                </a:lnTo>
                <a:lnTo>
                  <a:pt x="728078" y="235076"/>
                </a:lnTo>
                <a:lnTo>
                  <a:pt x="728078" y="231901"/>
                </a:lnTo>
                <a:lnTo>
                  <a:pt x="727062" y="185800"/>
                </a:lnTo>
                <a:lnTo>
                  <a:pt x="806564" y="157861"/>
                </a:lnTo>
                <a:lnTo>
                  <a:pt x="865433" y="157861"/>
                </a:lnTo>
                <a:lnTo>
                  <a:pt x="858656" y="149351"/>
                </a:lnTo>
                <a:lnTo>
                  <a:pt x="724903" y="149351"/>
                </a:lnTo>
                <a:lnTo>
                  <a:pt x="723379" y="48894"/>
                </a:lnTo>
                <a:lnTo>
                  <a:pt x="778647" y="48894"/>
                </a:lnTo>
                <a:lnTo>
                  <a:pt x="743953" y="5333"/>
                </a:lnTo>
                <a:lnTo>
                  <a:pt x="742556" y="3428"/>
                </a:lnTo>
                <a:lnTo>
                  <a:pt x="741159" y="2158"/>
                </a:lnTo>
                <a:lnTo>
                  <a:pt x="739762" y="1269"/>
                </a:lnTo>
                <a:lnTo>
                  <a:pt x="738492" y="380"/>
                </a:lnTo>
                <a:lnTo>
                  <a:pt x="736587" y="0"/>
                </a:lnTo>
                <a:close/>
              </a:path>
              <a:path w="882129" h="467867">
                <a:moveTo>
                  <a:pt x="865433" y="157861"/>
                </a:moveTo>
                <a:lnTo>
                  <a:pt x="806564" y="157861"/>
                </a:lnTo>
                <a:lnTo>
                  <a:pt x="835647" y="195452"/>
                </a:lnTo>
                <a:lnTo>
                  <a:pt x="836663" y="196723"/>
                </a:lnTo>
                <a:lnTo>
                  <a:pt x="837552" y="197738"/>
                </a:lnTo>
                <a:lnTo>
                  <a:pt x="838568" y="198374"/>
                </a:lnTo>
                <a:lnTo>
                  <a:pt x="839457" y="199008"/>
                </a:lnTo>
                <a:lnTo>
                  <a:pt x="840854" y="199262"/>
                </a:lnTo>
                <a:lnTo>
                  <a:pt x="844537" y="199136"/>
                </a:lnTo>
                <a:lnTo>
                  <a:pt x="846950" y="198627"/>
                </a:lnTo>
                <a:lnTo>
                  <a:pt x="850125" y="197612"/>
                </a:lnTo>
                <a:lnTo>
                  <a:pt x="853300" y="196723"/>
                </a:lnTo>
                <a:lnTo>
                  <a:pt x="857618" y="195325"/>
                </a:lnTo>
                <a:lnTo>
                  <a:pt x="863206" y="193293"/>
                </a:lnTo>
                <a:lnTo>
                  <a:pt x="868540" y="191515"/>
                </a:lnTo>
                <a:lnTo>
                  <a:pt x="872731" y="189864"/>
                </a:lnTo>
                <a:lnTo>
                  <a:pt x="875652" y="188467"/>
                </a:lnTo>
                <a:lnTo>
                  <a:pt x="878700" y="187198"/>
                </a:lnTo>
                <a:lnTo>
                  <a:pt x="880478" y="185674"/>
                </a:lnTo>
                <a:lnTo>
                  <a:pt x="881367" y="184150"/>
                </a:lnTo>
                <a:lnTo>
                  <a:pt x="882129" y="182625"/>
                </a:lnTo>
                <a:lnTo>
                  <a:pt x="882002" y="180720"/>
                </a:lnTo>
                <a:lnTo>
                  <a:pt x="879716" y="176402"/>
                </a:lnTo>
                <a:lnTo>
                  <a:pt x="877811" y="173481"/>
                </a:lnTo>
                <a:lnTo>
                  <a:pt x="875144" y="170052"/>
                </a:lnTo>
                <a:lnTo>
                  <a:pt x="865433" y="157861"/>
                </a:lnTo>
                <a:close/>
              </a:path>
              <a:path w="882129" h="467867">
                <a:moveTo>
                  <a:pt x="778647" y="48894"/>
                </a:moveTo>
                <a:lnTo>
                  <a:pt x="723506" y="48894"/>
                </a:lnTo>
                <a:lnTo>
                  <a:pt x="784974" y="128396"/>
                </a:lnTo>
                <a:lnTo>
                  <a:pt x="724903" y="149351"/>
                </a:lnTo>
                <a:lnTo>
                  <a:pt x="858656" y="149351"/>
                </a:lnTo>
                <a:lnTo>
                  <a:pt x="778647" y="48894"/>
                </a:lnTo>
                <a:close/>
              </a:path>
            </a:pathLst>
          </a:custGeom>
          <a:solidFill>
            <a:srgbClr val="FFFFFF"/>
          </a:solidFill>
        </p:spPr>
        <p:txBody>
          <a:bodyPr wrap="square" lIns="0" tIns="0" rIns="0" bIns="0" rtlCol="0">
            <a:noAutofit/>
          </a:bodyPr>
          <a:lstStyle/>
          <a:p>
            <a:endParaRPr/>
          </a:p>
        </p:txBody>
      </p:sp>
      <p:sp>
        <p:nvSpPr>
          <p:cNvPr id="25" name="TextBox 24"/>
          <p:cNvSpPr txBox="1"/>
          <p:nvPr/>
        </p:nvSpPr>
        <p:spPr>
          <a:xfrm rot="21035502">
            <a:off x="4971118" y="4688104"/>
            <a:ext cx="1368784" cy="523220"/>
          </a:xfrm>
          <a:prstGeom prst="rect">
            <a:avLst/>
          </a:prstGeom>
          <a:noFill/>
        </p:spPr>
        <p:txBody>
          <a:bodyPr wrap="square" rtlCol="0">
            <a:spAutoFit/>
          </a:bodyPr>
          <a:lstStyle/>
          <a:p>
            <a:r>
              <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Cabot</a:t>
            </a: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cxnSp>
        <p:nvCxnSpPr>
          <p:cNvPr id="26" name="Straight Connector 25"/>
          <p:cNvCxnSpPr/>
          <p:nvPr/>
        </p:nvCxnSpPr>
        <p:spPr>
          <a:xfrm>
            <a:off x="0" y="1099869"/>
            <a:ext cx="9144000" cy="0"/>
          </a:xfrm>
          <a:prstGeom prst="line">
            <a:avLst/>
          </a:prstGeom>
        </p:spPr>
        <p:style>
          <a:lnRef idx="2">
            <a:schemeClr val="dk1"/>
          </a:lnRef>
          <a:fillRef idx="0">
            <a:schemeClr val="dk1"/>
          </a:fillRef>
          <a:effectRef idx="1">
            <a:schemeClr val="dk1"/>
          </a:effectRef>
          <a:fontRef idx="minor">
            <a:schemeClr val="tx1"/>
          </a:fontRef>
        </p:style>
      </p:cxnSp>
      <p:sp>
        <p:nvSpPr>
          <p:cNvPr id="29" name="TextBox 28"/>
          <p:cNvSpPr txBox="1"/>
          <p:nvPr/>
        </p:nvSpPr>
        <p:spPr>
          <a:xfrm>
            <a:off x="76200" y="67270"/>
            <a:ext cx="1905000" cy="923330"/>
          </a:xfrm>
          <a:prstGeom prst="rect">
            <a:avLst/>
          </a:prstGeom>
          <a:noFill/>
        </p:spPr>
        <p:txBody>
          <a:bodyPr wrap="square" rtlCol="0">
            <a:spAutoFit/>
          </a:bodyPr>
          <a:lstStyle/>
          <a:p>
            <a:r>
              <a:rPr lang="en-US" b="1" dirty="0" smtClean="0"/>
              <a:t>CABOT</a:t>
            </a:r>
            <a:r>
              <a:rPr lang="en-US" b="1" dirty="0"/>
              <a:t/>
            </a:r>
            <a:br>
              <a:rPr lang="en-US" b="1" dirty="0"/>
            </a:br>
            <a:r>
              <a:rPr lang="en-US" b="1" dirty="0" smtClean="0"/>
              <a:t>ELEMENTARY</a:t>
            </a:r>
          </a:p>
          <a:p>
            <a:r>
              <a:rPr lang="en-US" b="1" dirty="0" smtClean="0"/>
              <a:t>SCHOOL PROJECT</a:t>
            </a:r>
            <a:endParaRPr lang="en-US" b="1" dirty="0"/>
          </a:p>
        </p:txBody>
      </p:sp>
      <p:sp>
        <p:nvSpPr>
          <p:cNvPr id="30" name="TextBox 29"/>
          <p:cNvSpPr txBox="1"/>
          <p:nvPr/>
        </p:nvSpPr>
        <p:spPr>
          <a:xfrm>
            <a:off x="7239000" y="67270"/>
            <a:ext cx="1828800" cy="923330"/>
          </a:xfrm>
          <a:prstGeom prst="rect">
            <a:avLst/>
          </a:prstGeom>
          <a:noFill/>
        </p:spPr>
        <p:txBody>
          <a:bodyPr wrap="square" rtlCol="0">
            <a:spAutoFit/>
          </a:bodyPr>
          <a:lstStyle/>
          <a:p>
            <a:pPr algn="r"/>
            <a:r>
              <a:rPr lang="en-US" b="1" dirty="0"/>
              <a:t>CABOT SCHOOL</a:t>
            </a:r>
            <a:br>
              <a:rPr lang="en-US" b="1" dirty="0"/>
            </a:br>
            <a:r>
              <a:rPr lang="en-US" b="1" dirty="0"/>
              <a:t>BUILDING</a:t>
            </a:r>
            <a:br>
              <a:rPr lang="en-US" b="1" dirty="0"/>
            </a:br>
            <a:r>
              <a:rPr lang="en-US" b="1" dirty="0"/>
              <a:t>COMMITTEE</a:t>
            </a:r>
          </a:p>
        </p:txBody>
      </p:sp>
      <p:sp>
        <p:nvSpPr>
          <p:cNvPr id="31" name="TextBox 30"/>
          <p:cNvSpPr txBox="1"/>
          <p:nvPr/>
        </p:nvSpPr>
        <p:spPr>
          <a:xfrm>
            <a:off x="2438400" y="120042"/>
            <a:ext cx="4267200" cy="954107"/>
          </a:xfrm>
          <a:prstGeom prst="rect">
            <a:avLst/>
          </a:prstGeom>
          <a:noFill/>
        </p:spPr>
        <p:txBody>
          <a:bodyPr wrap="square" rtlCol="0">
            <a:spAutoFit/>
          </a:bodyPr>
          <a:lstStyle/>
          <a:p>
            <a:pPr algn="ctr"/>
            <a:r>
              <a:rPr lang="en-US" sz="2800" b="1" dirty="0" smtClean="0"/>
              <a:t>School Building Committee </a:t>
            </a:r>
          </a:p>
          <a:p>
            <a:pPr algn="ctr"/>
            <a:r>
              <a:rPr lang="en-US" sz="2800" b="1" dirty="0" smtClean="0"/>
              <a:t>Role &amp; Process</a:t>
            </a:r>
            <a:endParaRPr lang="en-US" sz="28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839973" y="2971800"/>
            <a:ext cx="2743200" cy="1600200"/>
          </a:xfrm>
          <a:custGeom>
            <a:avLst/>
            <a:gdLst/>
            <a:ahLst/>
            <a:cxnLst/>
            <a:rect l="l" t="t" r="r" b="b"/>
            <a:pathLst>
              <a:path w="2743200" h="1600200">
                <a:moveTo>
                  <a:pt x="2743200" y="0"/>
                </a:moveTo>
                <a:lnTo>
                  <a:pt x="548639" y="0"/>
                </a:lnTo>
                <a:lnTo>
                  <a:pt x="0" y="1600200"/>
                </a:lnTo>
                <a:lnTo>
                  <a:pt x="2194560" y="1600200"/>
                </a:lnTo>
                <a:lnTo>
                  <a:pt x="2743200" y="0"/>
                </a:lnTo>
                <a:close/>
              </a:path>
            </a:pathLst>
          </a:custGeom>
          <a:solidFill>
            <a:srgbClr val="D99593"/>
          </a:solidFill>
        </p:spPr>
        <p:txBody>
          <a:bodyPr wrap="square" lIns="0" tIns="0" rIns="0" bIns="0" rtlCol="0">
            <a:noAutofit/>
          </a:bodyPr>
          <a:lstStyle/>
          <a:p>
            <a:endParaRPr/>
          </a:p>
        </p:txBody>
      </p:sp>
      <p:sp>
        <p:nvSpPr>
          <p:cNvPr id="3" name="object 3"/>
          <p:cNvSpPr/>
          <p:nvPr/>
        </p:nvSpPr>
        <p:spPr>
          <a:xfrm>
            <a:off x="2839973" y="2971800"/>
            <a:ext cx="2743200" cy="1600200"/>
          </a:xfrm>
          <a:custGeom>
            <a:avLst/>
            <a:gdLst/>
            <a:ahLst/>
            <a:cxnLst/>
            <a:rect l="l" t="t" r="r" b="b"/>
            <a:pathLst>
              <a:path w="2743200" h="1600200">
                <a:moveTo>
                  <a:pt x="0" y="1600200"/>
                </a:moveTo>
                <a:lnTo>
                  <a:pt x="548639" y="0"/>
                </a:lnTo>
                <a:lnTo>
                  <a:pt x="2743200" y="0"/>
                </a:lnTo>
                <a:lnTo>
                  <a:pt x="2194560" y="1600200"/>
                </a:lnTo>
                <a:lnTo>
                  <a:pt x="0" y="1600200"/>
                </a:lnTo>
                <a:close/>
              </a:path>
            </a:pathLst>
          </a:custGeom>
          <a:ln w="25400">
            <a:solidFill>
              <a:srgbClr val="385D89"/>
            </a:solidFill>
          </a:ln>
        </p:spPr>
        <p:txBody>
          <a:bodyPr wrap="square" lIns="0" tIns="0" rIns="0" bIns="0" rtlCol="0">
            <a:noAutofit/>
          </a:bodyPr>
          <a:lstStyle/>
          <a:p>
            <a:endParaRPr/>
          </a:p>
        </p:txBody>
      </p:sp>
      <p:sp>
        <p:nvSpPr>
          <p:cNvPr id="4" name="object 4"/>
          <p:cNvSpPr txBox="1"/>
          <p:nvPr/>
        </p:nvSpPr>
        <p:spPr>
          <a:xfrm>
            <a:off x="3522979" y="3109340"/>
            <a:ext cx="1377950" cy="1310640"/>
          </a:xfrm>
          <a:prstGeom prst="rect">
            <a:avLst/>
          </a:prstGeom>
        </p:spPr>
        <p:txBody>
          <a:bodyPr vert="horz" wrap="square" lIns="0" tIns="0" rIns="0" bIns="0" rtlCol="0">
            <a:noAutofit/>
          </a:bodyPr>
          <a:lstStyle/>
          <a:p>
            <a:pPr marL="12700" marR="12700" indent="0" algn="ctr">
              <a:lnSpc>
                <a:spcPct val="100000"/>
              </a:lnSpc>
            </a:pPr>
            <a:r>
              <a:rPr sz="2800" b="1" spc="-15" dirty="0" smtClean="0">
                <a:solidFill>
                  <a:srgbClr val="FFFFFF"/>
                </a:solidFill>
                <a:latin typeface="Calibri"/>
                <a:cs typeface="Calibri"/>
              </a:rPr>
              <a:t>Desi</a:t>
            </a:r>
            <a:r>
              <a:rPr sz="2800" b="1" spc="-25" dirty="0" smtClean="0">
                <a:solidFill>
                  <a:srgbClr val="FFFFFF"/>
                </a:solidFill>
                <a:latin typeface="Calibri"/>
                <a:cs typeface="Calibri"/>
              </a:rPr>
              <a:t>g</a:t>
            </a:r>
            <a:r>
              <a:rPr sz="2800" b="1" spc="-15" dirty="0" smtClean="0">
                <a:solidFill>
                  <a:srgbClr val="FFFFFF"/>
                </a:solidFill>
                <a:latin typeface="Calibri"/>
                <a:cs typeface="Calibri"/>
              </a:rPr>
              <a:t>ner Se</a:t>
            </a:r>
            <a:r>
              <a:rPr sz="2800" b="1" spc="-20" dirty="0" smtClean="0">
                <a:solidFill>
                  <a:srgbClr val="FFFFFF"/>
                </a:solidFill>
                <a:latin typeface="Calibri"/>
                <a:cs typeface="Calibri"/>
              </a:rPr>
              <a:t>l</a:t>
            </a:r>
            <a:r>
              <a:rPr sz="2800" b="1" spc="-15" dirty="0" smtClean="0">
                <a:solidFill>
                  <a:srgbClr val="FFFFFF"/>
                </a:solidFill>
                <a:latin typeface="Calibri"/>
                <a:cs typeface="Calibri"/>
              </a:rPr>
              <a:t>ection C</a:t>
            </a:r>
            <a:r>
              <a:rPr sz="2800" b="1" spc="-50" dirty="0" smtClean="0">
                <a:solidFill>
                  <a:srgbClr val="FFFFFF"/>
                </a:solidFill>
                <a:latin typeface="Calibri"/>
                <a:cs typeface="Calibri"/>
              </a:rPr>
              <a:t>m</a:t>
            </a:r>
            <a:r>
              <a:rPr sz="2800" b="1" spc="-45" dirty="0" smtClean="0">
                <a:solidFill>
                  <a:srgbClr val="FFFFFF"/>
                </a:solidFill>
                <a:latin typeface="Calibri"/>
                <a:cs typeface="Calibri"/>
              </a:rPr>
              <a:t>t</a:t>
            </a:r>
            <a:r>
              <a:rPr sz="2800" b="1" spc="-15" dirty="0" smtClean="0">
                <a:solidFill>
                  <a:srgbClr val="FFFFFF"/>
                </a:solidFill>
                <a:latin typeface="Calibri"/>
                <a:cs typeface="Calibri"/>
              </a:rPr>
              <a:t>e</a:t>
            </a:r>
            <a:endParaRPr sz="2800">
              <a:latin typeface="Calibri"/>
              <a:cs typeface="Calibri"/>
            </a:endParaRPr>
          </a:p>
        </p:txBody>
      </p:sp>
      <p:sp>
        <p:nvSpPr>
          <p:cNvPr id="5" name="object 5"/>
          <p:cNvSpPr/>
          <p:nvPr/>
        </p:nvSpPr>
        <p:spPr>
          <a:xfrm>
            <a:off x="4184903" y="1236725"/>
            <a:ext cx="2362200" cy="1257300"/>
          </a:xfrm>
          <a:custGeom>
            <a:avLst/>
            <a:gdLst/>
            <a:ahLst/>
            <a:cxnLst/>
            <a:rect l="l" t="t" r="r" b="b"/>
            <a:pathLst>
              <a:path w="2362200" h="1257300">
                <a:moveTo>
                  <a:pt x="0" y="1257300"/>
                </a:moveTo>
                <a:lnTo>
                  <a:pt x="2362200" y="1257300"/>
                </a:lnTo>
                <a:lnTo>
                  <a:pt x="2362200" y="0"/>
                </a:lnTo>
                <a:lnTo>
                  <a:pt x="0" y="0"/>
                </a:lnTo>
                <a:lnTo>
                  <a:pt x="0" y="1257300"/>
                </a:lnTo>
                <a:close/>
              </a:path>
            </a:pathLst>
          </a:custGeom>
          <a:solidFill>
            <a:srgbClr val="8063A1"/>
          </a:solidFill>
        </p:spPr>
        <p:txBody>
          <a:bodyPr wrap="square" lIns="0" tIns="0" rIns="0" bIns="0" rtlCol="0">
            <a:noAutofit/>
          </a:bodyPr>
          <a:lstStyle/>
          <a:p>
            <a:endParaRPr/>
          </a:p>
        </p:txBody>
      </p:sp>
      <p:sp>
        <p:nvSpPr>
          <p:cNvPr id="6" name="object 6"/>
          <p:cNvSpPr/>
          <p:nvPr/>
        </p:nvSpPr>
        <p:spPr>
          <a:xfrm>
            <a:off x="4184903" y="1236725"/>
            <a:ext cx="2362200" cy="1257300"/>
          </a:xfrm>
          <a:custGeom>
            <a:avLst/>
            <a:gdLst/>
            <a:ahLst/>
            <a:cxnLst/>
            <a:rect l="l" t="t" r="r" b="b"/>
            <a:pathLst>
              <a:path w="2362200" h="1257300">
                <a:moveTo>
                  <a:pt x="0" y="1257300"/>
                </a:moveTo>
                <a:lnTo>
                  <a:pt x="2362200" y="1257300"/>
                </a:lnTo>
                <a:lnTo>
                  <a:pt x="2362200" y="0"/>
                </a:lnTo>
                <a:lnTo>
                  <a:pt x="0" y="0"/>
                </a:lnTo>
                <a:lnTo>
                  <a:pt x="0" y="1257300"/>
                </a:lnTo>
                <a:close/>
              </a:path>
            </a:pathLst>
          </a:custGeom>
          <a:ln w="25400">
            <a:solidFill>
              <a:srgbClr val="385D89"/>
            </a:solidFill>
          </a:ln>
        </p:spPr>
        <p:txBody>
          <a:bodyPr wrap="square" lIns="0" tIns="0" rIns="0" bIns="0" rtlCol="0">
            <a:noAutofit/>
          </a:bodyPr>
          <a:lstStyle/>
          <a:p>
            <a:endParaRPr/>
          </a:p>
        </p:txBody>
      </p:sp>
      <p:sp>
        <p:nvSpPr>
          <p:cNvPr id="7" name="object 7"/>
          <p:cNvSpPr txBox="1"/>
          <p:nvPr/>
        </p:nvSpPr>
        <p:spPr>
          <a:xfrm>
            <a:off x="4626355" y="1415115"/>
            <a:ext cx="1481455" cy="885190"/>
          </a:xfrm>
          <a:prstGeom prst="rect">
            <a:avLst/>
          </a:prstGeom>
        </p:spPr>
        <p:txBody>
          <a:bodyPr vert="horz" wrap="square" lIns="0" tIns="0" rIns="0" bIns="0" rtlCol="0">
            <a:noAutofit/>
          </a:bodyPr>
          <a:lstStyle/>
          <a:p>
            <a:pPr marL="12700" marR="12700" indent="95885">
              <a:lnSpc>
                <a:spcPct val="100099"/>
              </a:lnSpc>
            </a:pPr>
            <a:r>
              <a:rPr sz="2800" b="1" spc="-15" dirty="0" smtClean="0">
                <a:solidFill>
                  <a:srgbClr val="FFFFFF"/>
                </a:solidFill>
                <a:latin typeface="Calibri"/>
                <a:cs typeface="Calibri"/>
              </a:rPr>
              <a:t>Boa</a:t>
            </a:r>
            <a:r>
              <a:rPr sz="2800" b="1" spc="-45" dirty="0" smtClean="0">
                <a:solidFill>
                  <a:srgbClr val="FFFFFF"/>
                </a:solidFill>
                <a:latin typeface="Calibri"/>
                <a:cs typeface="Calibri"/>
              </a:rPr>
              <a:t>r</a:t>
            </a:r>
            <a:r>
              <a:rPr sz="2800" b="1" spc="-15" dirty="0" smtClean="0">
                <a:solidFill>
                  <a:srgbClr val="FFFFFF"/>
                </a:solidFill>
                <a:latin typeface="Calibri"/>
                <a:cs typeface="Calibri"/>
              </a:rPr>
              <a:t>d</a:t>
            </a:r>
            <a:r>
              <a:rPr sz="2800" b="1" spc="10" dirty="0" smtClean="0">
                <a:solidFill>
                  <a:srgbClr val="FFFFFF"/>
                </a:solidFill>
                <a:latin typeface="Calibri"/>
                <a:cs typeface="Calibri"/>
              </a:rPr>
              <a:t> </a:t>
            </a:r>
            <a:r>
              <a:rPr sz="2800" b="1" spc="-15" dirty="0" smtClean="0">
                <a:solidFill>
                  <a:srgbClr val="FFFFFF"/>
                </a:solidFill>
                <a:latin typeface="Calibri"/>
                <a:cs typeface="Calibri"/>
              </a:rPr>
              <a:t>of Ald</a:t>
            </a:r>
            <a:r>
              <a:rPr sz="2800" b="1" spc="-25" dirty="0" smtClean="0">
                <a:solidFill>
                  <a:srgbClr val="FFFFFF"/>
                </a:solidFill>
                <a:latin typeface="Calibri"/>
                <a:cs typeface="Calibri"/>
              </a:rPr>
              <a:t>e</a:t>
            </a:r>
            <a:r>
              <a:rPr sz="2800" b="1" spc="-10" dirty="0" smtClean="0">
                <a:solidFill>
                  <a:srgbClr val="FFFFFF"/>
                </a:solidFill>
                <a:latin typeface="Calibri"/>
                <a:cs typeface="Calibri"/>
              </a:rPr>
              <a:t>r</a:t>
            </a:r>
            <a:r>
              <a:rPr sz="2800" b="1" spc="-20" dirty="0" smtClean="0">
                <a:solidFill>
                  <a:srgbClr val="FFFFFF"/>
                </a:solidFill>
                <a:latin typeface="Calibri"/>
                <a:cs typeface="Calibri"/>
              </a:rPr>
              <a:t>m</a:t>
            </a:r>
            <a:r>
              <a:rPr sz="2800" b="1" spc="-15" dirty="0" smtClean="0">
                <a:solidFill>
                  <a:srgbClr val="FFFFFF"/>
                </a:solidFill>
                <a:latin typeface="Calibri"/>
                <a:cs typeface="Calibri"/>
              </a:rPr>
              <a:t>en</a:t>
            </a:r>
            <a:endParaRPr sz="2800">
              <a:latin typeface="Calibri"/>
              <a:cs typeface="Calibri"/>
            </a:endParaRPr>
          </a:p>
        </p:txBody>
      </p:sp>
      <p:sp>
        <p:nvSpPr>
          <p:cNvPr id="8" name="object 8"/>
          <p:cNvSpPr/>
          <p:nvPr/>
        </p:nvSpPr>
        <p:spPr>
          <a:xfrm>
            <a:off x="4089653" y="4800600"/>
            <a:ext cx="2552700" cy="1674012"/>
          </a:xfrm>
          <a:custGeom>
            <a:avLst/>
            <a:gdLst/>
            <a:ahLst/>
            <a:cxnLst/>
            <a:rect l="l" t="t" r="r" b="b"/>
            <a:pathLst>
              <a:path w="2552700" h="1674012">
                <a:moveTo>
                  <a:pt x="2134235" y="0"/>
                </a:moveTo>
                <a:lnTo>
                  <a:pt x="418465" y="0"/>
                </a:lnTo>
                <a:lnTo>
                  <a:pt x="0" y="837006"/>
                </a:lnTo>
                <a:lnTo>
                  <a:pt x="418465" y="1674012"/>
                </a:lnTo>
                <a:lnTo>
                  <a:pt x="2134235" y="1674012"/>
                </a:lnTo>
                <a:lnTo>
                  <a:pt x="2552700" y="837006"/>
                </a:lnTo>
                <a:lnTo>
                  <a:pt x="2134235" y="0"/>
                </a:lnTo>
                <a:close/>
              </a:path>
            </a:pathLst>
          </a:custGeom>
          <a:solidFill>
            <a:srgbClr val="4F81BC"/>
          </a:solidFill>
        </p:spPr>
        <p:txBody>
          <a:bodyPr wrap="square" lIns="0" tIns="0" rIns="0" bIns="0" rtlCol="0">
            <a:noAutofit/>
          </a:bodyPr>
          <a:lstStyle/>
          <a:p>
            <a:endParaRPr/>
          </a:p>
        </p:txBody>
      </p:sp>
      <p:sp>
        <p:nvSpPr>
          <p:cNvPr id="9" name="object 9"/>
          <p:cNvSpPr/>
          <p:nvPr/>
        </p:nvSpPr>
        <p:spPr>
          <a:xfrm>
            <a:off x="4089653" y="4800600"/>
            <a:ext cx="2552700" cy="1674012"/>
          </a:xfrm>
          <a:custGeom>
            <a:avLst/>
            <a:gdLst/>
            <a:ahLst/>
            <a:cxnLst/>
            <a:rect l="l" t="t" r="r" b="b"/>
            <a:pathLst>
              <a:path w="2552700" h="1674012">
                <a:moveTo>
                  <a:pt x="0" y="837006"/>
                </a:moveTo>
                <a:lnTo>
                  <a:pt x="418465" y="0"/>
                </a:lnTo>
                <a:lnTo>
                  <a:pt x="2134235" y="0"/>
                </a:lnTo>
                <a:lnTo>
                  <a:pt x="2552700" y="837006"/>
                </a:lnTo>
                <a:lnTo>
                  <a:pt x="2134235" y="1674012"/>
                </a:lnTo>
                <a:lnTo>
                  <a:pt x="418465" y="1674012"/>
                </a:lnTo>
                <a:lnTo>
                  <a:pt x="0" y="837006"/>
                </a:lnTo>
                <a:close/>
              </a:path>
            </a:pathLst>
          </a:custGeom>
          <a:ln w="25400">
            <a:solidFill>
              <a:srgbClr val="385D89"/>
            </a:solidFill>
          </a:ln>
        </p:spPr>
        <p:txBody>
          <a:bodyPr wrap="square" lIns="0" tIns="0" rIns="0" bIns="0" rtlCol="0">
            <a:noAutofit/>
          </a:bodyPr>
          <a:lstStyle/>
          <a:p>
            <a:endParaRPr/>
          </a:p>
        </p:txBody>
      </p:sp>
      <p:sp>
        <p:nvSpPr>
          <p:cNvPr id="10" name="object 10"/>
          <p:cNvSpPr txBox="1"/>
          <p:nvPr/>
        </p:nvSpPr>
        <p:spPr>
          <a:xfrm>
            <a:off x="4534915" y="5188966"/>
            <a:ext cx="1664970" cy="883919"/>
          </a:xfrm>
          <a:prstGeom prst="rect">
            <a:avLst/>
          </a:prstGeom>
        </p:spPr>
        <p:txBody>
          <a:bodyPr vert="horz" wrap="square" lIns="0" tIns="0" rIns="0" bIns="0" rtlCol="0">
            <a:noAutofit/>
          </a:bodyPr>
          <a:lstStyle/>
          <a:p>
            <a:pPr marR="1905" algn="ctr">
              <a:lnSpc>
                <a:spcPct val="100000"/>
              </a:lnSpc>
            </a:pPr>
            <a:r>
              <a:rPr sz="2800" b="1" spc="-15" dirty="0" smtClean="0">
                <a:solidFill>
                  <a:srgbClr val="FFFFFF"/>
                </a:solidFill>
                <a:latin typeface="Calibri"/>
                <a:cs typeface="Calibri"/>
              </a:rPr>
              <a:t>Scho</a:t>
            </a:r>
            <a:r>
              <a:rPr sz="2800" b="1" spc="-25" dirty="0" smtClean="0">
                <a:solidFill>
                  <a:srgbClr val="FFFFFF"/>
                </a:solidFill>
                <a:latin typeface="Calibri"/>
                <a:cs typeface="Calibri"/>
              </a:rPr>
              <a:t>o</a:t>
            </a:r>
            <a:r>
              <a:rPr sz="2800" b="1" spc="-10" dirty="0" smtClean="0">
                <a:solidFill>
                  <a:srgbClr val="FFFFFF"/>
                </a:solidFill>
                <a:latin typeface="Calibri"/>
                <a:cs typeface="Calibri"/>
              </a:rPr>
              <a:t>l</a:t>
            </a:r>
            <a:endParaRPr sz="2800">
              <a:latin typeface="Calibri"/>
              <a:cs typeface="Calibri"/>
            </a:endParaRPr>
          </a:p>
          <a:p>
            <a:pPr algn="ctr">
              <a:lnSpc>
                <a:spcPct val="100000"/>
              </a:lnSpc>
            </a:pPr>
            <a:r>
              <a:rPr sz="2800" b="1" spc="-20" dirty="0" smtClean="0">
                <a:solidFill>
                  <a:srgbClr val="FFFFFF"/>
                </a:solidFill>
                <a:latin typeface="Calibri"/>
                <a:cs typeface="Calibri"/>
              </a:rPr>
              <a:t>Commi</a:t>
            </a:r>
            <a:r>
              <a:rPr sz="2800" b="1" spc="-45" dirty="0" smtClean="0">
                <a:solidFill>
                  <a:srgbClr val="FFFFFF"/>
                </a:solidFill>
                <a:latin typeface="Calibri"/>
                <a:cs typeface="Calibri"/>
              </a:rPr>
              <a:t>tt</a:t>
            </a:r>
            <a:r>
              <a:rPr sz="2800" b="1" spc="-15" dirty="0" smtClean="0">
                <a:solidFill>
                  <a:srgbClr val="FFFFFF"/>
                </a:solidFill>
                <a:latin typeface="Calibri"/>
                <a:cs typeface="Calibri"/>
              </a:rPr>
              <a:t>ee</a:t>
            </a:r>
            <a:endParaRPr sz="2800">
              <a:latin typeface="Calibri"/>
              <a:cs typeface="Calibri"/>
            </a:endParaRPr>
          </a:p>
        </p:txBody>
      </p:sp>
      <p:sp>
        <p:nvSpPr>
          <p:cNvPr id="11" name="object 11"/>
          <p:cNvSpPr/>
          <p:nvPr/>
        </p:nvSpPr>
        <p:spPr>
          <a:xfrm>
            <a:off x="6781800" y="4773675"/>
            <a:ext cx="2265426" cy="1714500"/>
          </a:xfrm>
          <a:custGeom>
            <a:avLst/>
            <a:gdLst/>
            <a:ahLst/>
            <a:cxnLst/>
            <a:rect l="l" t="t" r="r" b="b"/>
            <a:pathLst>
              <a:path w="2265426" h="1714500">
                <a:moveTo>
                  <a:pt x="1132712" y="0"/>
                </a:moveTo>
                <a:lnTo>
                  <a:pt x="0" y="857250"/>
                </a:lnTo>
                <a:lnTo>
                  <a:pt x="1132712" y="1714500"/>
                </a:lnTo>
                <a:lnTo>
                  <a:pt x="2265426" y="857250"/>
                </a:lnTo>
                <a:lnTo>
                  <a:pt x="1132712" y="0"/>
                </a:lnTo>
                <a:close/>
              </a:path>
            </a:pathLst>
          </a:custGeom>
          <a:solidFill>
            <a:srgbClr val="C3D59B"/>
          </a:solidFill>
        </p:spPr>
        <p:txBody>
          <a:bodyPr wrap="square" lIns="0" tIns="0" rIns="0" bIns="0" rtlCol="0">
            <a:noAutofit/>
          </a:bodyPr>
          <a:lstStyle/>
          <a:p>
            <a:endParaRPr/>
          </a:p>
        </p:txBody>
      </p:sp>
      <p:sp>
        <p:nvSpPr>
          <p:cNvPr id="12" name="object 12"/>
          <p:cNvSpPr/>
          <p:nvPr/>
        </p:nvSpPr>
        <p:spPr>
          <a:xfrm>
            <a:off x="6781800" y="4760112"/>
            <a:ext cx="2265426" cy="1714500"/>
          </a:xfrm>
          <a:custGeom>
            <a:avLst/>
            <a:gdLst/>
            <a:ahLst/>
            <a:cxnLst/>
            <a:rect l="l" t="t" r="r" b="b"/>
            <a:pathLst>
              <a:path w="2265426" h="1714500">
                <a:moveTo>
                  <a:pt x="0" y="857250"/>
                </a:moveTo>
                <a:lnTo>
                  <a:pt x="1132712" y="0"/>
                </a:lnTo>
                <a:lnTo>
                  <a:pt x="2265426" y="857250"/>
                </a:lnTo>
                <a:lnTo>
                  <a:pt x="1132712" y="1714500"/>
                </a:lnTo>
                <a:lnTo>
                  <a:pt x="0" y="857250"/>
                </a:lnTo>
                <a:close/>
              </a:path>
            </a:pathLst>
          </a:custGeom>
          <a:ln w="25400">
            <a:solidFill>
              <a:srgbClr val="385D89"/>
            </a:solidFill>
          </a:ln>
        </p:spPr>
        <p:txBody>
          <a:bodyPr wrap="square" lIns="0" tIns="0" rIns="0" bIns="0" rtlCol="0">
            <a:noAutofit/>
          </a:bodyPr>
          <a:lstStyle/>
          <a:p>
            <a:endParaRPr/>
          </a:p>
        </p:txBody>
      </p:sp>
      <p:sp>
        <p:nvSpPr>
          <p:cNvPr id="13" name="object 13"/>
          <p:cNvSpPr txBox="1"/>
          <p:nvPr/>
        </p:nvSpPr>
        <p:spPr>
          <a:xfrm>
            <a:off x="7442823" y="5402325"/>
            <a:ext cx="915669" cy="457200"/>
          </a:xfrm>
          <a:prstGeom prst="rect">
            <a:avLst/>
          </a:prstGeom>
        </p:spPr>
        <p:txBody>
          <a:bodyPr vert="horz" wrap="square" lIns="0" tIns="0" rIns="0" bIns="0" rtlCol="0">
            <a:noAutofit/>
          </a:bodyPr>
          <a:lstStyle/>
          <a:p>
            <a:pPr marL="12700">
              <a:lnSpc>
                <a:spcPct val="100000"/>
              </a:lnSpc>
            </a:pPr>
            <a:r>
              <a:rPr sz="2800" b="1" spc="-20" dirty="0" smtClean="0">
                <a:solidFill>
                  <a:srgbClr val="FFFFFF"/>
                </a:solidFill>
                <a:latin typeface="Calibri"/>
                <a:cs typeface="Calibri"/>
              </a:rPr>
              <a:t>MS</a:t>
            </a:r>
            <a:r>
              <a:rPr sz="2800" b="1" spc="-40" dirty="0" smtClean="0">
                <a:solidFill>
                  <a:srgbClr val="FFFFFF"/>
                </a:solidFill>
                <a:latin typeface="Calibri"/>
                <a:cs typeface="Calibri"/>
              </a:rPr>
              <a:t>B</a:t>
            </a:r>
            <a:r>
              <a:rPr sz="2800" b="1" spc="-20" dirty="0" smtClean="0">
                <a:solidFill>
                  <a:srgbClr val="FFFFFF"/>
                </a:solidFill>
                <a:latin typeface="Calibri"/>
                <a:cs typeface="Calibri"/>
              </a:rPr>
              <a:t>A</a:t>
            </a:r>
            <a:endParaRPr sz="2800" dirty="0">
              <a:latin typeface="Calibri"/>
              <a:cs typeface="Calibri"/>
            </a:endParaRPr>
          </a:p>
        </p:txBody>
      </p:sp>
      <p:sp>
        <p:nvSpPr>
          <p:cNvPr id="14" name="object 14"/>
          <p:cNvSpPr/>
          <p:nvPr/>
        </p:nvSpPr>
        <p:spPr>
          <a:xfrm>
            <a:off x="33670" y="2971800"/>
            <a:ext cx="2029825" cy="1421383"/>
          </a:xfrm>
          <a:custGeom>
            <a:avLst/>
            <a:gdLst/>
            <a:ahLst/>
            <a:cxnLst/>
            <a:rect l="l" t="t" r="r" b="b"/>
            <a:pathLst>
              <a:path w="2029825" h="1421383">
                <a:moveTo>
                  <a:pt x="1014917" y="0"/>
                </a:moveTo>
                <a:lnTo>
                  <a:pt x="931678" y="2355"/>
                </a:lnTo>
                <a:lnTo>
                  <a:pt x="850292" y="9300"/>
                </a:lnTo>
                <a:lnTo>
                  <a:pt x="771020" y="20651"/>
                </a:lnTo>
                <a:lnTo>
                  <a:pt x="694124" y="36226"/>
                </a:lnTo>
                <a:lnTo>
                  <a:pt x="619864" y="55842"/>
                </a:lnTo>
                <a:lnTo>
                  <a:pt x="548503" y="79316"/>
                </a:lnTo>
                <a:lnTo>
                  <a:pt x="480300" y="106465"/>
                </a:lnTo>
                <a:lnTo>
                  <a:pt x="415519" y="137107"/>
                </a:lnTo>
                <a:lnTo>
                  <a:pt x="354418" y="171058"/>
                </a:lnTo>
                <a:lnTo>
                  <a:pt x="297261" y="208137"/>
                </a:lnTo>
                <a:lnTo>
                  <a:pt x="244307" y="248159"/>
                </a:lnTo>
                <a:lnTo>
                  <a:pt x="195819" y="290943"/>
                </a:lnTo>
                <a:lnTo>
                  <a:pt x="152057" y="336306"/>
                </a:lnTo>
                <a:lnTo>
                  <a:pt x="113282" y="384064"/>
                </a:lnTo>
                <a:lnTo>
                  <a:pt x="79756" y="434036"/>
                </a:lnTo>
                <a:lnTo>
                  <a:pt x="51740" y="486038"/>
                </a:lnTo>
                <a:lnTo>
                  <a:pt x="29496" y="539887"/>
                </a:lnTo>
                <a:lnTo>
                  <a:pt x="13283" y="595401"/>
                </a:lnTo>
                <a:lnTo>
                  <a:pt x="3364" y="652397"/>
                </a:lnTo>
                <a:lnTo>
                  <a:pt x="0" y="710692"/>
                </a:lnTo>
                <a:lnTo>
                  <a:pt x="3364" y="768986"/>
                </a:lnTo>
                <a:lnTo>
                  <a:pt x="13283" y="825982"/>
                </a:lnTo>
                <a:lnTo>
                  <a:pt x="29496" y="881496"/>
                </a:lnTo>
                <a:lnTo>
                  <a:pt x="51740" y="935345"/>
                </a:lnTo>
                <a:lnTo>
                  <a:pt x="79756" y="987347"/>
                </a:lnTo>
                <a:lnTo>
                  <a:pt x="113282" y="1037319"/>
                </a:lnTo>
                <a:lnTo>
                  <a:pt x="152057" y="1085077"/>
                </a:lnTo>
                <a:lnTo>
                  <a:pt x="195819" y="1130440"/>
                </a:lnTo>
                <a:lnTo>
                  <a:pt x="244307" y="1173224"/>
                </a:lnTo>
                <a:lnTo>
                  <a:pt x="297261" y="1213246"/>
                </a:lnTo>
                <a:lnTo>
                  <a:pt x="354418" y="1250325"/>
                </a:lnTo>
                <a:lnTo>
                  <a:pt x="415519" y="1284276"/>
                </a:lnTo>
                <a:lnTo>
                  <a:pt x="480300" y="1314918"/>
                </a:lnTo>
                <a:lnTo>
                  <a:pt x="548503" y="1342067"/>
                </a:lnTo>
                <a:lnTo>
                  <a:pt x="619864" y="1365541"/>
                </a:lnTo>
                <a:lnTo>
                  <a:pt x="694124" y="1385157"/>
                </a:lnTo>
                <a:lnTo>
                  <a:pt x="771020" y="1400732"/>
                </a:lnTo>
                <a:lnTo>
                  <a:pt x="850292" y="1412083"/>
                </a:lnTo>
                <a:lnTo>
                  <a:pt x="931678" y="1419028"/>
                </a:lnTo>
                <a:lnTo>
                  <a:pt x="1014917" y="1421383"/>
                </a:lnTo>
                <a:lnTo>
                  <a:pt x="1098153" y="1419028"/>
                </a:lnTo>
                <a:lnTo>
                  <a:pt x="1179537" y="1412083"/>
                </a:lnTo>
                <a:lnTo>
                  <a:pt x="1258806" y="1400732"/>
                </a:lnTo>
                <a:lnTo>
                  <a:pt x="1335701" y="1385157"/>
                </a:lnTo>
                <a:lnTo>
                  <a:pt x="1409959" y="1365541"/>
                </a:lnTo>
                <a:lnTo>
                  <a:pt x="1481319" y="1342067"/>
                </a:lnTo>
                <a:lnTo>
                  <a:pt x="1549520" y="1314918"/>
                </a:lnTo>
                <a:lnTo>
                  <a:pt x="1614302" y="1284276"/>
                </a:lnTo>
                <a:lnTo>
                  <a:pt x="1675402" y="1250325"/>
                </a:lnTo>
                <a:lnTo>
                  <a:pt x="1732560" y="1213246"/>
                </a:lnTo>
                <a:lnTo>
                  <a:pt x="1785513" y="1173224"/>
                </a:lnTo>
                <a:lnTo>
                  <a:pt x="1834002" y="1130440"/>
                </a:lnTo>
                <a:lnTo>
                  <a:pt x="1877765" y="1085077"/>
                </a:lnTo>
                <a:lnTo>
                  <a:pt x="1916540" y="1037319"/>
                </a:lnTo>
                <a:lnTo>
                  <a:pt x="1950066" y="987347"/>
                </a:lnTo>
                <a:lnTo>
                  <a:pt x="1978083" y="935345"/>
                </a:lnTo>
                <a:lnTo>
                  <a:pt x="2000328" y="881496"/>
                </a:lnTo>
                <a:lnTo>
                  <a:pt x="2016541" y="825982"/>
                </a:lnTo>
                <a:lnTo>
                  <a:pt x="2026461" y="768986"/>
                </a:lnTo>
                <a:lnTo>
                  <a:pt x="2029825" y="710692"/>
                </a:lnTo>
                <a:lnTo>
                  <a:pt x="2026461" y="652397"/>
                </a:lnTo>
                <a:lnTo>
                  <a:pt x="2016541" y="595401"/>
                </a:lnTo>
                <a:lnTo>
                  <a:pt x="2000328" y="539887"/>
                </a:lnTo>
                <a:lnTo>
                  <a:pt x="1978083" y="486038"/>
                </a:lnTo>
                <a:lnTo>
                  <a:pt x="1950066" y="434036"/>
                </a:lnTo>
                <a:lnTo>
                  <a:pt x="1916540" y="384064"/>
                </a:lnTo>
                <a:lnTo>
                  <a:pt x="1877765" y="336306"/>
                </a:lnTo>
                <a:lnTo>
                  <a:pt x="1834002" y="290943"/>
                </a:lnTo>
                <a:lnTo>
                  <a:pt x="1785513" y="248159"/>
                </a:lnTo>
                <a:lnTo>
                  <a:pt x="1732560" y="208137"/>
                </a:lnTo>
                <a:lnTo>
                  <a:pt x="1675402" y="171058"/>
                </a:lnTo>
                <a:lnTo>
                  <a:pt x="1614302" y="137107"/>
                </a:lnTo>
                <a:lnTo>
                  <a:pt x="1549520" y="106465"/>
                </a:lnTo>
                <a:lnTo>
                  <a:pt x="1481319" y="79316"/>
                </a:lnTo>
                <a:lnTo>
                  <a:pt x="1409959" y="55842"/>
                </a:lnTo>
                <a:lnTo>
                  <a:pt x="1335701" y="36226"/>
                </a:lnTo>
                <a:lnTo>
                  <a:pt x="1258806" y="20651"/>
                </a:lnTo>
                <a:lnTo>
                  <a:pt x="1179537" y="9300"/>
                </a:lnTo>
                <a:lnTo>
                  <a:pt x="1098153" y="2355"/>
                </a:lnTo>
                <a:lnTo>
                  <a:pt x="1014917" y="0"/>
                </a:lnTo>
                <a:close/>
              </a:path>
            </a:pathLst>
          </a:custGeom>
          <a:solidFill>
            <a:srgbClr val="F9C090"/>
          </a:solidFill>
        </p:spPr>
        <p:txBody>
          <a:bodyPr wrap="square" lIns="0" tIns="0" rIns="0" bIns="0" rtlCol="0">
            <a:noAutofit/>
          </a:bodyPr>
          <a:lstStyle/>
          <a:p>
            <a:endParaRPr/>
          </a:p>
        </p:txBody>
      </p:sp>
      <p:sp>
        <p:nvSpPr>
          <p:cNvPr id="15" name="object 15"/>
          <p:cNvSpPr/>
          <p:nvPr/>
        </p:nvSpPr>
        <p:spPr>
          <a:xfrm>
            <a:off x="33670" y="2971800"/>
            <a:ext cx="2029825" cy="1421383"/>
          </a:xfrm>
          <a:custGeom>
            <a:avLst/>
            <a:gdLst/>
            <a:ahLst/>
            <a:cxnLst/>
            <a:rect l="l" t="t" r="r" b="b"/>
            <a:pathLst>
              <a:path w="2029825" h="1421383">
                <a:moveTo>
                  <a:pt x="0" y="710692"/>
                </a:moveTo>
                <a:lnTo>
                  <a:pt x="3364" y="652397"/>
                </a:lnTo>
                <a:lnTo>
                  <a:pt x="13283" y="595401"/>
                </a:lnTo>
                <a:lnTo>
                  <a:pt x="29496" y="539887"/>
                </a:lnTo>
                <a:lnTo>
                  <a:pt x="51740" y="486038"/>
                </a:lnTo>
                <a:lnTo>
                  <a:pt x="79756" y="434036"/>
                </a:lnTo>
                <a:lnTo>
                  <a:pt x="113282" y="384064"/>
                </a:lnTo>
                <a:lnTo>
                  <a:pt x="152057" y="336306"/>
                </a:lnTo>
                <a:lnTo>
                  <a:pt x="195819" y="290943"/>
                </a:lnTo>
                <a:lnTo>
                  <a:pt x="244307" y="248159"/>
                </a:lnTo>
                <a:lnTo>
                  <a:pt x="297261" y="208137"/>
                </a:lnTo>
                <a:lnTo>
                  <a:pt x="354418" y="171058"/>
                </a:lnTo>
                <a:lnTo>
                  <a:pt x="415519" y="137107"/>
                </a:lnTo>
                <a:lnTo>
                  <a:pt x="480300" y="106465"/>
                </a:lnTo>
                <a:lnTo>
                  <a:pt x="548503" y="79316"/>
                </a:lnTo>
                <a:lnTo>
                  <a:pt x="619864" y="55842"/>
                </a:lnTo>
                <a:lnTo>
                  <a:pt x="694124" y="36226"/>
                </a:lnTo>
                <a:lnTo>
                  <a:pt x="771020" y="20651"/>
                </a:lnTo>
                <a:lnTo>
                  <a:pt x="850292" y="9300"/>
                </a:lnTo>
                <a:lnTo>
                  <a:pt x="931678" y="2355"/>
                </a:lnTo>
                <a:lnTo>
                  <a:pt x="1014917" y="0"/>
                </a:lnTo>
                <a:lnTo>
                  <a:pt x="1098153" y="2355"/>
                </a:lnTo>
                <a:lnTo>
                  <a:pt x="1179537" y="9300"/>
                </a:lnTo>
                <a:lnTo>
                  <a:pt x="1258806" y="20651"/>
                </a:lnTo>
                <a:lnTo>
                  <a:pt x="1335701" y="36226"/>
                </a:lnTo>
                <a:lnTo>
                  <a:pt x="1409959" y="55842"/>
                </a:lnTo>
                <a:lnTo>
                  <a:pt x="1481319" y="79316"/>
                </a:lnTo>
                <a:lnTo>
                  <a:pt x="1549520" y="106465"/>
                </a:lnTo>
                <a:lnTo>
                  <a:pt x="1614302" y="137107"/>
                </a:lnTo>
                <a:lnTo>
                  <a:pt x="1675402" y="171058"/>
                </a:lnTo>
                <a:lnTo>
                  <a:pt x="1732560" y="208137"/>
                </a:lnTo>
                <a:lnTo>
                  <a:pt x="1785513" y="248159"/>
                </a:lnTo>
                <a:lnTo>
                  <a:pt x="1834002" y="290943"/>
                </a:lnTo>
                <a:lnTo>
                  <a:pt x="1877765" y="336306"/>
                </a:lnTo>
                <a:lnTo>
                  <a:pt x="1916540" y="384064"/>
                </a:lnTo>
                <a:lnTo>
                  <a:pt x="1950066" y="434036"/>
                </a:lnTo>
                <a:lnTo>
                  <a:pt x="1978083" y="486038"/>
                </a:lnTo>
                <a:lnTo>
                  <a:pt x="2000328" y="539887"/>
                </a:lnTo>
                <a:lnTo>
                  <a:pt x="2016541" y="595401"/>
                </a:lnTo>
                <a:lnTo>
                  <a:pt x="2026461" y="652397"/>
                </a:lnTo>
                <a:lnTo>
                  <a:pt x="2029825" y="710692"/>
                </a:lnTo>
                <a:lnTo>
                  <a:pt x="2026461" y="768986"/>
                </a:lnTo>
                <a:lnTo>
                  <a:pt x="2016541" y="825982"/>
                </a:lnTo>
                <a:lnTo>
                  <a:pt x="2000328" y="881496"/>
                </a:lnTo>
                <a:lnTo>
                  <a:pt x="1978083" y="935345"/>
                </a:lnTo>
                <a:lnTo>
                  <a:pt x="1950066" y="987347"/>
                </a:lnTo>
                <a:lnTo>
                  <a:pt x="1916540" y="1037319"/>
                </a:lnTo>
                <a:lnTo>
                  <a:pt x="1877765" y="1085077"/>
                </a:lnTo>
                <a:lnTo>
                  <a:pt x="1834002" y="1130440"/>
                </a:lnTo>
                <a:lnTo>
                  <a:pt x="1785513" y="1173224"/>
                </a:lnTo>
                <a:lnTo>
                  <a:pt x="1732560" y="1213246"/>
                </a:lnTo>
                <a:lnTo>
                  <a:pt x="1675402" y="1250325"/>
                </a:lnTo>
                <a:lnTo>
                  <a:pt x="1614302" y="1284276"/>
                </a:lnTo>
                <a:lnTo>
                  <a:pt x="1549520" y="1314918"/>
                </a:lnTo>
                <a:lnTo>
                  <a:pt x="1481319" y="1342067"/>
                </a:lnTo>
                <a:lnTo>
                  <a:pt x="1409959" y="1365541"/>
                </a:lnTo>
                <a:lnTo>
                  <a:pt x="1335701" y="1385157"/>
                </a:lnTo>
                <a:lnTo>
                  <a:pt x="1258806" y="1400732"/>
                </a:lnTo>
                <a:lnTo>
                  <a:pt x="1179537" y="1412083"/>
                </a:lnTo>
                <a:lnTo>
                  <a:pt x="1098153" y="1419028"/>
                </a:lnTo>
                <a:lnTo>
                  <a:pt x="1014917" y="1421383"/>
                </a:lnTo>
                <a:lnTo>
                  <a:pt x="931678" y="1419028"/>
                </a:lnTo>
                <a:lnTo>
                  <a:pt x="850292" y="1412083"/>
                </a:lnTo>
                <a:lnTo>
                  <a:pt x="771020" y="1400732"/>
                </a:lnTo>
                <a:lnTo>
                  <a:pt x="694124" y="1385157"/>
                </a:lnTo>
                <a:lnTo>
                  <a:pt x="619864" y="1365541"/>
                </a:lnTo>
                <a:lnTo>
                  <a:pt x="548503" y="1342067"/>
                </a:lnTo>
                <a:lnTo>
                  <a:pt x="480300" y="1314918"/>
                </a:lnTo>
                <a:lnTo>
                  <a:pt x="415519" y="1284276"/>
                </a:lnTo>
                <a:lnTo>
                  <a:pt x="354418" y="1250325"/>
                </a:lnTo>
                <a:lnTo>
                  <a:pt x="297261" y="1213246"/>
                </a:lnTo>
                <a:lnTo>
                  <a:pt x="244307" y="1173224"/>
                </a:lnTo>
                <a:lnTo>
                  <a:pt x="195819" y="1130440"/>
                </a:lnTo>
                <a:lnTo>
                  <a:pt x="152057" y="1085077"/>
                </a:lnTo>
                <a:lnTo>
                  <a:pt x="113282" y="1037319"/>
                </a:lnTo>
                <a:lnTo>
                  <a:pt x="79756" y="987347"/>
                </a:lnTo>
                <a:lnTo>
                  <a:pt x="51740" y="935345"/>
                </a:lnTo>
                <a:lnTo>
                  <a:pt x="29496" y="881496"/>
                </a:lnTo>
                <a:lnTo>
                  <a:pt x="13283" y="825982"/>
                </a:lnTo>
                <a:lnTo>
                  <a:pt x="3364" y="768986"/>
                </a:lnTo>
                <a:lnTo>
                  <a:pt x="0" y="710692"/>
                </a:lnTo>
                <a:close/>
              </a:path>
            </a:pathLst>
          </a:custGeom>
          <a:ln w="25400">
            <a:solidFill>
              <a:srgbClr val="385D89"/>
            </a:solidFill>
          </a:ln>
        </p:spPr>
        <p:txBody>
          <a:bodyPr wrap="square" lIns="0" tIns="0" rIns="0" bIns="0" rtlCol="0">
            <a:noAutofit/>
          </a:bodyPr>
          <a:lstStyle/>
          <a:p>
            <a:endParaRPr/>
          </a:p>
        </p:txBody>
      </p:sp>
      <p:sp>
        <p:nvSpPr>
          <p:cNvPr id="16" name="object 16"/>
          <p:cNvSpPr txBox="1"/>
          <p:nvPr/>
        </p:nvSpPr>
        <p:spPr>
          <a:xfrm>
            <a:off x="436575" y="3019805"/>
            <a:ext cx="1225550" cy="1311275"/>
          </a:xfrm>
          <a:prstGeom prst="rect">
            <a:avLst/>
          </a:prstGeom>
        </p:spPr>
        <p:txBody>
          <a:bodyPr vert="horz" wrap="square" lIns="0" tIns="0" rIns="0" bIns="0" rtlCol="0">
            <a:noAutofit/>
          </a:bodyPr>
          <a:lstStyle/>
          <a:p>
            <a:pPr marL="12700" marR="12700" indent="-1905" algn="ctr">
              <a:lnSpc>
                <a:spcPct val="100000"/>
              </a:lnSpc>
            </a:pPr>
            <a:r>
              <a:rPr sz="2800" b="1" spc="-15" dirty="0" smtClean="0">
                <a:solidFill>
                  <a:srgbClr val="FFFFFF"/>
                </a:solidFill>
                <a:latin typeface="Calibri"/>
                <a:cs typeface="Calibri"/>
              </a:rPr>
              <a:t>School Building C</a:t>
            </a:r>
            <a:r>
              <a:rPr sz="2800" b="1" spc="-50" dirty="0" smtClean="0">
                <a:solidFill>
                  <a:srgbClr val="FFFFFF"/>
                </a:solidFill>
                <a:latin typeface="Calibri"/>
                <a:cs typeface="Calibri"/>
              </a:rPr>
              <a:t>m</a:t>
            </a:r>
            <a:r>
              <a:rPr sz="2800" b="1" spc="-45" dirty="0" smtClean="0">
                <a:solidFill>
                  <a:srgbClr val="FFFFFF"/>
                </a:solidFill>
                <a:latin typeface="Calibri"/>
                <a:cs typeface="Calibri"/>
              </a:rPr>
              <a:t>t</a:t>
            </a:r>
            <a:r>
              <a:rPr sz="2800" b="1" spc="-15" dirty="0" smtClean="0">
                <a:solidFill>
                  <a:srgbClr val="FFFFFF"/>
                </a:solidFill>
                <a:latin typeface="Calibri"/>
                <a:cs typeface="Calibri"/>
              </a:rPr>
              <a:t>e</a:t>
            </a:r>
            <a:endParaRPr sz="2800">
              <a:latin typeface="Calibri"/>
              <a:cs typeface="Calibri"/>
            </a:endParaRPr>
          </a:p>
        </p:txBody>
      </p:sp>
      <p:sp>
        <p:nvSpPr>
          <p:cNvPr id="17" name="object 17"/>
          <p:cNvSpPr txBox="1">
            <a:spLocks noGrp="1"/>
          </p:cNvSpPr>
          <p:nvPr>
            <p:ph type="title"/>
          </p:nvPr>
        </p:nvSpPr>
        <p:spPr>
          <a:xfrm>
            <a:off x="2351407" y="154534"/>
            <a:ext cx="4430393" cy="768796"/>
          </a:xfrm>
          <a:prstGeom prst="rect">
            <a:avLst/>
          </a:prstGeom>
        </p:spPr>
        <p:txBody>
          <a:bodyPr vert="horz" wrap="square" lIns="0" tIns="0" rIns="0" bIns="0" rtlCol="0">
            <a:noAutofit/>
          </a:bodyPr>
          <a:lstStyle/>
          <a:p>
            <a:pPr marR="12700" algn="ctr">
              <a:lnSpc>
                <a:spcPct val="100099"/>
              </a:lnSpc>
            </a:pPr>
            <a:r>
              <a:rPr kumimoji="0" lang="en-US" sz="2800" b="1" i="0" u="none" strike="noStrike" kern="0" cap="none" spc="0" normalizeH="0" baseline="0" noProof="0" dirty="0" smtClean="0">
                <a:ln>
                  <a:noFill/>
                </a:ln>
                <a:solidFill>
                  <a:srgbClr val="FF0000"/>
                </a:solidFill>
                <a:effectLst/>
                <a:uLnTx/>
                <a:uFillTx/>
                <a:latin typeface="Calibri"/>
                <a:cs typeface="Calibri"/>
              </a:rPr>
              <a:t>Selecti</a:t>
            </a:r>
            <a:r>
              <a:rPr kumimoji="0" lang="en-US" sz="2800" b="1" i="0" u="none" strike="noStrike" kern="0" cap="none" spc="5" normalizeH="0" baseline="0" noProof="0" dirty="0" smtClean="0">
                <a:ln>
                  <a:noFill/>
                </a:ln>
                <a:solidFill>
                  <a:srgbClr val="FF0000"/>
                </a:solidFill>
                <a:effectLst/>
                <a:uLnTx/>
                <a:uFillTx/>
                <a:latin typeface="Calibri"/>
                <a:cs typeface="Calibri"/>
              </a:rPr>
              <a:t>o</a:t>
            </a:r>
            <a:r>
              <a:rPr kumimoji="0" lang="en-US" sz="2800" b="1" i="0" u="none" strike="noStrike" kern="0" cap="none" spc="0" normalizeH="0" baseline="0" noProof="0" dirty="0" smtClean="0">
                <a:ln>
                  <a:noFill/>
                </a:ln>
                <a:solidFill>
                  <a:srgbClr val="FF0000"/>
                </a:solidFill>
                <a:effectLst/>
                <a:uLnTx/>
                <a:uFillTx/>
                <a:latin typeface="Calibri"/>
                <a:cs typeface="Calibri"/>
              </a:rPr>
              <a:t>n</a:t>
            </a:r>
            <a:r>
              <a:rPr kumimoji="0" lang="en-US" sz="2800" b="1" i="0" u="none" strike="noStrike" kern="0" cap="none" spc="-15" normalizeH="0" baseline="0" noProof="0" dirty="0" smtClean="0">
                <a:ln>
                  <a:noFill/>
                </a:ln>
                <a:solidFill>
                  <a:srgbClr val="FF0000"/>
                </a:solidFill>
                <a:effectLst/>
                <a:uLnTx/>
                <a:uFillTx/>
                <a:latin typeface="Calibri"/>
                <a:cs typeface="Calibri"/>
              </a:rPr>
              <a:t> </a:t>
            </a:r>
            <a:r>
              <a:rPr kumimoji="0" lang="en-US" sz="2800" b="1" i="0" u="none" strike="noStrike" kern="0" cap="none" spc="0" normalizeH="0" baseline="0" noProof="0" dirty="0" smtClean="0">
                <a:ln>
                  <a:noFill/>
                </a:ln>
                <a:solidFill>
                  <a:srgbClr val="FF0000"/>
                </a:solidFill>
                <a:effectLst/>
                <a:uLnTx/>
                <a:uFillTx/>
                <a:latin typeface="Calibri"/>
                <a:cs typeface="Calibri"/>
              </a:rPr>
              <a:t>of Owne</a:t>
            </a:r>
            <a:r>
              <a:rPr kumimoji="0" lang="en-US" sz="2800" b="1" i="0" u="none" strike="noStrike" kern="0" cap="none" spc="-40" normalizeH="0" baseline="0" noProof="0" dirty="0" smtClean="0">
                <a:ln>
                  <a:noFill/>
                </a:ln>
                <a:solidFill>
                  <a:srgbClr val="FF0000"/>
                </a:solidFill>
                <a:effectLst/>
                <a:uLnTx/>
                <a:uFillTx/>
                <a:latin typeface="Calibri"/>
                <a:cs typeface="Calibri"/>
              </a:rPr>
              <a:t>r’</a:t>
            </a:r>
            <a:r>
              <a:rPr kumimoji="0" lang="en-US" sz="2800" b="1" i="0" u="none" strike="noStrike" kern="0" cap="none" spc="0" normalizeH="0" baseline="0" noProof="0" dirty="0" smtClean="0">
                <a:ln>
                  <a:noFill/>
                </a:ln>
                <a:solidFill>
                  <a:srgbClr val="FF0000"/>
                </a:solidFill>
                <a:effectLst/>
                <a:uLnTx/>
                <a:uFillTx/>
                <a:latin typeface="Calibri"/>
                <a:cs typeface="Calibri"/>
              </a:rPr>
              <a:t>s</a:t>
            </a:r>
            <a:br>
              <a:rPr kumimoji="0" lang="en-US" sz="2800" b="1" i="0" u="none" strike="noStrike" kern="0" cap="none" spc="0" normalizeH="0" baseline="0" noProof="0" dirty="0" smtClean="0">
                <a:ln>
                  <a:noFill/>
                </a:ln>
                <a:solidFill>
                  <a:srgbClr val="FF0000"/>
                </a:solidFill>
                <a:effectLst/>
                <a:uLnTx/>
                <a:uFillTx/>
                <a:latin typeface="Calibri"/>
                <a:cs typeface="Calibri"/>
              </a:rPr>
            </a:br>
            <a:r>
              <a:rPr kumimoji="0" lang="en-US" sz="2800" b="1" i="0" u="none" strike="noStrike" kern="0" cap="none" spc="-25" normalizeH="0" baseline="0" noProof="0" dirty="0" smtClean="0">
                <a:ln>
                  <a:noFill/>
                </a:ln>
                <a:solidFill>
                  <a:srgbClr val="FF0000"/>
                </a:solidFill>
                <a:effectLst/>
                <a:uLnTx/>
                <a:uFillTx/>
                <a:latin typeface="Calibri"/>
                <a:cs typeface="Calibri"/>
              </a:rPr>
              <a:t>P</a:t>
            </a:r>
            <a:r>
              <a:rPr kumimoji="0" lang="en-US" sz="2800" b="1" i="0" u="none" strike="noStrike" kern="0" cap="none" spc="-40" normalizeH="0" baseline="0" noProof="0" dirty="0" smtClean="0">
                <a:ln>
                  <a:noFill/>
                </a:ln>
                <a:solidFill>
                  <a:srgbClr val="FF0000"/>
                </a:solidFill>
                <a:effectLst/>
                <a:uLnTx/>
                <a:uFillTx/>
                <a:latin typeface="Calibri"/>
                <a:cs typeface="Calibri"/>
              </a:rPr>
              <a:t>r</a:t>
            </a:r>
            <a:r>
              <a:rPr kumimoji="0" lang="en-US" sz="2800" b="1" i="0" u="none" strike="noStrike" kern="0" cap="none" spc="0" normalizeH="0" baseline="0" noProof="0" dirty="0" smtClean="0">
                <a:ln>
                  <a:noFill/>
                </a:ln>
                <a:solidFill>
                  <a:srgbClr val="FF0000"/>
                </a:solidFill>
                <a:effectLst/>
                <a:uLnTx/>
                <a:uFillTx/>
                <a:latin typeface="Calibri"/>
                <a:cs typeface="Calibri"/>
              </a:rPr>
              <a:t>oject</a:t>
            </a:r>
            <a:r>
              <a:rPr kumimoji="0" lang="en-US" sz="2800" b="1" i="0" u="none" strike="noStrike" kern="0" cap="none" spc="-5" normalizeH="0" baseline="0" noProof="0" dirty="0" smtClean="0">
                <a:ln>
                  <a:noFill/>
                </a:ln>
                <a:solidFill>
                  <a:srgbClr val="FF0000"/>
                </a:solidFill>
                <a:effectLst/>
                <a:uLnTx/>
                <a:uFillTx/>
                <a:latin typeface="Calibri"/>
                <a:cs typeface="Calibri"/>
              </a:rPr>
              <a:t> </a:t>
            </a:r>
            <a:r>
              <a:rPr kumimoji="0" lang="en-US" sz="2800" b="1" i="0" u="none" strike="noStrike" kern="0" cap="none" spc="-15" normalizeH="0" baseline="0" noProof="0" dirty="0" smtClean="0">
                <a:ln>
                  <a:noFill/>
                </a:ln>
                <a:solidFill>
                  <a:srgbClr val="FF0000"/>
                </a:solidFill>
                <a:effectLst/>
                <a:uLnTx/>
                <a:uFillTx/>
                <a:latin typeface="Calibri"/>
                <a:cs typeface="Calibri"/>
              </a:rPr>
              <a:t>M</a:t>
            </a:r>
            <a:r>
              <a:rPr kumimoji="0" lang="en-US" sz="2800" b="1" i="0" u="none" strike="noStrike" kern="0" cap="none" spc="0" normalizeH="0" baseline="0" noProof="0" dirty="0" smtClean="0">
                <a:ln>
                  <a:noFill/>
                </a:ln>
                <a:solidFill>
                  <a:srgbClr val="FF0000"/>
                </a:solidFill>
                <a:effectLst/>
                <a:uLnTx/>
                <a:uFillTx/>
                <a:latin typeface="Calibri"/>
                <a:cs typeface="Calibri"/>
              </a:rPr>
              <a:t>ana</a:t>
            </a:r>
            <a:r>
              <a:rPr kumimoji="0" lang="en-US" sz="2800" b="1" i="0" u="none" strike="noStrike" kern="0" cap="none" spc="-30" normalizeH="0" baseline="0" noProof="0" dirty="0" smtClean="0">
                <a:ln>
                  <a:noFill/>
                </a:ln>
                <a:solidFill>
                  <a:srgbClr val="FF0000"/>
                </a:solidFill>
                <a:effectLst/>
                <a:uLnTx/>
                <a:uFillTx/>
                <a:latin typeface="Calibri"/>
                <a:cs typeface="Calibri"/>
              </a:rPr>
              <a:t>g</a:t>
            </a:r>
            <a:r>
              <a:rPr kumimoji="0" lang="en-US" sz="2800" b="1" i="0" u="none" strike="noStrike" kern="0" cap="none" spc="0" normalizeH="0" baseline="0" noProof="0" dirty="0" smtClean="0">
                <a:ln>
                  <a:noFill/>
                </a:ln>
                <a:solidFill>
                  <a:srgbClr val="FF0000"/>
                </a:solidFill>
                <a:effectLst/>
                <a:uLnTx/>
                <a:uFillTx/>
                <a:latin typeface="Calibri"/>
                <a:cs typeface="Calibri"/>
              </a:rPr>
              <a:t>er</a:t>
            </a:r>
            <a:endParaRPr sz="2800" dirty="0">
              <a:latin typeface="Calibri"/>
              <a:cs typeface="Calibri"/>
            </a:endParaRPr>
          </a:p>
        </p:txBody>
      </p:sp>
      <p:sp>
        <p:nvSpPr>
          <p:cNvPr id="18" name="object 18"/>
          <p:cNvSpPr/>
          <p:nvPr/>
        </p:nvSpPr>
        <p:spPr>
          <a:xfrm>
            <a:off x="2133600" y="3440176"/>
            <a:ext cx="978407" cy="484631"/>
          </a:xfrm>
          <a:custGeom>
            <a:avLst/>
            <a:gdLst/>
            <a:ahLst/>
            <a:cxnLst/>
            <a:rect l="l" t="t" r="r" b="b"/>
            <a:pathLst>
              <a:path w="978407" h="484631">
                <a:moveTo>
                  <a:pt x="736092" y="0"/>
                </a:moveTo>
                <a:lnTo>
                  <a:pt x="736092" y="121158"/>
                </a:lnTo>
                <a:lnTo>
                  <a:pt x="0" y="121158"/>
                </a:lnTo>
                <a:lnTo>
                  <a:pt x="0" y="363474"/>
                </a:lnTo>
                <a:lnTo>
                  <a:pt x="736092" y="363474"/>
                </a:lnTo>
                <a:lnTo>
                  <a:pt x="736092" y="484631"/>
                </a:lnTo>
                <a:lnTo>
                  <a:pt x="978407" y="242316"/>
                </a:lnTo>
                <a:lnTo>
                  <a:pt x="736092" y="0"/>
                </a:lnTo>
                <a:close/>
              </a:path>
            </a:pathLst>
          </a:custGeom>
          <a:solidFill>
            <a:srgbClr val="4F81BC"/>
          </a:solidFill>
        </p:spPr>
        <p:txBody>
          <a:bodyPr wrap="square" lIns="0" tIns="0" rIns="0" bIns="0" rtlCol="0">
            <a:noAutofit/>
          </a:bodyPr>
          <a:lstStyle/>
          <a:p>
            <a:endParaRPr/>
          </a:p>
        </p:txBody>
      </p:sp>
      <p:sp>
        <p:nvSpPr>
          <p:cNvPr id="19" name="object 19"/>
          <p:cNvSpPr/>
          <p:nvPr/>
        </p:nvSpPr>
        <p:spPr>
          <a:xfrm>
            <a:off x="2133600" y="3440176"/>
            <a:ext cx="978407" cy="484631"/>
          </a:xfrm>
          <a:custGeom>
            <a:avLst/>
            <a:gdLst/>
            <a:ahLst/>
            <a:cxnLst/>
            <a:rect l="l" t="t" r="r" b="b"/>
            <a:pathLst>
              <a:path w="978407" h="484631">
                <a:moveTo>
                  <a:pt x="0" y="121158"/>
                </a:moveTo>
                <a:lnTo>
                  <a:pt x="736092" y="121158"/>
                </a:lnTo>
                <a:lnTo>
                  <a:pt x="736092" y="0"/>
                </a:lnTo>
                <a:lnTo>
                  <a:pt x="978407" y="242316"/>
                </a:lnTo>
                <a:lnTo>
                  <a:pt x="736092" y="484631"/>
                </a:lnTo>
                <a:lnTo>
                  <a:pt x="736092" y="363474"/>
                </a:lnTo>
                <a:lnTo>
                  <a:pt x="0" y="363474"/>
                </a:lnTo>
                <a:lnTo>
                  <a:pt x="0" y="121158"/>
                </a:lnTo>
                <a:close/>
              </a:path>
            </a:pathLst>
          </a:custGeom>
          <a:ln w="25400">
            <a:solidFill>
              <a:srgbClr val="385D89"/>
            </a:solidFill>
          </a:ln>
        </p:spPr>
        <p:txBody>
          <a:bodyPr wrap="square" lIns="0" tIns="0" rIns="0" bIns="0" rtlCol="0">
            <a:noAutofit/>
          </a:bodyPr>
          <a:lstStyle/>
          <a:p>
            <a:endParaRPr/>
          </a:p>
        </p:txBody>
      </p:sp>
      <p:sp>
        <p:nvSpPr>
          <p:cNvPr id="20" name="object 20"/>
          <p:cNvSpPr/>
          <p:nvPr/>
        </p:nvSpPr>
        <p:spPr>
          <a:xfrm>
            <a:off x="5583173" y="3336035"/>
            <a:ext cx="1143000" cy="484631"/>
          </a:xfrm>
          <a:custGeom>
            <a:avLst/>
            <a:gdLst/>
            <a:ahLst/>
            <a:cxnLst/>
            <a:rect l="l" t="t" r="r" b="b"/>
            <a:pathLst>
              <a:path w="1143000" h="484631">
                <a:moveTo>
                  <a:pt x="900684" y="0"/>
                </a:moveTo>
                <a:lnTo>
                  <a:pt x="900684" y="121158"/>
                </a:lnTo>
                <a:lnTo>
                  <a:pt x="0" y="121158"/>
                </a:lnTo>
                <a:lnTo>
                  <a:pt x="0" y="363474"/>
                </a:lnTo>
                <a:lnTo>
                  <a:pt x="900684" y="363474"/>
                </a:lnTo>
                <a:lnTo>
                  <a:pt x="900684" y="484631"/>
                </a:lnTo>
                <a:lnTo>
                  <a:pt x="1143000" y="242315"/>
                </a:lnTo>
                <a:lnTo>
                  <a:pt x="900684" y="0"/>
                </a:lnTo>
                <a:close/>
              </a:path>
            </a:pathLst>
          </a:custGeom>
          <a:solidFill>
            <a:srgbClr val="4F81BC"/>
          </a:solidFill>
        </p:spPr>
        <p:txBody>
          <a:bodyPr wrap="square" lIns="0" tIns="0" rIns="0" bIns="0" rtlCol="0">
            <a:noAutofit/>
          </a:bodyPr>
          <a:lstStyle/>
          <a:p>
            <a:endParaRPr/>
          </a:p>
        </p:txBody>
      </p:sp>
      <p:sp>
        <p:nvSpPr>
          <p:cNvPr id="21" name="object 21"/>
          <p:cNvSpPr/>
          <p:nvPr/>
        </p:nvSpPr>
        <p:spPr>
          <a:xfrm>
            <a:off x="5583173" y="3336035"/>
            <a:ext cx="1143000" cy="484631"/>
          </a:xfrm>
          <a:custGeom>
            <a:avLst/>
            <a:gdLst/>
            <a:ahLst/>
            <a:cxnLst/>
            <a:rect l="l" t="t" r="r" b="b"/>
            <a:pathLst>
              <a:path w="1143000" h="484631">
                <a:moveTo>
                  <a:pt x="0" y="121158"/>
                </a:moveTo>
                <a:lnTo>
                  <a:pt x="900684" y="121158"/>
                </a:lnTo>
                <a:lnTo>
                  <a:pt x="900684" y="0"/>
                </a:lnTo>
                <a:lnTo>
                  <a:pt x="1143000" y="242315"/>
                </a:lnTo>
                <a:lnTo>
                  <a:pt x="900684" y="484631"/>
                </a:lnTo>
                <a:lnTo>
                  <a:pt x="900684" y="363474"/>
                </a:lnTo>
                <a:lnTo>
                  <a:pt x="0" y="363474"/>
                </a:lnTo>
                <a:lnTo>
                  <a:pt x="0" y="121158"/>
                </a:lnTo>
                <a:close/>
              </a:path>
            </a:pathLst>
          </a:custGeom>
          <a:ln w="25399">
            <a:solidFill>
              <a:srgbClr val="385D89"/>
            </a:solidFill>
          </a:ln>
        </p:spPr>
        <p:txBody>
          <a:bodyPr wrap="square" lIns="0" tIns="0" rIns="0" bIns="0" rtlCol="0">
            <a:noAutofit/>
          </a:bodyPr>
          <a:lstStyle/>
          <a:p>
            <a:endParaRPr/>
          </a:p>
        </p:txBody>
      </p:sp>
      <p:sp>
        <p:nvSpPr>
          <p:cNvPr id="22" name="object 22"/>
          <p:cNvSpPr/>
          <p:nvPr/>
        </p:nvSpPr>
        <p:spPr>
          <a:xfrm>
            <a:off x="5697473" y="2486914"/>
            <a:ext cx="457200" cy="953262"/>
          </a:xfrm>
          <a:custGeom>
            <a:avLst/>
            <a:gdLst/>
            <a:ahLst/>
            <a:cxnLst/>
            <a:rect l="l" t="t" r="r" b="b"/>
            <a:pathLst>
              <a:path w="457200" h="953262">
                <a:moveTo>
                  <a:pt x="0" y="0"/>
                </a:moveTo>
                <a:lnTo>
                  <a:pt x="457200" y="953262"/>
                </a:lnTo>
              </a:path>
            </a:pathLst>
          </a:custGeom>
          <a:ln w="38100">
            <a:solidFill>
              <a:srgbClr val="497DBA"/>
            </a:solidFill>
            <a:prstDash val="lgDash"/>
          </a:ln>
        </p:spPr>
        <p:txBody>
          <a:bodyPr wrap="square" lIns="0" tIns="0" rIns="0" bIns="0" rtlCol="0">
            <a:noAutofit/>
          </a:bodyPr>
          <a:lstStyle/>
          <a:p>
            <a:endParaRPr/>
          </a:p>
        </p:txBody>
      </p:sp>
      <p:sp>
        <p:nvSpPr>
          <p:cNvPr id="23" name="object 23"/>
          <p:cNvSpPr/>
          <p:nvPr/>
        </p:nvSpPr>
        <p:spPr>
          <a:xfrm>
            <a:off x="5433821" y="3717035"/>
            <a:ext cx="720851" cy="1118108"/>
          </a:xfrm>
          <a:custGeom>
            <a:avLst/>
            <a:gdLst/>
            <a:ahLst/>
            <a:cxnLst/>
            <a:rect l="l" t="t" r="r" b="b"/>
            <a:pathLst>
              <a:path w="720851" h="1118107">
                <a:moveTo>
                  <a:pt x="720851" y="0"/>
                </a:moveTo>
                <a:lnTo>
                  <a:pt x="0" y="1118108"/>
                </a:lnTo>
              </a:path>
            </a:pathLst>
          </a:custGeom>
          <a:ln w="38099">
            <a:solidFill>
              <a:srgbClr val="497DBA"/>
            </a:solidFill>
            <a:prstDash val="lgDash"/>
          </a:ln>
        </p:spPr>
        <p:txBody>
          <a:bodyPr wrap="square" lIns="0" tIns="0" rIns="0" bIns="0" rtlCol="0">
            <a:noAutofit/>
          </a:bodyPr>
          <a:lstStyle/>
          <a:p>
            <a:endParaRPr/>
          </a:p>
        </p:txBody>
      </p:sp>
      <p:sp>
        <p:nvSpPr>
          <p:cNvPr id="24" name="object 24"/>
          <p:cNvSpPr/>
          <p:nvPr/>
        </p:nvSpPr>
        <p:spPr>
          <a:xfrm>
            <a:off x="990600" y="4953000"/>
            <a:ext cx="1981200" cy="1620012"/>
          </a:xfrm>
          <a:custGeom>
            <a:avLst/>
            <a:gdLst/>
            <a:ahLst/>
            <a:cxnLst/>
            <a:rect l="l" t="t" r="r" b="b"/>
            <a:pathLst>
              <a:path w="1981200" h="1620011">
                <a:moveTo>
                  <a:pt x="971169" y="0"/>
                </a:moveTo>
                <a:lnTo>
                  <a:pt x="0" y="1620012"/>
                </a:lnTo>
                <a:lnTo>
                  <a:pt x="1981200" y="1620012"/>
                </a:lnTo>
                <a:lnTo>
                  <a:pt x="971169" y="0"/>
                </a:lnTo>
                <a:close/>
              </a:path>
            </a:pathLst>
          </a:custGeom>
          <a:solidFill>
            <a:srgbClr val="585858"/>
          </a:solidFill>
        </p:spPr>
        <p:txBody>
          <a:bodyPr wrap="square" lIns="0" tIns="0" rIns="0" bIns="0" rtlCol="0">
            <a:noAutofit/>
          </a:bodyPr>
          <a:lstStyle/>
          <a:p>
            <a:endParaRPr/>
          </a:p>
        </p:txBody>
      </p:sp>
      <p:sp>
        <p:nvSpPr>
          <p:cNvPr id="25" name="object 25"/>
          <p:cNvSpPr/>
          <p:nvPr/>
        </p:nvSpPr>
        <p:spPr>
          <a:xfrm>
            <a:off x="990600" y="4953000"/>
            <a:ext cx="1981200" cy="1620012"/>
          </a:xfrm>
          <a:custGeom>
            <a:avLst/>
            <a:gdLst/>
            <a:ahLst/>
            <a:cxnLst/>
            <a:rect l="l" t="t" r="r" b="b"/>
            <a:pathLst>
              <a:path w="1981200" h="1620011">
                <a:moveTo>
                  <a:pt x="0" y="1620012"/>
                </a:moveTo>
                <a:lnTo>
                  <a:pt x="971169" y="0"/>
                </a:lnTo>
                <a:lnTo>
                  <a:pt x="1981200" y="1620012"/>
                </a:lnTo>
                <a:lnTo>
                  <a:pt x="0" y="1620012"/>
                </a:lnTo>
                <a:close/>
              </a:path>
            </a:pathLst>
          </a:custGeom>
          <a:ln w="25400">
            <a:solidFill>
              <a:srgbClr val="385D89"/>
            </a:solidFill>
          </a:ln>
        </p:spPr>
        <p:txBody>
          <a:bodyPr wrap="square" lIns="0" tIns="0" rIns="0" bIns="0" rtlCol="0">
            <a:noAutofit/>
          </a:bodyPr>
          <a:lstStyle/>
          <a:p>
            <a:endParaRPr/>
          </a:p>
        </p:txBody>
      </p:sp>
      <p:sp>
        <p:nvSpPr>
          <p:cNvPr id="26" name="object 26"/>
          <p:cNvSpPr txBox="1"/>
          <p:nvPr/>
        </p:nvSpPr>
        <p:spPr>
          <a:xfrm>
            <a:off x="1602994" y="5790996"/>
            <a:ext cx="735965" cy="754380"/>
          </a:xfrm>
          <a:prstGeom prst="rect">
            <a:avLst/>
          </a:prstGeom>
        </p:spPr>
        <p:txBody>
          <a:bodyPr vert="horz" wrap="square" lIns="0" tIns="0" rIns="0" bIns="0" rtlCol="0">
            <a:noAutofit/>
          </a:bodyPr>
          <a:lstStyle/>
          <a:p>
            <a:pPr marL="12700" marR="12700" indent="-635" algn="ctr">
              <a:lnSpc>
                <a:spcPct val="100000"/>
              </a:lnSpc>
            </a:pPr>
            <a:r>
              <a:rPr lang="en-US" sz="1600" b="1" spc="-10" dirty="0" smtClean="0">
                <a:solidFill>
                  <a:srgbClr val="FFFFFF"/>
                </a:solidFill>
                <a:latin typeface="Calibri"/>
                <a:cs typeface="Calibri"/>
              </a:rPr>
              <a:t>Cabot</a:t>
            </a:r>
            <a:r>
              <a:rPr sz="1600" b="1" spc="-5" dirty="0" smtClean="0">
                <a:solidFill>
                  <a:srgbClr val="FFFFFF"/>
                </a:solidFill>
                <a:latin typeface="Calibri"/>
                <a:cs typeface="Calibri"/>
              </a:rPr>
              <a:t> </a:t>
            </a:r>
            <a:r>
              <a:rPr sz="1600" b="1" spc="-70" dirty="0" smtClean="0">
                <a:solidFill>
                  <a:srgbClr val="FFFFFF"/>
                </a:solidFill>
                <a:latin typeface="Calibri"/>
                <a:cs typeface="Calibri"/>
              </a:rPr>
              <a:t>W</a:t>
            </a:r>
            <a:r>
              <a:rPr sz="1600" b="1" spc="-10" dirty="0" smtClean="0">
                <a:solidFill>
                  <a:srgbClr val="FFFFFF"/>
                </a:solidFill>
                <a:latin typeface="Calibri"/>
                <a:cs typeface="Calibri"/>
              </a:rPr>
              <a:t>orking G</a:t>
            </a:r>
            <a:r>
              <a:rPr sz="1600" b="1" spc="-35" dirty="0" smtClean="0">
                <a:solidFill>
                  <a:srgbClr val="FFFFFF"/>
                </a:solidFill>
                <a:latin typeface="Calibri"/>
                <a:cs typeface="Calibri"/>
              </a:rPr>
              <a:t>r</a:t>
            </a:r>
            <a:r>
              <a:rPr sz="1600" b="1" spc="-10" dirty="0" smtClean="0">
                <a:solidFill>
                  <a:srgbClr val="FFFFFF"/>
                </a:solidFill>
                <a:latin typeface="Calibri"/>
                <a:cs typeface="Calibri"/>
              </a:rPr>
              <a:t>o</a:t>
            </a:r>
            <a:r>
              <a:rPr sz="1600" b="1" spc="-15" dirty="0" smtClean="0">
                <a:solidFill>
                  <a:srgbClr val="FFFFFF"/>
                </a:solidFill>
                <a:latin typeface="Calibri"/>
                <a:cs typeface="Calibri"/>
              </a:rPr>
              <a:t>u</a:t>
            </a:r>
            <a:r>
              <a:rPr sz="1600" b="1" spc="-10" dirty="0" smtClean="0">
                <a:solidFill>
                  <a:srgbClr val="FFFFFF"/>
                </a:solidFill>
                <a:latin typeface="Calibri"/>
                <a:cs typeface="Calibri"/>
              </a:rPr>
              <a:t>p</a:t>
            </a:r>
            <a:endParaRPr sz="1600" dirty="0">
              <a:latin typeface="Calibri"/>
              <a:cs typeface="Calibri"/>
            </a:endParaRPr>
          </a:p>
        </p:txBody>
      </p:sp>
      <p:sp>
        <p:nvSpPr>
          <p:cNvPr id="27" name="object 27"/>
          <p:cNvSpPr/>
          <p:nvPr/>
        </p:nvSpPr>
        <p:spPr>
          <a:xfrm>
            <a:off x="2622805" y="4572000"/>
            <a:ext cx="1339596" cy="1295400"/>
          </a:xfrm>
          <a:custGeom>
            <a:avLst/>
            <a:gdLst/>
            <a:ahLst/>
            <a:cxnLst/>
            <a:rect l="l" t="t" r="r" b="b"/>
            <a:pathLst>
              <a:path w="1393698" h="1219200">
                <a:moveTo>
                  <a:pt x="0" y="1219200"/>
                </a:moveTo>
                <a:lnTo>
                  <a:pt x="1393697" y="0"/>
                </a:lnTo>
              </a:path>
            </a:pathLst>
          </a:custGeom>
          <a:ln w="38100">
            <a:solidFill>
              <a:srgbClr val="497DBA"/>
            </a:solidFill>
            <a:prstDash val="lgDash"/>
          </a:ln>
        </p:spPr>
        <p:txBody>
          <a:bodyPr wrap="square" lIns="0" tIns="0" rIns="0" bIns="0" rtlCol="0">
            <a:noAutofit/>
          </a:bodyPr>
          <a:lstStyle/>
          <a:p>
            <a:endParaRPr/>
          </a:p>
        </p:txBody>
      </p:sp>
      <p:sp>
        <p:nvSpPr>
          <p:cNvPr id="28" name="object 28"/>
          <p:cNvSpPr/>
          <p:nvPr/>
        </p:nvSpPr>
        <p:spPr>
          <a:xfrm>
            <a:off x="643696" y="4316983"/>
            <a:ext cx="959298" cy="1244409"/>
          </a:xfrm>
          <a:custGeom>
            <a:avLst/>
            <a:gdLst/>
            <a:ahLst/>
            <a:cxnLst/>
            <a:rect l="l" t="t" r="r" b="b"/>
            <a:pathLst>
              <a:path w="1219184" h="1244409">
                <a:moveTo>
                  <a:pt x="0" y="0"/>
                </a:moveTo>
                <a:lnTo>
                  <a:pt x="1219184" y="1244409"/>
                </a:lnTo>
              </a:path>
            </a:pathLst>
          </a:custGeom>
          <a:ln w="38100">
            <a:solidFill>
              <a:srgbClr val="497DBA"/>
            </a:solidFill>
            <a:prstDash val="lgDash"/>
          </a:ln>
        </p:spPr>
        <p:txBody>
          <a:bodyPr wrap="square" lIns="0" tIns="0" rIns="0" bIns="0" rtlCol="0">
            <a:noAutofit/>
          </a:bodyPr>
          <a:lstStyle/>
          <a:p>
            <a:endParaRPr/>
          </a:p>
        </p:txBody>
      </p:sp>
      <p:sp>
        <p:nvSpPr>
          <p:cNvPr id="30" name="TextBox 29"/>
          <p:cNvSpPr txBox="1"/>
          <p:nvPr/>
        </p:nvSpPr>
        <p:spPr>
          <a:xfrm>
            <a:off x="76200" y="67270"/>
            <a:ext cx="2133600" cy="923330"/>
          </a:xfrm>
          <a:prstGeom prst="rect">
            <a:avLst/>
          </a:prstGeom>
          <a:noFill/>
        </p:spPr>
        <p:txBody>
          <a:bodyPr wrap="square" rtlCol="0">
            <a:spAutoFit/>
          </a:bodyPr>
          <a:lstStyle/>
          <a:p>
            <a:r>
              <a:rPr lang="en-US" b="1" dirty="0" smtClean="0"/>
              <a:t>CABOT</a:t>
            </a:r>
            <a:r>
              <a:rPr lang="en-US" b="1" dirty="0"/>
              <a:t/>
            </a:r>
            <a:br>
              <a:rPr lang="en-US" b="1" dirty="0"/>
            </a:br>
            <a:r>
              <a:rPr lang="en-US" b="1" dirty="0" smtClean="0"/>
              <a:t>ELEMENTARY</a:t>
            </a:r>
          </a:p>
          <a:p>
            <a:r>
              <a:rPr lang="en-US" b="1" dirty="0" smtClean="0"/>
              <a:t>SCHOOL PROJECT</a:t>
            </a:r>
            <a:endParaRPr lang="en-US" b="1" dirty="0"/>
          </a:p>
        </p:txBody>
      </p:sp>
      <p:sp>
        <p:nvSpPr>
          <p:cNvPr id="31" name="TextBox 30"/>
          <p:cNvSpPr txBox="1"/>
          <p:nvPr/>
        </p:nvSpPr>
        <p:spPr>
          <a:xfrm>
            <a:off x="7239000" y="67270"/>
            <a:ext cx="1828800" cy="923330"/>
          </a:xfrm>
          <a:prstGeom prst="rect">
            <a:avLst/>
          </a:prstGeom>
          <a:noFill/>
        </p:spPr>
        <p:txBody>
          <a:bodyPr wrap="square" rtlCol="0">
            <a:spAutoFit/>
          </a:bodyPr>
          <a:lstStyle/>
          <a:p>
            <a:pPr algn="r"/>
            <a:r>
              <a:rPr lang="en-US" b="1" dirty="0"/>
              <a:t>CABOT SCHOOL</a:t>
            </a:r>
            <a:br>
              <a:rPr lang="en-US" b="1" dirty="0"/>
            </a:br>
            <a:r>
              <a:rPr lang="en-US" b="1" dirty="0"/>
              <a:t>BUILDING</a:t>
            </a:r>
            <a:br>
              <a:rPr lang="en-US" b="1" dirty="0"/>
            </a:br>
            <a:r>
              <a:rPr lang="en-US" b="1" dirty="0"/>
              <a:t>COMMITTEE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6955" y="2592291"/>
            <a:ext cx="2017713" cy="148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Rectangle 28"/>
          <p:cNvSpPr/>
          <p:nvPr/>
        </p:nvSpPr>
        <p:spPr>
          <a:xfrm>
            <a:off x="6746955" y="3000066"/>
            <a:ext cx="2017713" cy="646331"/>
          </a:xfrm>
          <a:prstGeom prst="rect">
            <a:avLst/>
          </a:prstGeom>
        </p:spPr>
        <p:txBody>
          <a:bodyPr wrap="square">
            <a:spAutoFit/>
          </a:bodyPr>
          <a:lstStyle/>
          <a:p>
            <a:pPr algn="ctr"/>
            <a:r>
              <a:rPr lang="en-US" dirty="0"/>
              <a:t>Executive Office Negotiates</a:t>
            </a:r>
          </a:p>
        </p:txBody>
      </p:sp>
      <p:sp>
        <p:nvSpPr>
          <p:cNvPr id="32" name="Down Arrow 31"/>
          <p:cNvSpPr/>
          <p:nvPr/>
        </p:nvSpPr>
        <p:spPr>
          <a:xfrm>
            <a:off x="7566051" y="4044790"/>
            <a:ext cx="669211" cy="6803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p:cNvCxnSpPr/>
          <p:nvPr/>
        </p:nvCxnSpPr>
        <p:spPr>
          <a:xfrm>
            <a:off x="0" y="1066800"/>
            <a:ext cx="9144000"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2400" y="2667000"/>
            <a:ext cx="2624455" cy="1600200"/>
          </a:xfrm>
          <a:custGeom>
            <a:avLst/>
            <a:gdLst/>
            <a:ahLst/>
            <a:cxnLst/>
            <a:rect l="l" t="t" r="r" b="b"/>
            <a:pathLst>
              <a:path w="2624455" h="1600200">
                <a:moveTo>
                  <a:pt x="2624455" y="0"/>
                </a:moveTo>
                <a:lnTo>
                  <a:pt x="524891" y="0"/>
                </a:lnTo>
                <a:lnTo>
                  <a:pt x="0" y="1600200"/>
                </a:lnTo>
                <a:lnTo>
                  <a:pt x="2099564" y="1600200"/>
                </a:lnTo>
                <a:lnTo>
                  <a:pt x="2624455" y="0"/>
                </a:lnTo>
                <a:close/>
              </a:path>
            </a:pathLst>
          </a:custGeom>
          <a:solidFill>
            <a:srgbClr val="D99593"/>
          </a:solidFill>
        </p:spPr>
        <p:txBody>
          <a:bodyPr wrap="square" lIns="0" tIns="0" rIns="0" bIns="0" rtlCol="0">
            <a:noAutofit/>
          </a:bodyPr>
          <a:lstStyle/>
          <a:p>
            <a:endParaRPr/>
          </a:p>
        </p:txBody>
      </p:sp>
      <p:sp>
        <p:nvSpPr>
          <p:cNvPr id="3" name="object 3"/>
          <p:cNvSpPr/>
          <p:nvPr/>
        </p:nvSpPr>
        <p:spPr>
          <a:xfrm>
            <a:off x="152400" y="2667000"/>
            <a:ext cx="2624455" cy="1600200"/>
          </a:xfrm>
          <a:custGeom>
            <a:avLst/>
            <a:gdLst/>
            <a:ahLst/>
            <a:cxnLst/>
            <a:rect l="l" t="t" r="r" b="b"/>
            <a:pathLst>
              <a:path w="2624455" h="1600200">
                <a:moveTo>
                  <a:pt x="0" y="1600200"/>
                </a:moveTo>
                <a:lnTo>
                  <a:pt x="524891" y="0"/>
                </a:lnTo>
                <a:lnTo>
                  <a:pt x="2624455" y="0"/>
                </a:lnTo>
                <a:lnTo>
                  <a:pt x="2099564" y="1600200"/>
                </a:lnTo>
                <a:lnTo>
                  <a:pt x="0" y="1600200"/>
                </a:lnTo>
                <a:close/>
              </a:path>
            </a:pathLst>
          </a:custGeom>
          <a:ln w="25400">
            <a:solidFill>
              <a:srgbClr val="385D89"/>
            </a:solidFill>
          </a:ln>
        </p:spPr>
        <p:txBody>
          <a:bodyPr wrap="square" lIns="0" tIns="0" rIns="0" bIns="0" rtlCol="0">
            <a:noAutofit/>
          </a:bodyPr>
          <a:lstStyle/>
          <a:p>
            <a:endParaRPr/>
          </a:p>
        </p:txBody>
      </p:sp>
      <p:sp>
        <p:nvSpPr>
          <p:cNvPr id="4" name="object 4"/>
          <p:cNvSpPr txBox="1"/>
          <p:nvPr/>
        </p:nvSpPr>
        <p:spPr>
          <a:xfrm>
            <a:off x="776427" y="2804414"/>
            <a:ext cx="1377950" cy="1311275"/>
          </a:xfrm>
          <a:prstGeom prst="rect">
            <a:avLst/>
          </a:prstGeom>
        </p:spPr>
        <p:txBody>
          <a:bodyPr vert="horz" wrap="square" lIns="0" tIns="0" rIns="0" bIns="0" rtlCol="0">
            <a:noAutofit/>
          </a:bodyPr>
          <a:lstStyle/>
          <a:p>
            <a:pPr marL="12700" marR="12700" indent="0" algn="ctr">
              <a:lnSpc>
                <a:spcPct val="100000"/>
              </a:lnSpc>
            </a:pPr>
            <a:r>
              <a:rPr sz="2800" b="1" spc="-15" dirty="0" smtClean="0">
                <a:solidFill>
                  <a:srgbClr val="FFFFFF"/>
                </a:solidFill>
                <a:latin typeface="Calibri"/>
                <a:cs typeface="Calibri"/>
              </a:rPr>
              <a:t>Desi</a:t>
            </a:r>
            <a:r>
              <a:rPr sz="2800" b="1" spc="-25" dirty="0" smtClean="0">
                <a:solidFill>
                  <a:srgbClr val="FFFFFF"/>
                </a:solidFill>
                <a:latin typeface="Calibri"/>
                <a:cs typeface="Calibri"/>
              </a:rPr>
              <a:t>g</a:t>
            </a:r>
            <a:r>
              <a:rPr sz="2800" b="1" spc="-15" dirty="0" smtClean="0">
                <a:solidFill>
                  <a:srgbClr val="FFFFFF"/>
                </a:solidFill>
                <a:latin typeface="Calibri"/>
                <a:cs typeface="Calibri"/>
              </a:rPr>
              <a:t>ner Se</a:t>
            </a:r>
            <a:r>
              <a:rPr sz="2800" b="1" spc="-20" dirty="0" smtClean="0">
                <a:solidFill>
                  <a:srgbClr val="FFFFFF"/>
                </a:solidFill>
                <a:latin typeface="Calibri"/>
                <a:cs typeface="Calibri"/>
              </a:rPr>
              <a:t>l</a:t>
            </a:r>
            <a:r>
              <a:rPr sz="2800" b="1" spc="-15" dirty="0" smtClean="0">
                <a:solidFill>
                  <a:srgbClr val="FFFFFF"/>
                </a:solidFill>
                <a:latin typeface="Calibri"/>
                <a:cs typeface="Calibri"/>
              </a:rPr>
              <a:t>ection</a:t>
            </a:r>
            <a:r>
              <a:rPr sz="2800" b="1" spc="-10" dirty="0" smtClean="0">
                <a:solidFill>
                  <a:srgbClr val="FFFFFF"/>
                </a:solidFill>
                <a:latin typeface="Calibri"/>
                <a:cs typeface="Calibri"/>
              </a:rPr>
              <a:t> C</a:t>
            </a:r>
            <a:r>
              <a:rPr sz="2800" b="1" spc="-25" dirty="0" smtClean="0">
                <a:solidFill>
                  <a:srgbClr val="FFFFFF"/>
                </a:solidFill>
                <a:latin typeface="Calibri"/>
                <a:cs typeface="Calibri"/>
              </a:rPr>
              <a:t>m</a:t>
            </a:r>
            <a:r>
              <a:rPr sz="2800" b="1" spc="-50" dirty="0" smtClean="0">
                <a:solidFill>
                  <a:srgbClr val="FFFFFF"/>
                </a:solidFill>
                <a:latin typeface="Calibri"/>
                <a:cs typeface="Calibri"/>
              </a:rPr>
              <a:t>t</a:t>
            </a:r>
            <a:r>
              <a:rPr sz="2800" b="1" spc="0" dirty="0" smtClean="0">
                <a:solidFill>
                  <a:srgbClr val="FFFFFF"/>
                </a:solidFill>
                <a:latin typeface="Calibri"/>
                <a:cs typeface="Calibri"/>
              </a:rPr>
              <a:t>e</a:t>
            </a:r>
            <a:endParaRPr sz="2800">
              <a:latin typeface="Calibri"/>
              <a:cs typeface="Calibri"/>
            </a:endParaRPr>
          </a:p>
        </p:txBody>
      </p:sp>
      <p:sp>
        <p:nvSpPr>
          <p:cNvPr id="5" name="object 5"/>
          <p:cNvSpPr/>
          <p:nvPr/>
        </p:nvSpPr>
        <p:spPr>
          <a:xfrm>
            <a:off x="5145278" y="1015282"/>
            <a:ext cx="2362200" cy="1257300"/>
          </a:xfrm>
          <a:custGeom>
            <a:avLst/>
            <a:gdLst/>
            <a:ahLst/>
            <a:cxnLst/>
            <a:rect l="l" t="t" r="r" b="b"/>
            <a:pathLst>
              <a:path w="2362200" h="1257300">
                <a:moveTo>
                  <a:pt x="0" y="1257300"/>
                </a:moveTo>
                <a:lnTo>
                  <a:pt x="2362200" y="1257300"/>
                </a:lnTo>
                <a:lnTo>
                  <a:pt x="2362200" y="0"/>
                </a:lnTo>
                <a:lnTo>
                  <a:pt x="0" y="0"/>
                </a:lnTo>
                <a:lnTo>
                  <a:pt x="0" y="1257300"/>
                </a:lnTo>
                <a:close/>
              </a:path>
            </a:pathLst>
          </a:custGeom>
          <a:solidFill>
            <a:srgbClr val="8063A1"/>
          </a:solidFill>
        </p:spPr>
        <p:txBody>
          <a:bodyPr wrap="square" lIns="0" tIns="0" rIns="0" bIns="0" rtlCol="0">
            <a:noAutofit/>
          </a:bodyPr>
          <a:lstStyle/>
          <a:p>
            <a:endParaRPr/>
          </a:p>
        </p:txBody>
      </p:sp>
      <p:sp>
        <p:nvSpPr>
          <p:cNvPr id="6" name="object 6"/>
          <p:cNvSpPr/>
          <p:nvPr/>
        </p:nvSpPr>
        <p:spPr>
          <a:xfrm>
            <a:off x="5145278" y="1015282"/>
            <a:ext cx="2362200" cy="1257300"/>
          </a:xfrm>
          <a:custGeom>
            <a:avLst/>
            <a:gdLst/>
            <a:ahLst/>
            <a:cxnLst/>
            <a:rect l="l" t="t" r="r" b="b"/>
            <a:pathLst>
              <a:path w="2362200" h="1257300">
                <a:moveTo>
                  <a:pt x="0" y="1257300"/>
                </a:moveTo>
                <a:lnTo>
                  <a:pt x="2362200" y="1257300"/>
                </a:lnTo>
                <a:lnTo>
                  <a:pt x="2362200" y="0"/>
                </a:lnTo>
                <a:lnTo>
                  <a:pt x="0" y="0"/>
                </a:lnTo>
                <a:lnTo>
                  <a:pt x="0" y="1257300"/>
                </a:lnTo>
                <a:close/>
              </a:path>
            </a:pathLst>
          </a:custGeom>
          <a:ln w="25400">
            <a:solidFill>
              <a:srgbClr val="385D89"/>
            </a:solidFill>
          </a:ln>
        </p:spPr>
        <p:txBody>
          <a:bodyPr wrap="square" lIns="0" tIns="0" rIns="0" bIns="0" rtlCol="0">
            <a:noAutofit/>
          </a:bodyPr>
          <a:lstStyle/>
          <a:p>
            <a:endParaRPr/>
          </a:p>
        </p:txBody>
      </p:sp>
      <p:sp>
        <p:nvSpPr>
          <p:cNvPr id="7" name="object 7"/>
          <p:cNvSpPr txBox="1"/>
          <p:nvPr/>
        </p:nvSpPr>
        <p:spPr>
          <a:xfrm>
            <a:off x="5586729" y="1194225"/>
            <a:ext cx="1481455" cy="883919"/>
          </a:xfrm>
          <a:prstGeom prst="rect">
            <a:avLst/>
          </a:prstGeom>
        </p:spPr>
        <p:txBody>
          <a:bodyPr vert="horz" wrap="square" lIns="0" tIns="0" rIns="0" bIns="0" rtlCol="0">
            <a:noAutofit/>
          </a:bodyPr>
          <a:lstStyle/>
          <a:p>
            <a:pPr marL="12700" marR="12700" indent="95885">
              <a:lnSpc>
                <a:spcPct val="100000"/>
              </a:lnSpc>
            </a:pPr>
            <a:r>
              <a:rPr sz="2800" b="1" spc="-15" dirty="0" smtClean="0">
                <a:solidFill>
                  <a:srgbClr val="FFFFFF"/>
                </a:solidFill>
                <a:latin typeface="Calibri"/>
                <a:cs typeface="Calibri"/>
              </a:rPr>
              <a:t>Boa</a:t>
            </a:r>
            <a:r>
              <a:rPr sz="2800" b="1" spc="-45" dirty="0" smtClean="0">
                <a:solidFill>
                  <a:srgbClr val="FFFFFF"/>
                </a:solidFill>
                <a:latin typeface="Calibri"/>
                <a:cs typeface="Calibri"/>
              </a:rPr>
              <a:t>r</a:t>
            </a:r>
            <a:r>
              <a:rPr sz="2800" b="1" spc="-15" dirty="0" smtClean="0">
                <a:solidFill>
                  <a:srgbClr val="FFFFFF"/>
                </a:solidFill>
                <a:latin typeface="Calibri"/>
                <a:cs typeface="Calibri"/>
              </a:rPr>
              <a:t>d</a:t>
            </a:r>
            <a:r>
              <a:rPr sz="2800" b="1" spc="10" dirty="0" smtClean="0">
                <a:solidFill>
                  <a:srgbClr val="FFFFFF"/>
                </a:solidFill>
                <a:latin typeface="Calibri"/>
                <a:cs typeface="Calibri"/>
              </a:rPr>
              <a:t> </a:t>
            </a:r>
            <a:r>
              <a:rPr sz="2800" b="1" spc="-15" dirty="0" smtClean="0">
                <a:solidFill>
                  <a:srgbClr val="FFFFFF"/>
                </a:solidFill>
                <a:latin typeface="Calibri"/>
                <a:cs typeface="Calibri"/>
              </a:rPr>
              <a:t>of Ald</a:t>
            </a:r>
            <a:r>
              <a:rPr sz="2800" b="1" spc="-25" dirty="0" smtClean="0">
                <a:solidFill>
                  <a:srgbClr val="FFFFFF"/>
                </a:solidFill>
                <a:latin typeface="Calibri"/>
                <a:cs typeface="Calibri"/>
              </a:rPr>
              <a:t>e</a:t>
            </a:r>
            <a:r>
              <a:rPr sz="2800" b="1" spc="-10" dirty="0" smtClean="0">
                <a:solidFill>
                  <a:srgbClr val="FFFFFF"/>
                </a:solidFill>
                <a:latin typeface="Calibri"/>
                <a:cs typeface="Calibri"/>
              </a:rPr>
              <a:t>r</a:t>
            </a:r>
            <a:r>
              <a:rPr sz="2800" b="1" spc="-20" dirty="0" smtClean="0">
                <a:solidFill>
                  <a:srgbClr val="FFFFFF"/>
                </a:solidFill>
                <a:latin typeface="Calibri"/>
                <a:cs typeface="Calibri"/>
              </a:rPr>
              <a:t>m</a:t>
            </a:r>
            <a:r>
              <a:rPr sz="2800" b="1" spc="-15" dirty="0" smtClean="0">
                <a:solidFill>
                  <a:srgbClr val="FFFFFF"/>
                </a:solidFill>
                <a:latin typeface="Calibri"/>
                <a:cs typeface="Calibri"/>
              </a:rPr>
              <a:t>en</a:t>
            </a:r>
            <a:endParaRPr sz="2800">
              <a:latin typeface="Calibri"/>
              <a:cs typeface="Calibri"/>
            </a:endParaRPr>
          </a:p>
        </p:txBody>
      </p:sp>
      <p:sp>
        <p:nvSpPr>
          <p:cNvPr id="8" name="object 8"/>
          <p:cNvSpPr/>
          <p:nvPr/>
        </p:nvSpPr>
        <p:spPr>
          <a:xfrm>
            <a:off x="5050028" y="4953000"/>
            <a:ext cx="2552700" cy="1674012"/>
          </a:xfrm>
          <a:custGeom>
            <a:avLst/>
            <a:gdLst/>
            <a:ahLst/>
            <a:cxnLst/>
            <a:rect l="l" t="t" r="r" b="b"/>
            <a:pathLst>
              <a:path w="2552700" h="1674012">
                <a:moveTo>
                  <a:pt x="2134235" y="0"/>
                </a:moveTo>
                <a:lnTo>
                  <a:pt x="418592" y="0"/>
                </a:lnTo>
                <a:lnTo>
                  <a:pt x="0" y="837006"/>
                </a:lnTo>
                <a:lnTo>
                  <a:pt x="418592" y="1674012"/>
                </a:lnTo>
                <a:lnTo>
                  <a:pt x="2134235" y="1674012"/>
                </a:lnTo>
                <a:lnTo>
                  <a:pt x="2552700" y="837006"/>
                </a:lnTo>
                <a:lnTo>
                  <a:pt x="2134235" y="0"/>
                </a:lnTo>
                <a:close/>
              </a:path>
            </a:pathLst>
          </a:custGeom>
          <a:solidFill>
            <a:srgbClr val="4F81BC"/>
          </a:solidFill>
        </p:spPr>
        <p:txBody>
          <a:bodyPr wrap="square" lIns="0" tIns="0" rIns="0" bIns="0" rtlCol="0">
            <a:noAutofit/>
          </a:bodyPr>
          <a:lstStyle/>
          <a:p>
            <a:endParaRPr/>
          </a:p>
        </p:txBody>
      </p:sp>
      <p:sp>
        <p:nvSpPr>
          <p:cNvPr id="9" name="object 9"/>
          <p:cNvSpPr/>
          <p:nvPr/>
        </p:nvSpPr>
        <p:spPr>
          <a:xfrm>
            <a:off x="5050028" y="4953000"/>
            <a:ext cx="2552700" cy="1674012"/>
          </a:xfrm>
          <a:custGeom>
            <a:avLst/>
            <a:gdLst/>
            <a:ahLst/>
            <a:cxnLst/>
            <a:rect l="l" t="t" r="r" b="b"/>
            <a:pathLst>
              <a:path w="2552700" h="1674012">
                <a:moveTo>
                  <a:pt x="0" y="837006"/>
                </a:moveTo>
                <a:lnTo>
                  <a:pt x="418592" y="0"/>
                </a:lnTo>
                <a:lnTo>
                  <a:pt x="2134235" y="0"/>
                </a:lnTo>
                <a:lnTo>
                  <a:pt x="2552700" y="837006"/>
                </a:lnTo>
                <a:lnTo>
                  <a:pt x="2134235" y="1674012"/>
                </a:lnTo>
                <a:lnTo>
                  <a:pt x="418592" y="1674012"/>
                </a:lnTo>
                <a:lnTo>
                  <a:pt x="0" y="837006"/>
                </a:lnTo>
                <a:close/>
              </a:path>
            </a:pathLst>
          </a:custGeom>
          <a:ln w="25400">
            <a:solidFill>
              <a:srgbClr val="385D89"/>
            </a:solidFill>
          </a:ln>
        </p:spPr>
        <p:txBody>
          <a:bodyPr wrap="square" lIns="0" tIns="0" rIns="0" bIns="0" rtlCol="0">
            <a:noAutofit/>
          </a:bodyPr>
          <a:lstStyle/>
          <a:p>
            <a:endParaRPr/>
          </a:p>
        </p:txBody>
      </p:sp>
      <p:sp>
        <p:nvSpPr>
          <p:cNvPr id="10" name="object 10"/>
          <p:cNvSpPr txBox="1"/>
          <p:nvPr/>
        </p:nvSpPr>
        <p:spPr>
          <a:xfrm>
            <a:off x="5495671" y="5341416"/>
            <a:ext cx="1664970" cy="883919"/>
          </a:xfrm>
          <a:prstGeom prst="rect">
            <a:avLst/>
          </a:prstGeom>
        </p:spPr>
        <p:txBody>
          <a:bodyPr vert="horz" wrap="square" lIns="0" tIns="0" rIns="0" bIns="0" rtlCol="0">
            <a:noAutofit/>
          </a:bodyPr>
          <a:lstStyle/>
          <a:p>
            <a:pPr marR="1905" algn="ctr">
              <a:lnSpc>
                <a:spcPct val="100000"/>
              </a:lnSpc>
            </a:pPr>
            <a:r>
              <a:rPr sz="2800" b="1" spc="-15" dirty="0" smtClean="0">
                <a:solidFill>
                  <a:srgbClr val="FFFFFF"/>
                </a:solidFill>
                <a:latin typeface="Calibri"/>
                <a:cs typeface="Calibri"/>
              </a:rPr>
              <a:t>Scho</a:t>
            </a:r>
            <a:r>
              <a:rPr sz="2800" b="1" spc="-25" dirty="0" smtClean="0">
                <a:solidFill>
                  <a:srgbClr val="FFFFFF"/>
                </a:solidFill>
                <a:latin typeface="Calibri"/>
                <a:cs typeface="Calibri"/>
              </a:rPr>
              <a:t>o</a:t>
            </a:r>
            <a:r>
              <a:rPr sz="2800" b="1" spc="-10" dirty="0" smtClean="0">
                <a:solidFill>
                  <a:srgbClr val="FFFFFF"/>
                </a:solidFill>
                <a:latin typeface="Calibri"/>
                <a:cs typeface="Calibri"/>
              </a:rPr>
              <a:t>l</a:t>
            </a:r>
            <a:endParaRPr sz="2800">
              <a:latin typeface="Calibri"/>
              <a:cs typeface="Calibri"/>
            </a:endParaRPr>
          </a:p>
          <a:p>
            <a:pPr algn="ctr">
              <a:lnSpc>
                <a:spcPct val="100000"/>
              </a:lnSpc>
            </a:pPr>
            <a:r>
              <a:rPr sz="2800" b="1" spc="-20" dirty="0" smtClean="0">
                <a:solidFill>
                  <a:srgbClr val="FFFFFF"/>
                </a:solidFill>
                <a:latin typeface="Calibri"/>
                <a:cs typeface="Calibri"/>
              </a:rPr>
              <a:t>Commi</a:t>
            </a:r>
            <a:r>
              <a:rPr sz="2800" b="1" spc="-45" dirty="0" smtClean="0">
                <a:solidFill>
                  <a:srgbClr val="FFFFFF"/>
                </a:solidFill>
                <a:latin typeface="Calibri"/>
                <a:cs typeface="Calibri"/>
              </a:rPr>
              <a:t>tt</a:t>
            </a:r>
            <a:r>
              <a:rPr sz="2800" b="1" spc="-15" dirty="0" smtClean="0">
                <a:solidFill>
                  <a:srgbClr val="FFFFFF"/>
                </a:solidFill>
                <a:latin typeface="Calibri"/>
                <a:cs typeface="Calibri"/>
              </a:rPr>
              <a:t>ee</a:t>
            </a:r>
            <a:endParaRPr sz="2800">
              <a:latin typeface="Calibri"/>
              <a:cs typeface="Calibri"/>
            </a:endParaRPr>
          </a:p>
        </p:txBody>
      </p:sp>
      <p:sp>
        <p:nvSpPr>
          <p:cNvPr id="11" name="object 11"/>
          <p:cNvSpPr/>
          <p:nvPr/>
        </p:nvSpPr>
        <p:spPr>
          <a:xfrm>
            <a:off x="2190149" y="980866"/>
            <a:ext cx="2029840" cy="1457534"/>
          </a:xfrm>
          <a:custGeom>
            <a:avLst/>
            <a:gdLst/>
            <a:ahLst/>
            <a:cxnLst/>
            <a:rect l="l" t="t" r="r" b="b"/>
            <a:pathLst>
              <a:path w="2029840" h="1421384">
                <a:moveTo>
                  <a:pt x="1014857" y="0"/>
                </a:moveTo>
                <a:lnTo>
                  <a:pt x="931628" y="2355"/>
                </a:lnTo>
                <a:lnTo>
                  <a:pt x="850251" y="9300"/>
                </a:lnTo>
                <a:lnTo>
                  <a:pt x="770987" y="20651"/>
                </a:lnTo>
                <a:lnTo>
                  <a:pt x="694098" y="36226"/>
                </a:lnTo>
                <a:lnTo>
                  <a:pt x="619845" y="55842"/>
                </a:lnTo>
                <a:lnTo>
                  <a:pt x="548488" y="79316"/>
                </a:lnTo>
                <a:lnTo>
                  <a:pt x="480290" y="106465"/>
                </a:lnTo>
                <a:lnTo>
                  <a:pt x="415512" y="137107"/>
                </a:lnTo>
                <a:lnTo>
                  <a:pt x="354414" y="171058"/>
                </a:lnTo>
                <a:lnTo>
                  <a:pt x="297259" y="208137"/>
                </a:lnTo>
                <a:lnTo>
                  <a:pt x="244307" y="248159"/>
                </a:lnTo>
                <a:lnTo>
                  <a:pt x="195819" y="290943"/>
                </a:lnTo>
                <a:lnTo>
                  <a:pt x="152058" y="336306"/>
                </a:lnTo>
                <a:lnTo>
                  <a:pt x="113283" y="384064"/>
                </a:lnTo>
                <a:lnTo>
                  <a:pt x="79757" y="434036"/>
                </a:lnTo>
                <a:lnTo>
                  <a:pt x="51741" y="486038"/>
                </a:lnTo>
                <a:lnTo>
                  <a:pt x="29496" y="539887"/>
                </a:lnTo>
                <a:lnTo>
                  <a:pt x="13283" y="595401"/>
                </a:lnTo>
                <a:lnTo>
                  <a:pt x="3364" y="652397"/>
                </a:lnTo>
                <a:lnTo>
                  <a:pt x="0" y="710691"/>
                </a:lnTo>
                <a:lnTo>
                  <a:pt x="3364" y="768986"/>
                </a:lnTo>
                <a:lnTo>
                  <a:pt x="13283" y="825982"/>
                </a:lnTo>
                <a:lnTo>
                  <a:pt x="29496" y="881496"/>
                </a:lnTo>
                <a:lnTo>
                  <a:pt x="51741" y="935345"/>
                </a:lnTo>
                <a:lnTo>
                  <a:pt x="79757" y="987347"/>
                </a:lnTo>
                <a:lnTo>
                  <a:pt x="113283" y="1037319"/>
                </a:lnTo>
                <a:lnTo>
                  <a:pt x="152058" y="1085077"/>
                </a:lnTo>
                <a:lnTo>
                  <a:pt x="195819" y="1130440"/>
                </a:lnTo>
                <a:lnTo>
                  <a:pt x="244307" y="1173224"/>
                </a:lnTo>
                <a:lnTo>
                  <a:pt x="297259" y="1213246"/>
                </a:lnTo>
                <a:lnTo>
                  <a:pt x="354414" y="1250325"/>
                </a:lnTo>
                <a:lnTo>
                  <a:pt x="415512" y="1284276"/>
                </a:lnTo>
                <a:lnTo>
                  <a:pt x="480290" y="1314918"/>
                </a:lnTo>
                <a:lnTo>
                  <a:pt x="548488" y="1342067"/>
                </a:lnTo>
                <a:lnTo>
                  <a:pt x="619845" y="1365541"/>
                </a:lnTo>
                <a:lnTo>
                  <a:pt x="694098" y="1385157"/>
                </a:lnTo>
                <a:lnTo>
                  <a:pt x="770987" y="1400732"/>
                </a:lnTo>
                <a:lnTo>
                  <a:pt x="850251" y="1412083"/>
                </a:lnTo>
                <a:lnTo>
                  <a:pt x="931628" y="1419028"/>
                </a:lnTo>
                <a:lnTo>
                  <a:pt x="1014857" y="1421384"/>
                </a:lnTo>
                <a:lnTo>
                  <a:pt x="1098103" y="1419028"/>
                </a:lnTo>
                <a:lnTo>
                  <a:pt x="1179497" y="1412083"/>
                </a:lnTo>
                <a:lnTo>
                  <a:pt x="1258775" y="1400732"/>
                </a:lnTo>
                <a:lnTo>
                  <a:pt x="1335677" y="1385157"/>
                </a:lnTo>
                <a:lnTo>
                  <a:pt x="1409942" y="1365541"/>
                </a:lnTo>
                <a:lnTo>
                  <a:pt x="1481308" y="1342067"/>
                </a:lnTo>
                <a:lnTo>
                  <a:pt x="1549515" y="1314918"/>
                </a:lnTo>
                <a:lnTo>
                  <a:pt x="1614301" y="1284276"/>
                </a:lnTo>
                <a:lnTo>
                  <a:pt x="1675404" y="1250325"/>
                </a:lnTo>
                <a:lnTo>
                  <a:pt x="1732565" y="1213246"/>
                </a:lnTo>
                <a:lnTo>
                  <a:pt x="1785522" y="1173224"/>
                </a:lnTo>
                <a:lnTo>
                  <a:pt x="1834013" y="1130440"/>
                </a:lnTo>
                <a:lnTo>
                  <a:pt x="1877777" y="1085077"/>
                </a:lnTo>
                <a:lnTo>
                  <a:pt x="1916553" y="1037319"/>
                </a:lnTo>
                <a:lnTo>
                  <a:pt x="1950081" y="987347"/>
                </a:lnTo>
                <a:lnTo>
                  <a:pt x="1978098" y="935345"/>
                </a:lnTo>
                <a:lnTo>
                  <a:pt x="2000343" y="881496"/>
                </a:lnTo>
                <a:lnTo>
                  <a:pt x="2016557" y="825982"/>
                </a:lnTo>
                <a:lnTo>
                  <a:pt x="2026476" y="768986"/>
                </a:lnTo>
                <a:lnTo>
                  <a:pt x="2029840" y="710691"/>
                </a:lnTo>
                <a:lnTo>
                  <a:pt x="2026476" y="652397"/>
                </a:lnTo>
                <a:lnTo>
                  <a:pt x="2016557" y="595401"/>
                </a:lnTo>
                <a:lnTo>
                  <a:pt x="2000343" y="539887"/>
                </a:lnTo>
                <a:lnTo>
                  <a:pt x="1978098" y="486038"/>
                </a:lnTo>
                <a:lnTo>
                  <a:pt x="1950081" y="434036"/>
                </a:lnTo>
                <a:lnTo>
                  <a:pt x="1916553" y="384064"/>
                </a:lnTo>
                <a:lnTo>
                  <a:pt x="1877777" y="336306"/>
                </a:lnTo>
                <a:lnTo>
                  <a:pt x="1834013" y="290943"/>
                </a:lnTo>
                <a:lnTo>
                  <a:pt x="1785522" y="248159"/>
                </a:lnTo>
                <a:lnTo>
                  <a:pt x="1732565" y="208137"/>
                </a:lnTo>
                <a:lnTo>
                  <a:pt x="1675404" y="171058"/>
                </a:lnTo>
                <a:lnTo>
                  <a:pt x="1614301" y="137107"/>
                </a:lnTo>
                <a:lnTo>
                  <a:pt x="1549515" y="106465"/>
                </a:lnTo>
                <a:lnTo>
                  <a:pt x="1481308" y="79316"/>
                </a:lnTo>
                <a:lnTo>
                  <a:pt x="1409942" y="55842"/>
                </a:lnTo>
                <a:lnTo>
                  <a:pt x="1335677" y="36226"/>
                </a:lnTo>
                <a:lnTo>
                  <a:pt x="1258775" y="20651"/>
                </a:lnTo>
                <a:lnTo>
                  <a:pt x="1179497" y="9300"/>
                </a:lnTo>
                <a:lnTo>
                  <a:pt x="1098103" y="2355"/>
                </a:lnTo>
                <a:lnTo>
                  <a:pt x="1014857" y="0"/>
                </a:lnTo>
                <a:close/>
              </a:path>
            </a:pathLst>
          </a:custGeom>
          <a:solidFill>
            <a:srgbClr val="F9C090"/>
          </a:solidFill>
        </p:spPr>
        <p:txBody>
          <a:bodyPr wrap="square" lIns="0" tIns="0" rIns="0" bIns="0" rtlCol="0">
            <a:noAutofit/>
          </a:bodyPr>
          <a:lstStyle/>
          <a:p>
            <a:endParaRPr/>
          </a:p>
        </p:txBody>
      </p:sp>
      <p:sp>
        <p:nvSpPr>
          <p:cNvPr id="12" name="object 12"/>
          <p:cNvSpPr/>
          <p:nvPr/>
        </p:nvSpPr>
        <p:spPr>
          <a:xfrm>
            <a:off x="2190149" y="998941"/>
            <a:ext cx="2029840" cy="1421384"/>
          </a:xfrm>
          <a:custGeom>
            <a:avLst/>
            <a:gdLst/>
            <a:ahLst/>
            <a:cxnLst/>
            <a:rect l="l" t="t" r="r" b="b"/>
            <a:pathLst>
              <a:path w="2029840" h="1421384">
                <a:moveTo>
                  <a:pt x="0" y="710691"/>
                </a:moveTo>
                <a:lnTo>
                  <a:pt x="3364" y="652397"/>
                </a:lnTo>
                <a:lnTo>
                  <a:pt x="13283" y="595401"/>
                </a:lnTo>
                <a:lnTo>
                  <a:pt x="29496" y="539887"/>
                </a:lnTo>
                <a:lnTo>
                  <a:pt x="51741" y="486038"/>
                </a:lnTo>
                <a:lnTo>
                  <a:pt x="79757" y="434036"/>
                </a:lnTo>
                <a:lnTo>
                  <a:pt x="113283" y="384064"/>
                </a:lnTo>
                <a:lnTo>
                  <a:pt x="152058" y="336306"/>
                </a:lnTo>
                <a:lnTo>
                  <a:pt x="195819" y="290943"/>
                </a:lnTo>
                <a:lnTo>
                  <a:pt x="244307" y="248159"/>
                </a:lnTo>
                <a:lnTo>
                  <a:pt x="297259" y="208137"/>
                </a:lnTo>
                <a:lnTo>
                  <a:pt x="354414" y="171058"/>
                </a:lnTo>
                <a:lnTo>
                  <a:pt x="415512" y="137107"/>
                </a:lnTo>
                <a:lnTo>
                  <a:pt x="480290" y="106465"/>
                </a:lnTo>
                <a:lnTo>
                  <a:pt x="548488" y="79316"/>
                </a:lnTo>
                <a:lnTo>
                  <a:pt x="619845" y="55842"/>
                </a:lnTo>
                <a:lnTo>
                  <a:pt x="694098" y="36226"/>
                </a:lnTo>
                <a:lnTo>
                  <a:pt x="770987" y="20651"/>
                </a:lnTo>
                <a:lnTo>
                  <a:pt x="850251" y="9300"/>
                </a:lnTo>
                <a:lnTo>
                  <a:pt x="931628" y="2355"/>
                </a:lnTo>
                <a:lnTo>
                  <a:pt x="1014857" y="0"/>
                </a:lnTo>
                <a:lnTo>
                  <a:pt x="1098103" y="2355"/>
                </a:lnTo>
                <a:lnTo>
                  <a:pt x="1179497" y="9300"/>
                </a:lnTo>
                <a:lnTo>
                  <a:pt x="1258775" y="20651"/>
                </a:lnTo>
                <a:lnTo>
                  <a:pt x="1335677" y="36226"/>
                </a:lnTo>
                <a:lnTo>
                  <a:pt x="1409942" y="55842"/>
                </a:lnTo>
                <a:lnTo>
                  <a:pt x="1481308" y="79316"/>
                </a:lnTo>
                <a:lnTo>
                  <a:pt x="1549515" y="106465"/>
                </a:lnTo>
                <a:lnTo>
                  <a:pt x="1614301" y="137107"/>
                </a:lnTo>
                <a:lnTo>
                  <a:pt x="1675404" y="171058"/>
                </a:lnTo>
                <a:lnTo>
                  <a:pt x="1732565" y="208137"/>
                </a:lnTo>
                <a:lnTo>
                  <a:pt x="1785522" y="248159"/>
                </a:lnTo>
                <a:lnTo>
                  <a:pt x="1834013" y="290943"/>
                </a:lnTo>
                <a:lnTo>
                  <a:pt x="1877777" y="336306"/>
                </a:lnTo>
                <a:lnTo>
                  <a:pt x="1916553" y="384064"/>
                </a:lnTo>
                <a:lnTo>
                  <a:pt x="1950081" y="434036"/>
                </a:lnTo>
                <a:lnTo>
                  <a:pt x="1978098" y="486038"/>
                </a:lnTo>
                <a:lnTo>
                  <a:pt x="2000343" y="539887"/>
                </a:lnTo>
                <a:lnTo>
                  <a:pt x="2016557" y="595401"/>
                </a:lnTo>
                <a:lnTo>
                  <a:pt x="2026476" y="652397"/>
                </a:lnTo>
                <a:lnTo>
                  <a:pt x="2029840" y="710691"/>
                </a:lnTo>
                <a:lnTo>
                  <a:pt x="2026476" y="768986"/>
                </a:lnTo>
                <a:lnTo>
                  <a:pt x="2016557" y="825982"/>
                </a:lnTo>
                <a:lnTo>
                  <a:pt x="2000343" y="881496"/>
                </a:lnTo>
                <a:lnTo>
                  <a:pt x="1978098" y="935345"/>
                </a:lnTo>
                <a:lnTo>
                  <a:pt x="1950081" y="987347"/>
                </a:lnTo>
                <a:lnTo>
                  <a:pt x="1916553" y="1037319"/>
                </a:lnTo>
                <a:lnTo>
                  <a:pt x="1877777" y="1085077"/>
                </a:lnTo>
                <a:lnTo>
                  <a:pt x="1834013" y="1130440"/>
                </a:lnTo>
                <a:lnTo>
                  <a:pt x="1785522" y="1173224"/>
                </a:lnTo>
                <a:lnTo>
                  <a:pt x="1732565" y="1213246"/>
                </a:lnTo>
                <a:lnTo>
                  <a:pt x="1675404" y="1250325"/>
                </a:lnTo>
                <a:lnTo>
                  <a:pt x="1614301" y="1284276"/>
                </a:lnTo>
                <a:lnTo>
                  <a:pt x="1549515" y="1314918"/>
                </a:lnTo>
                <a:lnTo>
                  <a:pt x="1481308" y="1342067"/>
                </a:lnTo>
                <a:lnTo>
                  <a:pt x="1409942" y="1365541"/>
                </a:lnTo>
                <a:lnTo>
                  <a:pt x="1335677" y="1385157"/>
                </a:lnTo>
                <a:lnTo>
                  <a:pt x="1258775" y="1400732"/>
                </a:lnTo>
                <a:lnTo>
                  <a:pt x="1179497" y="1412083"/>
                </a:lnTo>
                <a:lnTo>
                  <a:pt x="1098103" y="1419028"/>
                </a:lnTo>
                <a:lnTo>
                  <a:pt x="1014857" y="1421384"/>
                </a:lnTo>
                <a:lnTo>
                  <a:pt x="931628" y="1419028"/>
                </a:lnTo>
                <a:lnTo>
                  <a:pt x="850251" y="1412083"/>
                </a:lnTo>
                <a:lnTo>
                  <a:pt x="770987" y="1400732"/>
                </a:lnTo>
                <a:lnTo>
                  <a:pt x="694098" y="1385157"/>
                </a:lnTo>
                <a:lnTo>
                  <a:pt x="619845" y="1365541"/>
                </a:lnTo>
                <a:lnTo>
                  <a:pt x="548488" y="1342067"/>
                </a:lnTo>
                <a:lnTo>
                  <a:pt x="480290" y="1314918"/>
                </a:lnTo>
                <a:lnTo>
                  <a:pt x="415512" y="1284276"/>
                </a:lnTo>
                <a:lnTo>
                  <a:pt x="354414" y="1250325"/>
                </a:lnTo>
                <a:lnTo>
                  <a:pt x="297259" y="1213246"/>
                </a:lnTo>
                <a:lnTo>
                  <a:pt x="244307" y="1173224"/>
                </a:lnTo>
                <a:lnTo>
                  <a:pt x="195819" y="1130440"/>
                </a:lnTo>
                <a:lnTo>
                  <a:pt x="152058" y="1085077"/>
                </a:lnTo>
                <a:lnTo>
                  <a:pt x="113283" y="1037319"/>
                </a:lnTo>
                <a:lnTo>
                  <a:pt x="79757" y="987347"/>
                </a:lnTo>
                <a:lnTo>
                  <a:pt x="51741" y="935345"/>
                </a:lnTo>
                <a:lnTo>
                  <a:pt x="29496" y="881496"/>
                </a:lnTo>
                <a:lnTo>
                  <a:pt x="13283" y="825982"/>
                </a:lnTo>
                <a:lnTo>
                  <a:pt x="3364" y="768986"/>
                </a:lnTo>
                <a:lnTo>
                  <a:pt x="0" y="710691"/>
                </a:lnTo>
                <a:close/>
              </a:path>
            </a:pathLst>
          </a:custGeom>
          <a:ln w="25400">
            <a:solidFill>
              <a:srgbClr val="385D89"/>
            </a:solidFill>
          </a:ln>
        </p:spPr>
        <p:txBody>
          <a:bodyPr wrap="square" lIns="0" tIns="0" rIns="0" bIns="0" rtlCol="0">
            <a:noAutofit/>
          </a:bodyPr>
          <a:lstStyle/>
          <a:p>
            <a:endParaRPr/>
          </a:p>
        </p:txBody>
      </p:sp>
      <p:sp>
        <p:nvSpPr>
          <p:cNvPr id="13" name="object 13"/>
          <p:cNvSpPr txBox="1"/>
          <p:nvPr/>
        </p:nvSpPr>
        <p:spPr>
          <a:xfrm>
            <a:off x="2612898" y="1036238"/>
            <a:ext cx="1225550" cy="1310640"/>
          </a:xfrm>
          <a:prstGeom prst="rect">
            <a:avLst/>
          </a:prstGeom>
        </p:spPr>
        <p:txBody>
          <a:bodyPr vert="horz" wrap="square" lIns="0" tIns="0" rIns="0" bIns="0" rtlCol="0">
            <a:noAutofit/>
          </a:bodyPr>
          <a:lstStyle/>
          <a:p>
            <a:pPr marL="12700" marR="12700" indent="-1905" algn="ctr">
              <a:lnSpc>
                <a:spcPct val="100000"/>
              </a:lnSpc>
            </a:pPr>
            <a:r>
              <a:rPr sz="2800" b="1" spc="-15" dirty="0" smtClean="0">
                <a:solidFill>
                  <a:srgbClr val="FFFFFF"/>
                </a:solidFill>
                <a:latin typeface="Calibri"/>
                <a:cs typeface="Calibri"/>
              </a:rPr>
              <a:t>Scho</a:t>
            </a:r>
            <a:r>
              <a:rPr sz="2800" b="1" spc="-25" dirty="0" smtClean="0">
                <a:solidFill>
                  <a:srgbClr val="FFFFFF"/>
                </a:solidFill>
                <a:latin typeface="Calibri"/>
                <a:cs typeface="Calibri"/>
              </a:rPr>
              <a:t>o</a:t>
            </a:r>
            <a:r>
              <a:rPr sz="2800" b="1" spc="-10" dirty="0" smtClean="0">
                <a:solidFill>
                  <a:srgbClr val="FFFFFF"/>
                </a:solidFill>
                <a:latin typeface="Calibri"/>
                <a:cs typeface="Calibri"/>
              </a:rPr>
              <a:t>l</a:t>
            </a:r>
            <a:r>
              <a:rPr sz="2800" b="1" spc="-15" dirty="0" smtClean="0">
                <a:solidFill>
                  <a:srgbClr val="FFFFFF"/>
                </a:solidFill>
                <a:latin typeface="Calibri"/>
                <a:cs typeface="Calibri"/>
              </a:rPr>
              <a:t> Building C</a:t>
            </a:r>
            <a:r>
              <a:rPr sz="2800" b="1" spc="-50" dirty="0" smtClean="0">
                <a:solidFill>
                  <a:srgbClr val="FFFFFF"/>
                </a:solidFill>
                <a:latin typeface="Calibri"/>
                <a:cs typeface="Calibri"/>
              </a:rPr>
              <a:t>m</a:t>
            </a:r>
            <a:r>
              <a:rPr sz="2800" b="1" spc="-45" dirty="0" smtClean="0">
                <a:solidFill>
                  <a:srgbClr val="FFFFFF"/>
                </a:solidFill>
                <a:latin typeface="Calibri"/>
                <a:cs typeface="Calibri"/>
              </a:rPr>
              <a:t>t</a:t>
            </a:r>
            <a:r>
              <a:rPr sz="2800" b="1" spc="-15" dirty="0" smtClean="0">
                <a:solidFill>
                  <a:srgbClr val="FFFFFF"/>
                </a:solidFill>
                <a:latin typeface="Calibri"/>
                <a:cs typeface="Calibri"/>
              </a:rPr>
              <a:t>e</a:t>
            </a:r>
            <a:endParaRPr sz="2800" dirty="0">
              <a:latin typeface="Calibri"/>
              <a:cs typeface="Calibri"/>
            </a:endParaRPr>
          </a:p>
        </p:txBody>
      </p:sp>
      <p:sp>
        <p:nvSpPr>
          <p:cNvPr id="14" name="object 14"/>
          <p:cNvSpPr txBox="1">
            <a:spLocks noGrp="1"/>
          </p:cNvSpPr>
          <p:nvPr>
            <p:ph type="title"/>
          </p:nvPr>
        </p:nvSpPr>
        <p:spPr>
          <a:xfrm>
            <a:off x="2363640" y="132398"/>
            <a:ext cx="4416718" cy="477202"/>
          </a:xfrm>
          <a:prstGeom prst="rect">
            <a:avLst/>
          </a:prstGeom>
        </p:spPr>
        <p:txBody>
          <a:bodyPr vert="horz" wrap="square" lIns="0" tIns="0" rIns="0" bIns="0" rtlCol="0">
            <a:noAutofit/>
          </a:bodyPr>
          <a:lstStyle/>
          <a:p>
            <a:pPr algn="ctr">
              <a:lnSpc>
                <a:spcPct val="100000"/>
              </a:lnSpc>
            </a:pPr>
            <a:r>
              <a:rPr sz="2800" b="1" spc="0" dirty="0" smtClean="0">
                <a:solidFill>
                  <a:schemeClr val="tx1"/>
                </a:solidFill>
                <a:latin typeface="Calibri"/>
                <a:cs typeface="Calibri"/>
              </a:rPr>
              <a:t>Selecti</a:t>
            </a:r>
            <a:r>
              <a:rPr sz="2800" b="1" spc="5" dirty="0" smtClean="0">
                <a:solidFill>
                  <a:schemeClr val="tx1"/>
                </a:solidFill>
                <a:latin typeface="Calibri"/>
                <a:cs typeface="Calibri"/>
              </a:rPr>
              <a:t>o</a:t>
            </a:r>
            <a:r>
              <a:rPr sz="2800" b="1" spc="0" dirty="0" smtClean="0">
                <a:solidFill>
                  <a:schemeClr val="tx1"/>
                </a:solidFill>
                <a:latin typeface="Calibri"/>
                <a:cs typeface="Calibri"/>
              </a:rPr>
              <a:t>n</a:t>
            </a:r>
            <a:r>
              <a:rPr sz="2800" b="1" spc="-20" dirty="0" smtClean="0">
                <a:solidFill>
                  <a:schemeClr val="tx1"/>
                </a:solidFill>
                <a:latin typeface="Calibri"/>
                <a:cs typeface="Calibri"/>
              </a:rPr>
              <a:t> </a:t>
            </a:r>
            <a:r>
              <a:rPr sz="2800" b="1" spc="0" dirty="0" smtClean="0">
                <a:solidFill>
                  <a:schemeClr val="tx1"/>
                </a:solidFill>
                <a:latin typeface="Calibri"/>
                <a:cs typeface="Calibri"/>
              </a:rPr>
              <a:t>of</a:t>
            </a:r>
            <a:r>
              <a:rPr sz="2800" b="1" spc="-5" dirty="0" smtClean="0">
                <a:solidFill>
                  <a:schemeClr val="tx1"/>
                </a:solidFill>
                <a:latin typeface="Calibri"/>
                <a:cs typeface="Calibri"/>
              </a:rPr>
              <a:t> </a:t>
            </a:r>
            <a:r>
              <a:rPr sz="2800" b="1" spc="0" dirty="0" smtClean="0">
                <a:solidFill>
                  <a:schemeClr val="tx1"/>
                </a:solidFill>
                <a:latin typeface="Calibri"/>
                <a:cs typeface="Calibri"/>
              </a:rPr>
              <a:t>D</a:t>
            </a:r>
            <a:r>
              <a:rPr sz="2800" b="1" spc="-15" dirty="0" smtClean="0">
                <a:solidFill>
                  <a:schemeClr val="tx1"/>
                </a:solidFill>
                <a:latin typeface="Calibri"/>
                <a:cs typeface="Calibri"/>
              </a:rPr>
              <a:t>e</a:t>
            </a:r>
            <a:r>
              <a:rPr sz="2800" b="1" spc="0" dirty="0" smtClean="0">
                <a:solidFill>
                  <a:schemeClr val="tx1"/>
                </a:solidFill>
                <a:latin typeface="Calibri"/>
                <a:cs typeface="Calibri"/>
              </a:rPr>
              <a:t>si</a:t>
            </a:r>
            <a:r>
              <a:rPr sz="2800" b="1" spc="10" dirty="0" smtClean="0">
                <a:solidFill>
                  <a:schemeClr val="tx1"/>
                </a:solidFill>
                <a:latin typeface="Calibri"/>
                <a:cs typeface="Calibri"/>
              </a:rPr>
              <a:t>g</a:t>
            </a:r>
            <a:r>
              <a:rPr sz="2800" b="1" spc="0" dirty="0" smtClean="0">
                <a:solidFill>
                  <a:schemeClr val="tx1"/>
                </a:solidFill>
                <a:latin typeface="Calibri"/>
                <a:cs typeface="Calibri"/>
              </a:rPr>
              <a:t>ner</a:t>
            </a:r>
            <a:endParaRPr sz="2800" dirty="0">
              <a:solidFill>
                <a:schemeClr val="tx1"/>
              </a:solidFill>
              <a:latin typeface="Calibri"/>
              <a:cs typeface="Calibri"/>
            </a:endParaRPr>
          </a:p>
        </p:txBody>
      </p:sp>
      <p:sp>
        <p:nvSpPr>
          <p:cNvPr id="15" name="object 15"/>
          <p:cNvSpPr/>
          <p:nvPr/>
        </p:nvSpPr>
        <p:spPr>
          <a:xfrm>
            <a:off x="2667000" y="3245357"/>
            <a:ext cx="978408" cy="484631"/>
          </a:xfrm>
          <a:custGeom>
            <a:avLst/>
            <a:gdLst/>
            <a:ahLst/>
            <a:cxnLst/>
            <a:rect l="l" t="t" r="r" b="b"/>
            <a:pathLst>
              <a:path w="978408" h="484631">
                <a:moveTo>
                  <a:pt x="736091" y="0"/>
                </a:moveTo>
                <a:lnTo>
                  <a:pt x="736091" y="121157"/>
                </a:lnTo>
                <a:lnTo>
                  <a:pt x="0" y="121157"/>
                </a:lnTo>
                <a:lnTo>
                  <a:pt x="0" y="363474"/>
                </a:lnTo>
                <a:lnTo>
                  <a:pt x="736091" y="363474"/>
                </a:lnTo>
                <a:lnTo>
                  <a:pt x="736091" y="484631"/>
                </a:lnTo>
                <a:lnTo>
                  <a:pt x="978408" y="242315"/>
                </a:lnTo>
                <a:lnTo>
                  <a:pt x="736091" y="0"/>
                </a:lnTo>
                <a:close/>
              </a:path>
            </a:pathLst>
          </a:custGeom>
          <a:solidFill>
            <a:srgbClr val="4F81BC"/>
          </a:solidFill>
        </p:spPr>
        <p:txBody>
          <a:bodyPr wrap="square" lIns="0" tIns="0" rIns="0" bIns="0" rtlCol="0">
            <a:noAutofit/>
          </a:bodyPr>
          <a:lstStyle/>
          <a:p>
            <a:endParaRPr/>
          </a:p>
        </p:txBody>
      </p:sp>
      <p:sp>
        <p:nvSpPr>
          <p:cNvPr id="16" name="object 16"/>
          <p:cNvSpPr/>
          <p:nvPr/>
        </p:nvSpPr>
        <p:spPr>
          <a:xfrm>
            <a:off x="2667000" y="3245357"/>
            <a:ext cx="978408" cy="484631"/>
          </a:xfrm>
          <a:custGeom>
            <a:avLst/>
            <a:gdLst/>
            <a:ahLst/>
            <a:cxnLst/>
            <a:rect l="l" t="t" r="r" b="b"/>
            <a:pathLst>
              <a:path w="978408" h="484631">
                <a:moveTo>
                  <a:pt x="0" y="121157"/>
                </a:moveTo>
                <a:lnTo>
                  <a:pt x="736091" y="121157"/>
                </a:lnTo>
                <a:lnTo>
                  <a:pt x="736091" y="0"/>
                </a:lnTo>
                <a:lnTo>
                  <a:pt x="978408" y="242315"/>
                </a:lnTo>
                <a:lnTo>
                  <a:pt x="736091" y="484631"/>
                </a:lnTo>
                <a:lnTo>
                  <a:pt x="736091" y="363474"/>
                </a:lnTo>
                <a:lnTo>
                  <a:pt x="0" y="363474"/>
                </a:lnTo>
                <a:lnTo>
                  <a:pt x="0" y="121157"/>
                </a:lnTo>
                <a:close/>
              </a:path>
            </a:pathLst>
          </a:custGeom>
          <a:ln w="25400">
            <a:solidFill>
              <a:srgbClr val="385D89"/>
            </a:solidFill>
          </a:ln>
        </p:spPr>
        <p:txBody>
          <a:bodyPr wrap="square" lIns="0" tIns="0" rIns="0" bIns="0" rtlCol="0">
            <a:noAutofit/>
          </a:bodyPr>
          <a:lstStyle/>
          <a:p>
            <a:endParaRPr/>
          </a:p>
        </p:txBody>
      </p:sp>
      <p:sp>
        <p:nvSpPr>
          <p:cNvPr id="17" name="object 17"/>
          <p:cNvSpPr/>
          <p:nvPr/>
        </p:nvSpPr>
        <p:spPr>
          <a:xfrm>
            <a:off x="3429000" y="2819400"/>
            <a:ext cx="2624454" cy="1600200"/>
          </a:xfrm>
          <a:custGeom>
            <a:avLst/>
            <a:gdLst/>
            <a:ahLst/>
            <a:cxnLst/>
            <a:rect l="l" t="t" r="r" b="b"/>
            <a:pathLst>
              <a:path w="2624454" h="1600200">
                <a:moveTo>
                  <a:pt x="2624454" y="0"/>
                </a:moveTo>
                <a:lnTo>
                  <a:pt x="524890" y="0"/>
                </a:lnTo>
                <a:lnTo>
                  <a:pt x="0" y="1600200"/>
                </a:lnTo>
                <a:lnTo>
                  <a:pt x="2099564" y="1600200"/>
                </a:lnTo>
                <a:lnTo>
                  <a:pt x="2624454" y="0"/>
                </a:lnTo>
                <a:close/>
              </a:path>
            </a:pathLst>
          </a:custGeom>
          <a:solidFill>
            <a:srgbClr val="C00000"/>
          </a:solidFill>
        </p:spPr>
        <p:txBody>
          <a:bodyPr wrap="square" lIns="0" tIns="0" rIns="0" bIns="0" rtlCol="0">
            <a:noAutofit/>
          </a:bodyPr>
          <a:lstStyle/>
          <a:p>
            <a:endParaRPr/>
          </a:p>
        </p:txBody>
      </p:sp>
      <p:sp>
        <p:nvSpPr>
          <p:cNvPr id="18" name="object 18"/>
          <p:cNvSpPr/>
          <p:nvPr/>
        </p:nvSpPr>
        <p:spPr>
          <a:xfrm>
            <a:off x="3429000" y="2819400"/>
            <a:ext cx="2624454" cy="1600200"/>
          </a:xfrm>
          <a:custGeom>
            <a:avLst/>
            <a:gdLst/>
            <a:ahLst/>
            <a:cxnLst/>
            <a:rect l="l" t="t" r="r" b="b"/>
            <a:pathLst>
              <a:path w="2624454" h="1600200">
                <a:moveTo>
                  <a:pt x="0" y="1600200"/>
                </a:moveTo>
                <a:lnTo>
                  <a:pt x="524890" y="0"/>
                </a:lnTo>
                <a:lnTo>
                  <a:pt x="2624454" y="0"/>
                </a:lnTo>
                <a:lnTo>
                  <a:pt x="2099564" y="1600200"/>
                </a:lnTo>
                <a:lnTo>
                  <a:pt x="0" y="1600200"/>
                </a:lnTo>
                <a:close/>
              </a:path>
            </a:pathLst>
          </a:custGeom>
          <a:ln w="25400">
            <a:solidFill>
              <a:srgbClr val="385D89"/>
            </a:solidFill>
          </a:ln>
        </p:spPr>
        <p:txBody>
          <a:bodyPr wrap="square" lIns="0" tIns="0" rIns="0" bIns="0" rtlCol="0">
            <a:noAutofit/>
          </a:bodyPr>
          <a:lstStyle/>
          <a:p>
            <a:endParaRPr/>
          </a:p>
        </p:txBody>
      </p:sp>
      <p:sp>
        <p:nvSpPr>
          <p:cNvPr id="19" name="object 19"/>
          <p:cNvSpPr txBox="1"/>
          <p:nvPr/>
        </p:nvSpPr>
        <p:spPr>
          <a:xfrm>
            <a:off x="4053585" y="2956814"/>
            <a:ext cx="1377950" cy="1311275"/>
          </a:xfrm>
          <a:prstGeom prst="rect">
            <a:avLst/>
          </a:prstGeom>
        </p:spPr>
        <p:txBody>
          <a:bodyPr vert="horz" wrap="square" lIns="0" tIns="0" rIns="0" bIns="0" rtlCol="0">
            <a:noAutofit/>
          </a:bodyPr>
          <a:lstStyle/>
          <a:p>
            <a:pPr marL="12700" marR="12700" indent="0" algn="ctr">
              <a:lnSpc>
                <a:spcPct val="100000"/>
              </a:lnSpc>
            </a:pPr>
            <a:r>
              <a:rPr sz="2800" b="1" spc="-15" dirty="0" smtClean="0">
                <a:solidFill>
                  <a:srgbClr val="FFFFFF"/>
                </a:solidFill>
                <a:latin typeface="Calibri"/>
                <a:cs typeface="Calibri"/>
              </a:rPr>
              <a:t>Desi</a:t>
            </a:r>
            <a:r>
              <a:rPr sz="2800" b="1" spc="-25" dirty="0" smtClean="0">
                <a:solidFill>
                  <a:srgbClr val="FFFFFF"/>
                </a:solidFill>
                <a:latin typeface="Calibri"/>
                <a:cs typeface="Calibri"/>
              </a:rPr>
              <a:t>g</a:t>
            </a:r>
            <a:r>
              <a:rPr sz="2800" b="1" spc="-15" dirty="0" smtClean="0">
                <a:solidFill>
                  <a:srgbClr val="FFFFFF"/>
                </a:solidFill>
                <a:latin typeface="Calibri"/>
                <a:cs typeface="Calibri"/>
              </a:rPr>
              <a:t>ner Se</a:t>
            </a:r>
            <a:r>
              <a:rPr sz="2800" b="1" spc="-20" dirty="0" smtClean="0">
                <a:solidFill>
                  <a:srgbClr val="FFFFFF"/>
                </a:solidFill>
                <a:latin typeface="Calibri"/>
                <a:cs typeface="Calibri"/>
              </a:rPr>
              <a:t>l</a:t>
            </a:r>
            <a:r>
              <a:rPr sz="2800" b="1" spc="-15" dirty="0" smtClean="0">
                <a:solidFill>
                  <a:srgbClr val="FFFFFF"/>
                </a:solidFill>
                <a:latin typeface="Calibri"/>
                <a:cs typeface="Calibri"/>
              </a:rPr>
              <a:t>ection</a:t>
            </a:r>
            <a:r>
              <a:rPr sz="2800" b="1" spc="-10" dirty="0" smtClean="0">
                <a:solidFill>
                  <a:srgbClr val="FFFFFF"/>
                </a:solidFill>
                <a:latin typeface="Calibri"/>
                <a:cs typeface="Calibri"/>
              </a:rPr>
              <a:t> </a:t>
            </a:r>
            <a:r>
              <a:rPr sz="2800" b="1" spc="-80" dirty="0" smtClean="0">
                <a:solidFill>
                  <a:srgbClr val="FFFFFF"/>
                </a:solidFill>
                <a:latin typeface="Calibri"/>
                <a:cs typeface="Calibri"/>
              </a:rPr>
              <a:t>P</a:t>
            </a:r>
            <a:r>
              <a:rPr sz="2800" b="1" spc="-15" dirty="0" smtClean="0">
                <a:solidFill>
                  <a:srgbClr val="FFFFFF"/>
                </a:solidFill>
                <a:latin typeface="Calibri"/>
                <a:cs typeface="Calibri"/>
              </a:rPr>
              <a:t>an</a:t>
            </a:r>
            <a:r>
              <a:rPr sz="2800" b="1" spc="-25" dirty="0" smtClean="0">
                <a:solidFill>
                  <a:srgbClr val="FFFFFF"/>
                </a:solidFill>
                <a:latin typeface="Calibri"/>
                <a:cs typeface="Calibri"/>
              </a:rPr>
              <a:t>e</a:t>
            </a:r>
            <a:r>
              <a:rPr sz="2800" b="1" spc="-10" dirty="0" smtClean="0">
                <a:solidFill>
                  <a:srgbClr val="FFFFFF"/>
                </a:solidFill>
                <a:latin typeface="Calibri"/>
                <a:cs typeface="Calibri"/>
              </a:rPr>
              <a:t>l</a:t>
            </a:r>
            <a:endParaRPr sz="2800">
              <a:latin typeface="Calibri"/>
              <a:cs typeface="Calibri"/>
            </a:endParaRPr>
          </a:p>
        </p:txBody>
      </p:sp>
      <p:sp>
        <p:nvSpPr>
          <p:cNvPr id="20" name="object 20"/>
          <p:cNvSpPr/>
          <p:nvPr/>
        </p:nvSpPr>
        <p:spPr>
          <a:xfrm>
            <a:off x="5935853" y="3260598"/>
            <a:ext cx="978407" cy="484631"/>
          </a:xfrm>
          <a:custGeom>
            <a:avLst/>
            <a:gdLst/>
            <a:ahLst/>
            <a:cxnLst/>
            <a:rect l="l" t="t" r="r" b="b"/>
            <a:pathLst>
              <a:path w="978407" h="484631">
                <a:moveTo>
                  <a:pt x="736092" y="0"/>
                </a:moveTo>
                <a:lnTo>
                  <a:pt x="736092" y="121157"/>
                </a:lnTo>
                <a:lnTo>
                  <a:pt x="0" y="121157"/>
                </a:lnTo>
                <a:lnTo>
                  <a:pt x="0" y="363474"/>
                </a:lnTo>
                <a:lnTo>
                  <a:pt x="736092" y="363474"/>
                </a:lnTo>
                <a:lnTo>
                  <a:pt x="736092" y="484631"/>
                </a:lnTo>
                <a:lnTo>
                  <a:pt x="978407" y="242315"/>
                </a:lnTo>
                <a:lnTo>
                  <a:pt x="736092" y="0"/>
                </a:lnTo>
                <a:close/>
              </a:path>
            </a:pathLst>
          </a:custGeom>
          <a:solidFill>
            <a:srgbClr val="4F81BC"/>
          </a:solidFill>
        </p:spPr>
        <p:txBody>
          <a:bodyPr wrap="square" lIns="0" tIns="0" rIns="0" bIns="0" rtlCol="0">
            <a:noAutofit/>
          </a:bodyPr>
          <a:lstStyle/>
          <a:p>
            <a:endParaRPr/>
          </a:p>
        </p:txBody>
      </p:sp>
      <p:sp>
        <p:nvSpPr>
          <p:cNvPr id="21" name="object 21"/>
          <p:cNvSpPr/>
          <p:nvPr/>
        </p:nvSpPr>
        <p:spPr>
          <a:xfrm>
            <a:off x="5935853" y="3260598"/>
            <a:ext cx="978407" cy="484631"/>
          </a:xfrm>
          <a:custGeom>
            <a:avLst/>
            <a:gdLst/>
            <a:ahLst/>
            <a:cxnLst/>
            <a:rect l="l" t="t" r="r" b="b"/>
            <a:pathLst>
              <a:path w="978407" h="484631">
                <a:moveTo>
                  <a:pt x="0" y="121157"/>
                </a:moveTo>
                <a:lnTo>
                  <a:pt x="736092" y="121157"/>
                </a:lnTo>
                <a:lnTo>
                  <a:pt x="736092" y="0"/>
                </a:lnTo>
                <a:lnTo>
                  <a:pt x="978407" y="242315"/>
                </a:lnTo>
                <a:lnTo>
                  <a:pt x="736092" y="484631"/>
                </a:lnTo>
                <a:lnTo>
                  <a:pt x="736092" y="363474"/>
                </a:lnTo>
                <a:lnTo>
                  <a:pt x="0" y="363474"/>
                </a:lnTo>
                <a:lnTo>
                  <a:pt x="0" y="121157"/>
                </a:lnTo>
                <a:close/>
              </a:path>
            </a:pathLst>
          </a:custGeom>
          <a:ln w="25400">
            <a:solidFill>
              <a:srgbClr val="385D89"/>
            </a:solidFill>
          </a:ln>
        </p:spPr>
        <p:txBody>
          <a:bodyPr wrap="square" lIns="0" tIns="0" rIns="0" bIns="0" rtlCol="0">
            <a:noAutofit/>
          </a:bodyPr>
          <a:lstStyle/>
          <a:p>
            <a:endParaRPr/>
          </a:p>
        </p:txBody>
      </p:sp>
      <p:sp>
        <p:nvSpPr>
          <p:cNvPr id="22" name="object 22"/>
          <p:cNvSpPr txBox="1"/>
          <p:nvPr/>
        </p:nvSpPr>
        <p:spPr>
          <a:xfrm>
            <a:off x="7319009" y="2928889"/>
            <a:ext cx="1391920" cy="1126490"/>
          </a:xfrm>
          <a:prstGeom prst="rect">
            <a:avLst/>
          </a:prstGeom>
        </p:spPr>
        <p:txBody>
          <a:bodyPr vert="horz" wrap="square" lIns="0" tIns="0" rIns="0" bIns="0" rtlCol="0">
            <a:noAutofit/>
          </a:bodyPr>
          <a:lstStyle/>
          <a:p>
            <a:pPr marL="12700" marR="12700">
              <a:lnSpc>
                <a:spcPct val="100099"/>
              </a:lnSpc>
            </a:pPr>
            <a:r>
              <a:rPr sz="2400" b="1" dirty="0" smtClean="0">
                <a:latin typeface="Calibri"/>
                <a:cs typeface="Calibri"/>
              </a:rPr>
              <a:t>E</a:t>
            </a:r>
            <a:r>
              <a:rPr sz="2400" b="1" spc="-55" dirty="0" smtClean="0">
                <a:latin typeface="Calibri"/>
                <a:cs typeface="Calibri"/>
              </a:rPr>
              <a:t>x</a:t>
            </a:r>
            <a:r>
              <a:rPr sz="2400" b="1" spc="0" dirty="0" smtClean="0">
                <a:latin typeface="Calibri"/>
                <a:cs typeface="Calibri"/>
              </a:rPr>
              <a:t>e</a:t>
            </a:r>
            <a:r>
              <a:rPr sz="2400" b="1" spc="5" dirty="0" smtClean="0">
                <a:latin typeface="Calibri"/>
                <a:cs typeface="Calibri"/>
              </a:rPr>
              <a:t>c</a:t>
            </a:r>
            <a:r>
              <a:rPr sz="2400" b="1" spc="-15" dirty="0" smtClean="0">
                <a:latin typeface="Calibri"/>
                <a:cs typeface="Calibri"/>
              </a:rPr>
              <a:t>u</a:t>
            </a:r>
            <a:r>
              <a:rPr sz="2400" b="1" spc="-20" dirty="0" smtClean="0">
                <a:latin typeface="Calibri"/>
                <a:cs typeface="Calibri"/>
              </a:rPr>
              <a:t>t</a:t>
            </a:r>
            <a:r>
              <a:rPr sz="2400" b="1" spc="-10" dirty="0" smtClean="0">
                <a:latin typeface="Calibri"/>
                <a:cs typeface="Calibri"/>
              </a:rPr>
              <a:t>i</a:t>
            </a:r>
            <a:r>
              <a:rPr sz="2400" b="1" spc="-40" dirty="0" smtClean="0">
                <a:latin typeface="Calibri"/>
                <a:cs typeface="Calibri"/>
              </a:rPr>
              <a:t>v</a:t>
            </a:r>
            <a:r>
              <a:rPr sz="2400" b="1" spc="0" dirty="0" smtClean="0">
                <a:latin typeface="Calibri"/>
                <a:cs typeface="Calibri"/>
              </a:rPr>
              <a:t>e Of</a:t>
            </a:r>
            <a:r>
              <a:rPr sz="2400" b="1" spc="-15" dirty="0" smtClean="0">
                <a:latin typeface="Calibri"/>
                <a:cs typeface="Calibri"/>
              </a:rPr>
              <a:t>f</a:t>
            </a:r>
            <a:r>
              <a:rPr sz="2400" b="1" spc="0" dirty="0" smtClean="0">
                <a:latin typeface="Calibri"/>
                <a:cs typeface="Calibri"/>
              </a:rPr>
              <a:t>ice Ne</a:t>
            </a:r>
            <a:r>
              <a:rPr sz="2400" b="1" spc="-25" dirty="0" smtClean="0">
                <a:latin typeface="Calibri"/>
                <a:cs typeface="Calibri"/>
              </a:rPr>
              <a:t>g</a:t>
            </a:r>
            <a:r>
              <a:rPr sz="2400" b="1" spc="-10" dirty="0" smtClean="0">
                <a:latin typeface="Calibri"/>
                <a:cs typeface="Calibri"/>
              </a:rPr>
              <a:t>oti</a:t>
            </a:r>
            <a:r>
              <a:rPr sz="2400" b="1" spc="-40" dirty="0" smtClean="0">
                <a:latin typeface="Calibri"/>
                <a:cs typeface="Calibri"/>
              </a:rPr>
              <a:t>at</a:t>
            </a:r>
            <a:r>
              <a:rPr sz="2400" b="1" spc="0" dirty="0" smtClean="0">
                <a:latin typeface="Calibri"/>
                <a:cs typeface="Calibri"/>
              </a:rPr>
              <a:t>es</a:t>
            </a:r>
            <a:endParaRPr sz="2400" dirty="0">
              <a:latin typeface="Calibri"/>
              <a:cs typeface="Calibri"/>
            </a:endParaRPr>
          </a:p>
        </p:txBody>
      </p:sp>
      <p:sp>
        <p:nvSpPr>
          <p:cNvPr id="23" name="object 23"/>
          <p:cNvSpPr/>
          <p:nvPr/>
        </p:nvSpPr>
        <p:spPr>
          <a:xfrm>
            <a:off x="7010400" y="2819400"/>
            <a:ext cx="1983867" cy="1447800"/>
          </a:xfrm>
          <a:custGeom>
            <a:avLst/>
            <a:gdLst/>
            <a:ahLst/>
            <a:cxnLst/>
            <a:rect l="l" t="t" r="r" b="b"/>
            <a:pathLst>
              <a:path w="1983867" h="1447800">
                <a:moveTo>
                  <a:pt x="0" y="1447800"/>
                </a:moveTo>
                <a:lnTo>
                  <a:pt x="1983867" y="1447800"/>
                </a:lnTo>
                <a:lnTo>
                  <a:pt x="1983867" y="0"/>
                </a:lnTo>
                <a:lnTo>
                  <a:pt x="0" y="0"/>
                </a:lnTo>
                <a:lnTo>
                  <a:pt x="0" y="1447800"/>
                </a:lnTo>
                <a:close/>
              </a:path>
            </a:pathLst>
          </a:custGeom>
          <a:ln w="38100">
            <a:solidFill>
              <a:srgbClr val="385D89"/>
            </a:solidFill>
          </a:ln>
        </p:spPr>
        <p:txBody>
          <a:bodyPr wrap="square" lIns="0" tIns="0" rIns="0" bIns="0" rtlCol="0">
            <a:noAutofit/>
          </a:bodyPr>
          <a:lstStyle/>
          <a:p>
            <a:endParaRPr/>
          </a:p>
        </p:txBody>
      </p:sp>
      <p:sp>
        <p:nvSpPr>
          <p:cNvPr id="24" name="object 24"/>
          <p:cNvSpPr/>
          <p:nvPr/>
        </p:nvSpPr>
        <p:spPr>
          <a:xfrm>
            <a:off x="1786254" y="4800600"/>
            <a:ext cx="1981199" cy="1620012"/>
          </a:xfrm>
          <a:custGeom>
            <a:avLst/>
            <a:gdLst/>
            <a:ahLst/>
            <a:cxnLst/>
            <a:rect l="l" t="t" r="r" b="b"/>
            <a:pathLst>
              <a:path w="1981200" h="1620012">
                <a:moveTo>
                  <a:pt x="971169" y="0"/>
                </a:moveTo>
                <a:lnTo>
                  <a:pt x="0" y="1620012"/>
                </a:lnTo>
                <a:lnTo>
                  <a:pt x="1981199" y="1620012"/>
                </a:lnTo>
                <a:lnTo>
                  <a:pt x="971169" y="0"/>
                </a:lnTo>
                <a:close/>
              </a:path>
            </a:pathLst>
          </a:custGeom>
          <a:solidFill>
            <a:srgbClr val="585858"/>
          </a:solidFill>
        </p:spPr>
        <p:txBody>
          <a:bodyPr wrap="square" lIns="0" tIns="0" rIns="0" bIns="0" rtlCol="0">
            <a:noAutofit/>
          </a:bodyPr>
          <a:lstStyle/>
          <a:p>
            <a:endParaRPr/>
          </a:p>
        </p:txBody>
      </p:sp>
      <p:sp>
        <p:nvSpPr>
          <p:cNvPr id="25" name="object 25"/>
          <p:cNvSpPr/>
          <p:nvPr/>
        </p:nvSpPr>
        <p:spPr>
          <a:xfrm>
            <a:off x="1786254" y="4800600"/>
            <a:ext cx="1981199" cy="1620012"/>
          </a:xfrm>
          <a:custGeom>
            <a:avLst/>
            <a:gdLst/>
            <a:ahLst/>
            <a:cxnLst/>
            <a:rect l="l" t="t" r="r" b="b"/>
            <a:pathLst>
              <a:path w="1981200" h="1620012">
                <a:moveTo>
                  <a:pt x="0" y="1620012"/>
                </a:moveTo>
                <a:lnTo>
                  <a:pt x="971169" y="0"/>
                </a:lnTo>
                <a:lnTo>
                  <a:pt x="1981199" y="1620012"/>
                </a:lnTo>
                <a:lnTo>
                  <a:pt x="0" y="1620012"/>
                </a:lnTo>
                <a:close/>
              </a:path>
            </a:pathLst>
          </a:custGeom>
          <a:ln w="25400">
            <a:solidFill>
              <a:srgbClr val="385D89"/>
            </a:solidFill>
          </a:ln>
        </p:spPr>
        <p:txBody>
          <a:bodyPr wrap="square" lIns="0" tIns="0" rIns="0" bIns="0" rtlCol="0">
            <a:noAutofit/>
          </a:bodyPr>
          <a:lstStyle/>
          <a:p>
            <a:endParaRPr/>
          </a:p>
        </p:txBody>
      </p:sp>
      <p:sp>
        <p:nvSpPr>
          <p:cNvPr id="26" name="object 26"/>
          <p:cNvSpPr txBox="1"/>
          <p:nvPr/>
        </p:nvSpPr>
        <p:spPr>
          <a:xfrm>
            <a:off x="2398901" y="5562600"/>
            <a:ext cx="735965" cy="754380"/>
          </a:xfrm>
          <a:prstGeom prst="rect">
            <a:avLst/>
          </a:prstGeom>
        </p:spPr>
        <p:txBody>
          <a:bodyPr vert="horz" wrap="square" lIns="0" tIns="0" rIns="0" bIns="0" rtlCol="0">
            <a:noAutofit/>
          </a:bodyPr>
          <a:lstStyle/>
          <a:p>
            <a:pPr marL="12700" marR="12700" indent="-635" algn="ctr">
              <a:lnSpc>
                <a:spcPct val="100000"/>
              </a:lnSpc>
            </a:pPr>
            <a:r>
              <a:rPr lang="en-US" sz="1600" b="1" spc="-10" dirty="0" smtClean="0">
                <a:solidFill>
                  <a:srgbClr val="FFFFFF"/>
                </a:solidFill>
                <a:latin typeface="Calibri"/>
                <a:cs typeface="Calibri"/>
              </a:rPr>
              <a:t>Cabot</a:t>
            </a:r>
            <a:r>
              <a:rPr sz="1600" b="1" spc="-5" dirty="0" smtClean="0">
                <a:solidFill>
                  <a:srgbClr val="FFFFFF"/>
                </a:solidFill>
                <a:latin typeface="Calibri"/>
                <a:cs typeface="Calibri"/>
              </a:rPr>
              <a:t> </a:t>
            </a:r>
            <a:r>
              <a:rPr sz="1600" b="1" spc="-70" dirty="0" smtClean="0">
                <a:solidFill>
                  <a:srgbClr val="FFFFFF"/>
                </a:solidFill>
                <a:latin typeface="Calibri"/>
                <a:cs typeface="Calibri"/>
              </a:rPr>
              <a:t>W</a:t>
            </a:r>
            <a:r>
              <a:rPr sz="1600" b="1" spc="-10" dirty="0" smtClean="0">
                <a:solidFill>
                  <a:srgbClr val="FFFFFF"/>
                </a:solidFill>
                <a:latin typeface="Calibri"/>
                <a:cs typeface="Calibri"/>
              </a:rPr>
              <a:t>orking G</a:t>
            </a:r>
            <a:r>
              <a:rPr sz="1600" b="1" spc="-35" dirty="0" smtClean="0">
                <a:solidFill>
                  <a:srgbClr val="FFFFFF"/>
                </a:solidFill>
                <a:latin typeface="Calibri"/>
                <a:cs typeface="Calibri"/>
              </a:rPr>
              <a:t>r</a:t>
            </a:r>
            <a:r>
              <a:rPr sz="1600" b="1" spc="-10" dirty="0" smtClean="0">
                <a:solidFill>
                  <a:srgbClr val="FFFFFF"/>
                </a:solidFill>
                <a:latin typeface="Calibri"/>
                <a:cs typeface="Calibri"/>
              </a:rPr>
              <a:t>o</a:t>
            </a:r>
            <a:r>
              <a:rPr sz="1600" b="1" spc="-15" dirty="0" smtClean="0">
                <a:solidFill>
                  <a:srgbClr val="FFFFFF"/>
                </a:solidFill>
                <a:latin typeface="Calibri"/>
                <a:cs typeface="Calibri"/>
              </a:rPr>
              <a:t>u</a:t>
            </a:r>
            <a:r>
              <a:rPr sz="1600" b="1" spc="-10" dirty="0" smtClean="0">
                <a:solidFill>
                  <a:srgbClr val="FFFFFF"/>
                </a:solidFill>
                <a:latin typeface="Calibri"/>
                <a:cs typeface="Calibri"/>
              </a:rPr>
              <a:t>p</a:t>
            </a:r>
            <a:endParaRPr sz="1600" dirty="0">
              <a:latin typeface="Calibri"/>
              <a:cs typeface="Calibri"/>
            </a:endParaRPr>
          </a:p>
        </p:txBody>
      </p:sp>
      <p:sp>
        <p:nvSpPr>
          <p:cNvPr id="27" name="object 27"/>
          <p:cNvSpPr/>
          <p:nvPr/>
        </p:nvSpPr>
        <p:spPr>
          <a:xfrm>
            <a:off x="3276601" y="4419600"/>
            <a:ext cx="1219199" cy="1143000"/>
          </a:xfrm>
          <a:custGeom>
            <a:avLst/>
            <a:gdLst/>
            <a:ahLst/>
            <a:cxnLst/>
            <a:rect l="l" t="t" r="r" b="b"/>
            <a:pathLst>
              <a:path w="1528826" h="1352550">
                <a:moveTo>
                  <a:pt x="0" y="1352550"/>
                </a:moveTo>
                <a:lnTo>
                  <a:pt x="1528826" y="0"/>
                </a:lnTo>
              </a:path>
            </a:pathLst>
          </a:custGeom>
          <a:ln w="38100">
            <a:solidFill>
              <a:srgbClr val="497DBA"/>
            </a:solidFill>
            <a:prstDash val="lgDash"/>
          </a:ln>
        </p:spPr>
        <p:txBody>
          <a:bodyPr wrap="square" lIns="0" tIns="0" rIns="0" bIns="0" rtlCol="0">
            <a:noAutofit/>
          </a:bodyPr>
          <a:lstStyle/>
          <a:p>
            <a:endParaRPr/>
          </a:p>
        </p:txBody>
      </p:sp>
      <p:sp>
        <p:nvSpPr>
          <p:cNvPr id="28" name="object 28"/>
          <p:cNvSpPr/>
          <p:nvPr/>
        </p:nvSpPr>
        <p:spPr>
          <a:xfrm>
            <a:off x="1066800" y="4268089"/>
            <a:ext cx="1219200" cy="1342517"/>
          </a:xfrm>
          <a:custGeom>
            <a:avLst/>
            <a:gdLst/>
            <a:ahLst/>
            <a:cxnLst/>
            <a:rect l="l" t="t" r="r" b="b"/>
            <a:pathLst>
              <a:path w="1524000" h="1400555">
                <a:moveTo>
                  <a:pt x="1524000" y="1400556"/>
                </a:moveTo>
                <a:lnTo>
                  <a:pt x="0" y="0"/>
                </a:lnTo>
              </a:path>
            </a:pathLst>
          </a:custGeom>
          <a:ln w="38100">
            <a:solidFill>
              <a:srgbClr val="497DBA"/>
            </a:solidFill>
            <a:prstDash val="lgDash"/>
          </a:ln>
        </p:spPr>
        <p:txBody>
          <a:bodyPr wrap="square" lIns="0" tIns="0" rIns="0" bIns="0" rtlCol="0">
            <a:noAutofit/>
          </a:bodyPr>
          <a:lstStyle/>
          <a:p>
            <a:endParaRPr/>
          </a:p>
        </p:txBody>
      </p:sp>
      <p:sp>
        <p:nvSpPr>
          <p:cNvPr id="29" name="object 29"/>
          <p:cNvSpPr/>
          <p:nvPr/>
        </p:nvSpPr>
        <p:spPr>
          <a:xfrm>
            <a:off x="3048000" y="2458634"/>
            <a:ext cx="176656" cy="875114"/>
          </a:xfrm>
          <a:custGeom>
            <a:avLst/>
            <a:gdLst/>
            <a:ahLst/>
            <a:cxnLst/>
            <a:rect l="l" t="t" r="r" b="b"/>
            <a:pathLst>
              <a:path w="252856" h="940815">
                <a:moveTo>
                  <a:pt x="252856" y="940815"/>
                </a:moveTo>
                <a:lnTo>
                  <a:pt x="0" y="0"/>
                </a:lnTo>
              </a:path>
            </a:pathLst>
          </a:custGeom>
          <a:ln w="38100">
            <a:solidFill>
              <a:srgbClr val="497DBA"/>
            </a:solidFill>
            <a:prstDash val="lgDash"/>
          </a:ln>
        </p:spPr>
        <p:txBody>
          <a:bodyPr wrap="square" lIns="0" tIns="0" rIns="0" bIns="0" rtlCol="0">
            <a:noAutofit/>
          </a:bodyPr>
          <a:lstStyle/>
          <a:p>
            <a:endParaRPr/>
          </a:p>
        </p:txBody>
      </p:sp>
      <p:sp>
        <p:nvSpPr>
          <p:cNvPr id="30" name="object 30"/>
          <p:cNvSpPr/>
          <p:nvPr/>
        </p:nvSpPr>
        <p:spPr>
          <a:xfrm>
            <a:off x="6267004" y="2272582"/>
            <a:ext cx="213550" cy="1156418"/>
          </a:xfrm>
          <a:custGeom>
            <a:avLst/>
            <a:gdLst/>
            <a:ahLst/>
            <a:cxnLst/>
            <a:rect l="l" t="t" r="r" b="b"/>
            <a:pathLst>
              <a:path w="427100" h="1118108">
                <a:moveTo>
                  <a:pt x="427100" y="1118108"/>
                </a:moveTo>
                <a:lnTo>
                  <a:pt x="0" y="0"/>
                </a:lnTo>
              </a:path>
            </a:pathLst>
          </a:custGeom>
          <a:ln w="38100">
            <a:solidFill>
              <a:srgbClr val="497DBA"/>
            </a:solidFill>
            <a:prstDash val="lgDash"/>
          </a:ln>
        </p:spPr>
        <p:txBody>
          <a:bodyPr wrap="square" lIns="0" tIns="0" rIns="0" bIns="0" rtlCol="0">
            <a:noAutofit/>
          </a:bodyPr>
          <a:lstStyle/>
          <a:p>
            <a:endParaRPr/>
          </a:p>
        </p:txBody>
      </p:sp>
      <p:sp>
        <p:nvSpPr>
          <p:cNvPr id="31" name="object 31"/>
          <p:cNvSpPr/>
          <p:nvPr/>
        </p:nvSpPr>
        <p:spPr>
          <a:xfrm>
            <a:off x="5867400" y="3409950"/>
            <a:ext cx="613155" cy="1500377"/>
          </a:xfrm>
          <a:custGeom>
            <a:avLst/>
            <a:gdLst/>
            <a:ahLst/>
            <a:cxnLst/>
            <a:rect l="l" t="t" r="r" b="b"/>
            <a:pathLst>
              <a:path w="613155" h="1500377">
                <a:moveTo>
                  <a:pt x="0" y="1500377"/>
                </a:moveTo>
                <a:lnTo>
                  <a:pt x="613155" y="0"/>
                </a:lnTo>
              </a:path>
            </a:pathLst>
          </a:custGeom>
          <a:ln w="38100">
            <a:solidFill>
              <a:srgbClr val="497DBA"/>
            </a:solidFill>
            <a:prstDash val="lgDash"/>
          </a:ln>
        </p:spPr>
        <p:txBody>
          <a:bodyPr wrap="square" lIns="0" tIns="0" rIns="0" bIns="0" rtlCol="0">
            <a:noAutofit/>
          </a:bodyPr>
          <a:lstStyle/>
          <a:p>
            <a:endParaRPr/>
          </a:p>
        </p:txBody>
      </p:sp>
      <p:sp>
        <p:nvSpPr>
          <p:cNvPr id="4097" name="TextBox 4096"/>
          <p:cNvSpPr txBox="1"/>
          <p:nvPr/>
        </p:nvSpPr>
        <p:spPr>
          <a:xfrm>
            <a:off x="0" y="0"/>
            <a:ext cx="2286000" cy="923330"/>
          </a:xfrm>
          <a:prstGeom prst="rect">
            <a:avLst/>
          </a:prstGeom>
          <a:noFill/>
        </p:spPr>
        <p:txBody>
          <a:bodyPr wrap="square" rtlCol="0">
            <a:spAutoFit/>
          </a:bodyPr>
          <a:lstStyle/>
          <a:p>
            <a:r>
              <a:rPr lang="en-US" sz="1750" b="1" dirty="0" smtClean="0"/>
              <a:t>CABOT</a:t>
            </a:r>
            <a:r>
              <a:rPr lang="en-US" sz="1750" b="1" dirty="0"/>
              <a:t/>
            </a:r>
            <a:br>
              <a:rPr lang="en-US" sz="1750" b="1" dirty="0"/>
            </a:br>
            <a:r>
              <a:rPr lang="en-US" sz="1750" b="1" dirty="0" smtClean="0"/>
              <a:t>ELEMENTARY</a:t>
            </a:r>
          </a:p>
          <a:p>
            <a:r>
              <a:rPr lang="en-US" sz="1750" b="1" dirty="0" smtClean="0"/>
              <a:t>SCHOOL PROJECT</a:t>
            </a:r>
            <a:endParaRPr lang="en-US" sz="1750" b="1" dirty="0"/>
          </a:p>
        </p:txBody>
      </p:sp>
      <p:sp>
        <p:nvSpPr>
          <p:cNvPr id="4099" name="TextBox 4098"/>
          <p:cNvSpPr txBox="1"/>
          <p:nvPr/>
        </p:nvSpPr>
        <p:spPr>
          <a:xfrm>
            <a:off x="6629400" y="0"/>
            <a:ext cx="2514600" cy="1146468"/>
          </a:xfrm>
          <a:prstGeom prst="rect">
            <a:avLst/>
          </a:prstGeom>
          <a:noFill/>
        </p:spPr>
        <p:txBody>
          <a:bodyPr wrap="square" rtlCol="0">
            <a:spAutoFit/>
          </a:bodyPr>
          <a:lstStyle/>
          <a:p>
            <a:pPr algn="r"/>
            <a:r>
              <a:rPr lang="en-US" sz="1750" b="1" dirty="0"/>
              <a:t>CABOT SCHOOL</a:t>
            </a:r>
            <a:br>
              <a:rPr lang="en-US" sz="1750" b="1" dirty="0"/>
            </a:br>
            <a:r>
              <a:rPr lang="en-US" sz="1750" b="1" dirty="0"/>
              <a:t>BUILDING</a:t>
            </a:r>
            <a:br>
              <a:rPr lang="en-US" sz="1750" b="1" dirty="0"/>
            </a:br>
            <a:r>
              <a:rPr lang="en-US" sz="1750" b="1" dirty="0"/>
              <a:t>COMMITTEE</a:t>
            </a:r>
            <a:r>
              <a:rPr lang="en-US" sz="1600" b="1" dirty="0"/>
              <a:t/>
            </a:r>
            <a:br>
              <a:rPr lang="en-US" sz="1600" b="1" dirty="0"/>
            </a:br>
            <a:endParaRPr lang="en-US" sz="1600" b="1" dirty="0"/>
          </a:p>
        </p:txBody>
      </p:sp>
      <p:cxnSp>
        <p:nvCxnSpPr>
          <p:cNvPr id="35" name="Straight Connector 34"/>
          <p:cNvCxnSpPr/>
          <p:nvPr/>
        </p:nvCxnSpPr>
        <p:spPr>
          <a:xfrm>
            <a:off x="0" y="914400"/>
            <a:ext cx="9144000"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7201" y="1276036"/>
            <a:ext cx="2057400" cy="1502283"/>
          </a:xfrm>
          <a:custGeom>
            <a:avLst/>
            <a:gdLst/>
            <a:ahLst/>
            <a:cxnLst/>
            <a:rect l="l" t="t" r="r" b="b"/>
            <a:pathLst>
              <a:path w="2057400" h="1502283">
                <a:moveTo>
                  <a:pt x="1806956" y="0"/>
                </a:moveTo>
                <a:lnTo>
                  <a:pt x="250393" y="0"/>
                </a:lnTo>
                <a:lnTo>
                  <a:pt x="229856" y="830"/>
                </a:lnTo>
                <a:lnTo>
                  <a:pt x="190220" y="7279"/>
                </a:lnTo>
                <a:lnTo>
                  <a:pt x="152928" y="19683"/>
                </a:lnTo>
                <a:lnTo>
                  <a:pt x="118495" y="37525"/>
                </a:lnTo>
                <a:lnTo>
                  <a:pt x="87439" y="60290"/>
                </a:lnTo>
                <a:lnTo>
                  <a:pt x="60273" y="87463"/>
                </a:lnTo>
                <a:lnTo>
                  <a:pt x="37514" y="118526"/>
                </a:lnTo>
                <a:lnTo>
                  <a:pt x="19676" y="152965"/>
                </a:lnTo>
                <a:lnTo>
                  <a:pt x="7276" y="190263"/>
                </a:lnTo>
                <a:lnTo>
                  <a:pt x="830" y="229905"/>
                </a:lnTo>
                <a:lnTo>
                  <a:pt x="0" y="250444"/>
                </a:lnTo>
                <a:lnTo>
                  <a:pt x="0" y="1251965"/>
                </a:lnTo>
                <a:lnTo>
                  <a:pt x="3277" y="1292551"/>
                </a:lnTo>
                <a:lnTo>
                  <a:pt x="12765" y="1331058"/>
                </a:lnTo>
                <a:lnTo>
                  <a:pt x="27948" y="1366970"/>
                </a:lnTo>
                <a:lnTo>
                  <a:pt x="48310" y="1399769"/>
                </a:lnTo>
                <a:lnTo>
                  <a:pt x="73337" y="1428940"/>
                </a:lnTo>
                <a:lnTo>
                  <a:pt x="102513" y="1453966"/>
                </a:lnTo>
                <a:lnTo>
                  <a:pt x="135322" y="1474329"/>
                </a:lnTo>
                <a:lnTo>
                  <a:pt x="171248" y="1489514"/>
                </a:lnTo>
                <a:lnTo>
                  <a:pt x="209777" y="1499004"/>
                </a:lnTo>
                <a:lnTo>
                  <a:pt x="250393" y="1502283"/>
                </a:lnTo>
                <a:lnTo>
                  <a:pt x="1806956" y="1502283"/>
                </a:lnTo>
                <a:lnTo>
                  <a:pt x="1847576" y="1499004"/>
                </a:lnTo>
                <a:lnTo>
                  <a:pt x="1886110" y="1489514"/>
                </a:lnTo>
                <a:lnTo>
                  <a:pt x="1922043" y="1474329"/>
                </a:lnTo>
                <a:lnTo>
                  <a:pt x="1954859" y="1453966"/>
                </a:lnTo>
                <a:lnTo>
                  <a:pt x="1984041" y="1428940"/>
                </a:lnTo>
                <a:lnTo>
                  <a:pt x="2009074" y="1399769"/>
                </a:lnTo>
                <a:lnTo>
                  <a:pt x="2029443" y="1366970"/>
                </a:lnTo>
                <a:lnTo>
                  <a:pt x="2044630" y="1331058"/>
                </a:lnTo>
                <a:lnTo>
                  <a:pt x="2054121" y="1292551"/>
                </a:lnTo>
                <a:lnTo>
                  <a:pt x="2057400" y="1251965"/>
                </a:lnTo>
                <a:lnTo>
                  <a:pt x="2057400" y="250444"/>
                </a:lnTo>
                <a:lnTo>
                  <a:pt x="2054121" y="209823"/>
                </a:lnTo>
                <a:lnTo>
                  <a:pt x="2044630" y="171289"/>
                </a:lnTo>
                <a:lnTo>
                  <a:pt x="2029443" y="135356"/>
                </a:lnTo>
                <a:lnTo>
                  <a:pt x="2009074" y="102540"/>
                </a:lnTo>
                <a:lnTo>
                  <a:pt x="1984041" y="73358"/>
                </a:lnTo>
                <a:lnTo>
                  <a:pt x="1954859" y="48325"/>
                </a:lnTo>
                <a:lnTo>
                  <a:pt x="1922043" y="27956"/>
                </a:lnTo>
                <a:lnTo>
                  <a:pt x="1886110" y="12769"/>
                </a:lnTo>
                <a:lnTo>
                  <a:pt x="1847576" y="3278"/>
                </a:lnTo>
                <a:lnTo>
                  <a:pt x="1806956" y="0"/>
                </a:lnTo>
                <a:close/>
              </a:path>
            </a:pathLst>
          </a:custGeom>
          <a:solidFill>
            <a:srgbClr val="77923B"/>
          </a:solidFill>
        </p:spPr>
        <p:txBody>
          <a:bodyPr wrap="square" lIns="0" tIns="0" rIns="0" bIns="0" rtlCol="0">
            <a:noAutofit/>
          </a:bodyPr>
          <a:lstStyle/>
          <a:p>
            <a:endParaRPr/>
          </a:p>
        </p:txBody>
      </p:sp>
      <p:sp>
        <p:nvSpPr>
          <p:cNvPr id="3" name="object 3"/>
          <p:cNvSpPr/>
          <p:nvPr/>
        </p:nvSpPr>
        <p:spPr>
          <a:xfrm>
            <a:off x="177201" y="1276036"/>
            <a:ext cx="2057400" cy="1502283"/>
          </a:xfrm>
          <a:custGeom>
            <a:avLst/>
            <a:gdLst/>
            <a:ahLst/>
            <a:cxnLst/>
            <a:rect l="l" t="t" r="r" b="b"/>
            <a:pathLst>
              <a:path w="2057400" h="1502283">
                <a:moveTo>
                  <a:pt x="0" y="250444"/>
                </a:moveTo>
                <a:lnTo>
                  <a:pt x="3277" y="209823"/>
                </a:lnTo>
                <a:lnTo>
                  <a:pt x="12765" y="171289"/>
                </a:lnTo>
                <a:lnTo>
                  <a:pt x="27948" y="135356"/>
                </a:lnTo>
                <a:lnTo>
                  <a:pt x="48310" y="102540"/>
                </a:lnTo>
                <a:lnTo>
                  <a:pt x="73337" y="73358"/>
                </a:lnTo>
                <a:lnTo>
                  <a:pt x="102513" y="48325"/>
                </a:lnTo>
                <a:lnTo>
                  <a:pt x="135322" y="27956"/>
                </a:lnTo>
                <a:lnTo>
                  <a:pt x="171248" y="12769"/>
                </a:lnTo>
                <a:lnTo>
                  <a:pt x="209777" y="3278"/>
                </a:lnTo>
                <a:lnTo>
                  <a:pt x="250393" y="0"/>
                </a:lnTo>
                <a:lnTo>
                  <a:pt x="1806956" y="0"/>
                </a:lnTo>
                <a:lnTo>
                  <a:pt x="1847576" y="3278"/>
                </a:lnTo>
                <a:lnTo>
                  <a:pt x="1886110" y="12769"/>
                </a:lnTo>
                <a:lnTo>
                  <a:pt x="1922043" y="27956"/>
                </a:lnTo>
                <a:lnTo>
                  <a:pt x="1954859" y="48325"/>
                </a:lnTo>
                <a:lnTo>
                  <a:pt x="1984041" y="73358"/>
                </a:lnTo>
                <a:lnTo>
                  <a:pt x="2009074" y="102540"/>
                </a:lnTo>
                <a:lnTo>
                  <a:pt x="2029443" y="135356"/>
                </a:lnTo>
                <a:lnTo>
                  <a:pt x="2044630" y="171289"/>
                </a:lnTo>
                <a:lnTo>
                  <a:pt x="2054121" y="209823"/>
                </a:lnTo>
                <a:lnTo>
                  <a:pt x="2057400" y="250444"/>
                </a:lnTo>
                <a:lnTo>
                  <a:pt x="2057400" y="1251965"/>
                </a:lnTo>
                <a:lnTo>
                  <a:pt x="2054121" y="1292551"/>
                </a:lnTo>
                <a:lnTo>
                  <a:pt x="2044630" y="1331058"/>
                </a:lnTo>
                <a:lnTo>
                  <a:pt x="2029443" y="1366970"/>
                </a:lnTo>
                <a:lnTo>
                  <a:pt x="2009074" y="1399769"/>
                </a:lnTo>
                <a:lnTo>
                  <a:pt x="1984041" y="1428940"/>
                </a:lnTo>
                <a:lnTo>
                  <a:pt x="1954859" y="1453966"/>
                </a:lnTo>
                <a:lnTo>
                  <a:pt x="1922043" y="1474329"/>
                </a:lnTo>
                <a:lnTo>
                  <a:pt x="1886110" y="1489514"/>
                </a:lnTo>
                <a:lnTo>
                  <a:pt x="1847576" y="1499004"/>
                </a:lnTo>
                <a:lnTo>
                  <a:pt x="1806956" y="1502283"/>
                </a:lnTo>
                <a:lnTo>
                  <a:pt x="250393" y="1502283"/>
                </a:lnTo>
                <a:lnTo>
                  <a:pt x="209777" y="1499004"/>
                </a:lnTo>
                <a:lnTo>
                  <a:pt x="171248" y="1489514"/>
                </a:lnTo>
                <a:lnTo>
                  <a:pt x="135322" y="1474329"/>
                </a:lnTo>
                <a:lnTo>
                  <a:pt x="102513" y="1453966"/>
                </a:lnTo>
                <a:lnTo>
                  <a:pt x="73337" y="1428940"/>
                </a:lnTo>
                <a:lnTo>
                  <a:pt x="48310" y="1399769"/>
                </a:lnTo>
                <a:lnTo>
                  <a:pt x="27948" y="1366970"/>
                </a:lnTo>
                <a:lnTo>
                  <a:pt x="12765" y="1331058"/>
                </a:lnTo>
                <a:lnTo>
                  <a:pt x="3277" y="1292551"/>
                </a:lnTo>
                <a:lnTo>
                  <a:pt x="0" y="1251965"/>
                </a:lnTo>
                <a:lnTo>
                  <a:pt x="0" y="250444"/>
                </a:lnTo>
                <a:close/>
              </a:path>
            </a:pathLst>
          </a:custGeom>
          <a:ln w="25400">
            <a:solidFill>
              <a:srgbClr val="385D89"/>
            </a:solidFill>
          </a:ln>
        </p:spPr>
        <p:txBody>
          <a:bodyPr wrap="square" lIns="0" tIns="0" rIns="0" bIns="0" rtlCol="0">
            <a:noAutofit/>
          </a:bodyPr>
          <a:lstStyle/>
          <a:p>
            <a:endParaRPr/>
          </a:p>
        </p:txBody>
      </p:sp>
      <p:sp>
        <p:nvSpPr>
          <p:cNvPr id="4" name="object 4"/>
          <p:cNvSpPr txBox="1"/>
          <p:nvPr/>
        </p:nvSpPr>
        <p:spPr>
          <a:xfrm>
            <a:off x="373416" y="1385214"/>
            <a:ext cx="1664970" cy="1311275"/>
          </a:xfrm>
          <a:prstGeom prst="rect">
            <a:avLst/>
          </a:prstGeom>
        </p:spPr>
        <p:txBody>
          <a:bodyPr vert="horz" wrap="square" lIns="0" tIns="0" rIns="0" bIns="0" rtlCol="0">
            <a:noAutofit/>
          </a:bodyPr>
          <a:lstStyle/>
          <a:p>
            <a:pPr marL="12700" marR="12700" indent="-635" algn="ctr">
              <a:lnSpc>
                <a:spcPct val="100000"/>
              </a:lnSpc>
            </a:pPr>
            <a:r>
              <a:rPr sz="2800" b="1" spc="-15" dirty="0" smtClean="0">
                <a:solidFill>
                  <a:srgbClr val="FFFFFF"/>
                </a:solidFill>
                <a:latin typeface="Calibri"/>
                <a:cs typeface="Calibri"/>
              </a:rPr>
              <a:t>Desi</a:t>
            </a:r>
            <a:r>
              <a:rPr sz="2800" b="1" spc="-25" dirty="0" smtClean="0">
                <a:solidFill>
                  <a:srgbClr val="FFFFFF"/>
                </a:solidFill>
                <a:latin typeface="Calibri"/>
                <a:cs typeface="Calibri"/>
              </a:rPr>
              <a:t>g</a:t>
            </a:r>
            <a:r>
              <a:rPr sz="2800" b="1" spc="-15" dirty="0" smtClean="0">
                <a:solidFill>
                  <a:srgbClr val="FFFFFF"/>
                </a:solidFill>
                <a:latin typeface="Calibri"/>
                <a:cs typeface="Calibri"/>
              </a:rPr>
              <a:t>n</a:t>
            </a:r>
            <a:r>
              <a:rPr sz="2800" b="1" spc="-10" dirty="0" smtClean="0">
                <a:solidFill>
                  <a:srgbClr val="FFFFFF"/>
                </a:solidFill>
                <a:latin typeface="Calibri"/>
                <a:cs typeface="Calibri"/>
              </a:rPr>
              <a:t> </a:t>
            </a:r>
            <a:r>
              <a:rPr sz="2800" b="1" spc="-60" dirty="0" smtClean="0">
                <a:solidFill>
                  <a:srgbClr val="FFFFFF"/>
                </a:solidFill>
                <a:latin typeface="Calibri"/>
                <a:cs typeface="Calibri"/>
              </a:rPr>
              <a:t>R</a:t>
            </a:r>
            <a:r>
              <a:rPr sz="2800" b="1" spc="-35" dirty="0" smtClean="0">
                <a:solidFill>
                  <a:srgbClr val="FFFFFF"/>
                </a:solidFill>
                <a:latin typeface="Calibri"/>
                <a:cs typeface="Calibri"/>
              </a:rPr>
              <a:t>e</a:t>
            </a:r>
            <a:r>
              <a:rPr sz="2800" b="1" spc="-10" dirty="0" smtClean="0">
                <a:solidFill>
                  <a:srgbClr val="FFFFFF"/>
                </a:solidFill>
                <a:latin typeface="Calibri"/>
                <a:cs typeface="Calibri"/>
              </a:rPr>
              <a:t>vi</a:t>
            </a:r>
            <a:r>
              <a:rPr sz="2800" b="1" spc="-35" dirty="0" smtClean="0">
                <a:solidFill>
                  <a:srgbClr val="FFFFFF"/>
                </a:solidFill>
                <a:latin typeface="Calibri"/>
                <a:cs typeface="Calibri"/>
              </a:rPr>
              <a:t>e</a:t>
            </a:r>
            <a:r>
              <a:rPr sz="2800" b="1" spc="-25" dirty="0" smtClean="0">
                <a:solidFill>
                  <a:srgbClr val="FFFFFF"/>
                </a:solidFill>
                <a:latin typeface="Calibri"/>
                <a:cs typeface="Calibri"/>
              </a:rPr>
              <a:t>w</a:t>
            </a:r>
            <a:r>
              <a:rPr sz="2800" b="1" spc="-15" dirty="0" smtClean="0">
                <a:solidFill>
                  <a:srgbClr val="FFFFFF"/>
                </a:solidFill>
                <a:latin typeface="Calibri"/>
                <a:cs typeface="Calibri"/>
              </a:rPr>
              <a:t> C</a:t>
            </a:r>
            <a:r>
              <a:rPr sz="2800" b="1" spc="-30" dirty="0" smtClean="0">
                <a:solidFill>
                  <a:srgbClr val="FFFFFF"/>
                </a:solidFill>
                <a:latin typeface="Calibri"/>
                <a:cs typeface="Calibri"/>
              </a:rPr>
              <a:t>o</a:t>
            </a:r>
            <a:r>
              <a:rPr sz="2800" b="1" spc="0" dirty="0" smtClean="0">
                <a:solidFill>
                  <a:srgbClr val="FFFFFF"/>
                </a:solidFill>
                <a:latin typeface="Calibri"/>
                <a:cs typeface="Calibri"/>
              </a:rPr>
              <a:t>m</a:t>
            </a:r>
            <a:r>
              <a:rPr sz="2800" b="1" spc="5" dirty="0" smtClean="0">
                <a:solidFill>
                  <a:srgbClr val="FFFFFF"/>
                </a:solidFill>
                <a:latin typeface="Calibri"/>
                <a:cs typeface="Calibri"/>
              </a:rPr>
              <a:t>m</a:t>
            </a:r>
            <a:r>
              <a:rPr sz="2800" b="1" spc="-10" dirty="0" smtClean="0">
                <a:solidFill>
                  <a:srgbClr val="FFFFFF"/>
                </a:solidFill>
                <a:latin typeface="Calibri"/>
                <a:cs typeface="Calibri"/>
              </a:rPr>
              <a:t>i</a:t>
            </a:r>
            <a:r>
              <a:rPr sz="2800" b="1" spc="-50" dirty="0" smtClean="0">
                <a:solidFill>
                  <a:srgbClr val="FFFFFF"/>
                </a:solidFill>
                <a:latin typeface="Calibri"/>
                <a:cs typeface="Calibri"/>
              </a:rPr>
              <a:t>tt</a:t>
            </a:r>
            <a:r>
              <a:rPr sz="2800" b="1" spc="0" dirty="0" smtClean="0">
                <a:solidFill>
                  <a:srgbClr val="FFFFFF"/>
                </a:solidFill>
                <a:latin typeface="Calibri"/>
                <a:cs typeface="Calibri"/>
              </a:rPr>
              <a:t>ee</a:t>
            </a:r>
            <a:endParaRPr sz="2800" dirty="0">
              <a:latin typeface="Calibri"/>
              <a:cs typeface="Calibri"/>
            </a:endParaRPr>
          </a:p>
        </p:txBody>
      </p:sp>
      <p:sp>
        <p:nvSpPr>
          <p:cNvPr id="5" name="object 5"/>
          <p:cNvSpPr/>
          <p:nvPr/>
        </p:nvSpPr>
        <p:spPr>
          <a:xfrm>
            <a:off x="4066835" y="1276037"/>
            <a:ext cx="2362200" cy="1257300"/>
          </a:xfrm>
          <a:custGeom>
            <a:avLst/>
            <a:gdLst/>
            <a:ahLst/>
            <a:cxnLst/>
            <a:rect l="l" t="t" r="r" b="b"/>
            <a:pathLst>
              <a:path w="2362200" h="1257300">
                <a:moveTo>
                  <a:pt x="0" y="1257300"/>
                </a:moveTo>
                <a:lnTo>
                  <a:pt x="2362200" y="1257300"/>
                </a:lnTo>
                <a:lnTo>
                  <a:pt x="2362200" y="0"/>
                </a:lnTo>
                <a:lnTo>
                  <a:pt x="0" y="0"/>
                </a:lnTo>
                <a:lnTo>
                  <a:pt x="0" y="1257300"/>
                </a:lnTo>
                <a:close/>
              </a:path>
            </a:pathLst>
          </a:custGeom>
          <a:solidFill>
            <a:srgbClr val="8063A1"/>
          </a:solidFill>
        </p:spPr>
        <p:txBody>
          <a:bodyPr wrap="square" lIns="0" tIns="0" rIns="0" bIns="0" rtlCol="0">
            <a:noAutofit/>
          </a:bodyPr>
          <a:lstStyle/>
          <a:p>
            <a:endParaRPr/>
          </a:p>
        </p:txBody>
      </p:sp>
      <p:sp>
        <p:nvSpPr>
          <p:cNvPr id="6" name="object 6"/>
          <p:cNvSpPr/>
          <p:nvPr/>
        </p:nvSpPr>
        <p:spPr>
          <a:xfrm>
            <a:off x="4066835" y="1276036"/>
            <a:ext cx="2362200" cy="1257300"/>
          </a:xfrm>
          <a:custGeom>
            <a:avLst/>
            <a:gdLst/>
            <a:ahLst/>
            <a:cxnLst/>
            <a:rect l="l" t="t" r="r" b="b"/>
            <a:pathLst>
              <a:path w="2362200" h="1257300">
                <a:moveTo>
                  <a:pt x="0" y="1257300"/>
                </a:moveTo>
                <a:lnTo>
                  <a:pt x="2362200" y="1257300"/>
                </a:lnTo>
                <a:lnTo>
                  <a:pt x="2362200" y="0"/>
                </a:lnTo>
                <a:lnTo>
                  <a:pt x="0" y="0"/>
                </a:lnTo>
                <a:lnTo>
                  <a:pt x="0" y="1257300"/>
                </a:lnTo>
                <a:close/>
              </a:path>
            </a:pathLst>
          </a:custGeom>
          <a:ln w="25400">
            <a:solidFill>
              <a:srgbClr val="385D89"/>
            </a:solidFill>
          </a:ln>
        </p:spPr>
        <p:txBody>
          <a:bodyPr wrap="square" lIns="0" tIns="0" rIns="0" bIns="0" rtlCol="0">
            <a:noAutofit/>
          </a:bodyPr>
          <a:lstStyle/>
          <a:p>
            <a:endParaRPr/>
          </a:p>
        </p:txBody>
      </p:sp>
      <p:sp>
        <p:nvSpPr>
          <p:cNvPr id="7" name="object 7"/>
          <p:cNvSpPr txBox="1"/>
          <p:nvPr/>
        </p:nvSpPr>
        <p:spPr>
          <a:xfrm>
            <a:off x="4475741" y="1462409"/>
            <a:ext cx="1482090" cy="884555"/>
          </a:xfrm>
          <a:prstGeom prst="rect">
            <a:avLst/>
          </a:prstGeom>
        </p:spPr>
        <p:txBody>
          <a:bodyPr vert="horz" wrap="square" lIns="0" tIns="0" rIns="0" bIns="0" rtlCol="0">
            <a:noAutofit/>
          </a:bodyPr>
          <a:lstStyle/>
          <a:p>
            <a:pPr marR="635" algn="ctr">
              <a:lnSpc>
                <a:spcPct val="100000"/>
              </a:lnSpc>
            </a:pPr>
            <a:r>
              <a:rPr sz="2800" b="1" spc="-15" dirty="0" smtClean="0">
                <a:solidFill>
                  <a:srgbClr val="FFFFFF"/>
                </a:solidFill>
                <a:latin typeface="Calibri"/>
                <a:cs typeface="Calibri"/>
              </a:rPr>
              <a:t>Boa</a:t>
            </a:r>
            <a:r>
              <a:rPr sz="2800" b="1" spc="-45" dirty="0" smtClean="0">
                <a:solidFill>
                  <a:srgbClr val="FFFFFF"/>
                </a:solidFill>
                <a:latin typeface="Calibri"/>
                <a:cs typeface="Calibri"/>
              </a:rPr>
              <a:t>r</a:t>
            </a:r>
            <a:r>
              <a:rPr sz="2800" b="1" spc="-15" dirty="0" smtClean="0">
                <a:solidFill>
                  <a:srgbClr val="FFFFFF"/>
                </a:solidFill>
                <a:latin typeface="Calibri"/>
                <a:cs typeface="Calibri"/>
              </a:rPr>
              <a:t>d</a:t>
            </a:r>
            <a:r>
              <a:rPr sz="2800" b="1" spc="10" dirty="0" smtClean="0">
                <a:solidFill>
                  <a:srgbClr val="FFFFFF"/>
                </a:solidFill>
                <a:latin typeface="Calibri"/>
                <a:cs typeface="Calibri"/>
              </a:rPr>
              <a:t> </a:t>
            </a:r>
            <a:r>
              <a:rPr sz="2800" b="1" spc="-15" dirty="0" smtClean="0">
                <a:solidFill>
                  <a:srgbClr val="FFFFFF"/>
                </a:solidFill>
                <a:latin typeface="Calibri"/>
                <a:cs typeface="Calibri"/>
              </a:rPr>
              <a:t>of</a:t>
            </a:r>
            <a:endParaRPr sz="2800" dirty="0">
              <a:latin typeface="Calibri"/>
              <a:cs typeface="Calibri"/>
            </a:endParaRPr>
          </a:p>
          <a:p>
            <a:pPr algn="ctr">
              <a:lnSpc>
                <a:spcPct val="100000"/>
              </a:lnSpc>
            </a:pPr>
            <a:r>
              <a:rPr sz="2800" b="1" spc="-15" dirty="0" smtClean="0">
                <a:solidFill>
                  <a:srgbClr val="FFFFFF"/>
                </a:solidFill>
                <a:latin typeface="Calibri"/>
                <a:cs typeface="Calibri"/>
              </a:rPr>
              <a:t>Al</a:t>
            </a:r>
            <a:r>
              <a:rPr sz="2800" b="1" spc="-25" dirty="0" smtClean="0">
                <a:solidFill>
                  <a:srgbClr val="FFFFFF"/>
                </a:solidFill>
                <a:latin typeface="Calibri"/>
                <a:cs typeface="Calibri"/>
              </a:rPr>
              <a:t>d</a:t>
            </a:r>
            <a:r>
              <a:rPr sz="2800" b="1" spc="-20" dirty="0" smtClean="0">
                <a:solidFill>
                  <a:srgbClr val="FFFFFF"/>
                </a:solidFill>
                <a:latin typeface="Calibri"/>
                <a:cs typeface="Calibri"/>
              </a:rPr>
              <a:t>ermen</a:t>
            </a:r>
            <a:endParaRPr sz="2800" dirty="0">
              <a:latin typeface="Calibri"/>
              <a:cs typeface="Calibri"/>
            </a:endParaRPr>
          </a:p>
        </p:txBody>
      </p:sp>
      <p:sp>
        <p:nvSpPr>
          <p:cNvPr id="8" name="object 8"/>
          <p:cNvSpPr/>
          <p:nvPr/>
        </p:nvSpPr>
        <p:spPr>
          <a:xfrm>
            <a:off x="4010152" y="3151378"/>
            <a:ext cx="2270252" cy="1538858"/>
          </a:xfrm>
          <a:custGeom>
            <a:avLst/>
            <a:gdLst/>
            <a:ahLst/>
            <a:cxnLst/>
            <a:rect l="l" t="t" r="r" b="b"/>
            <a:pathLst>
              <a:path w="2270252" h="1538858">
                <a:moveTo>
                  <a:pt x="1885568" y="0"/>
                </a:moveTo>
                <a:lnTo>
                  <a:pt x="384682" y="0"/>
                </a:lnTo>
                <a:lnTo>
                  <a:pt x="0" y="769492"/>
                </a:lnTo>
                <a:lnTo>
                  <a:pt x="384682" y="1538858"/>
                </a:lnTo>
                <a:lnTo>
                  <a:pt x="1885568" y="1538858"/>
                </a:lnTo>
                <a:lnTo>
                  <a:pt x="2270252" y="769492"/>
                </a:lnTo>
                <a:lnTo>
                  <a:pt x="1885568" y="0"/>
                </a:lnTo>
                <a:close/>
              </a:path>
            </a:pathLst>
          </a:custGeom>
          <a:solidFill>
            <a:srgbClr val="4F81BC"/>
          </a:solidFill>
        </p:spPr>
        <p:txBody>
          <a:bodyPr wrap="square" lIns="0" tIns="0" rIns="0" bIns="0" rtlCol="0">
            <a:noAutofit/>
          </a:bodyPr>
          <a:lstStyle/>
          <a:p>
            <a:endParaRPr/>
          </a:p>
        </p:txBody>
      </p:sp>
      <p:sp>
        <p:nvSpPr>
          <p:cNvPr id="9" name="object 9"/>
          <p:cNvSpPr/>
          <p:nvPr/>
        </p:nvSpPr>
        <p:spPr>
          <a:xfrm>
            <a:off x="4010152" y="3157924"/>
            <a:ext cx="2270252" cy="1538858"/>
          </a:xfrm>
          <a:custGeom>
            <a:avLst/>
            <a:gdLst/>
            <a:ahLst/>
            <a:cxnLst/>
            <a:rect l="l" t="t" r="r" b="b"/>
            <a:pathLst>
              <a:path w="2270252" h="1538858">
                <a:moveTo>
                  <a:pt x="0" y="769492"/>
                </a:moveTo>
                <a:lnTo>
                  <a:pt x="384682" y="0"/>
                </a:lnTo>
                <a:lnTo>
                  <a:pt x="1885568" y="0"/>
                </a:lnTo>
                <a:lnTo>
                  <a:pt x="2270252" y="769492"/>
                </a:lnTo>
                <a:lnTo>
                  <a:pt x="1885568" y="1538858"/>
                </a:lnTo>
                <a:lnTo>
                  <a:pt x="384682" y="1538858"/>
                </a:lnTo>
                <a:lnTo>
                  <a:pt x="0" y="769492"/>
                </a:lnTo>
                <a:close/>
              </a:path>
            </a:pathLst>
          </a:custGeom>
          <a:ln w="25400">
            <a:solidFill>
              <a:srgbClr val="385D89"/>
            </a:solidFill>
          </a:ln>
        </p:spPr>
        <p:txBody>
          <a:bodyPr wrap="square" lIns="0" tIns="0" rIns="0" bIns="0" rtlCol="0">
            <a:noAutofit/>
          </a:bodyPr>
          <a:lstStyle/>
          <a:p>
            <a:endParaRPr/>
          </a:p>
        </p:txBody>
      </p:sp>
      <p:sp>
        <p:nvSpPr>
          <p:cNvPr id="10" name="object 10"/>
          <p:cNvSpPr txBox="1"/>
          <p:nvPr/>
        </p:nvSpPr>
        <p:spPr>
          <a:xfrm>
            <a:off x="4418583" y="3478044"/>
            <a:ext cx="1435100" cy="759460"/>
          </a:xfrm>
          <a:prstGeom prst="rect">
            <a:avLst/>
          </a:prstGeom>
        </p:spPr>
        <p:txBody>
          <a:bodyPr vert="horz" wrap="square" lIns="0" tIns="0" rIns="0" bIns="0" rtlCol="0">
            <a:noAutofit/>
          </a:bodyPr>
          <a:lstStyle/>
          <a:p>
            <a:pPr marL="12700" marR="12700" indent="285115">
              <a:lnSpc>
                <a:spcPct val="100000"/>
              </a:lnSpc>
            </a:pPr>
            <a:r>
              <a:rPr sz="2400" b="1" dirty="0" smtClean="0">
                <a:solidFill>
                  <a:srgbClr val="FFFFFF"/>
                </a:solidFill>
                <a:latin typeface="Calibri"/>
                <a:cs typeface="Calibri"/>
              </a:rPr>
              <a:t>S</a:t>
            </a:r>
            <a:r>
              <a:rPr sz="2400" b="1" spc="10" dirty="0" smtClean="0">
                <a:solidFill>
                  <a:srgbClr val="FFFFFF"/>
                </a:solidFill>
                <a:latin typeface="Calibri"/>
                <a:cs typeface="Calibri"/>
              </a:rPr>
              <a:t>c</a:t>
            </a:r>
            <a:r>
              <a:rPr sz="2400" b="1" spc="-15" dirty="0" smtClean="0">
                <a:solidFill>
                  <a:srgbClr val="FFFFFF"/>
                </a:solidFill>
                <a:latin typeface="Calibri"/>
                <a:cs typeface="Calibri"/>
              </a:rPr>
              <a:t>ho</a:t>
            </a:r>
            <a:r>
              <a:rPr sz="2400" b="1" spc="-5" dirty="0" smtClean="0">
                <a:solidFill>
                  <a:srgbClr val="FFFFFF"/>
                </a:solidFill>
                <a:latin typeface="Calibri"/>
                <a:cs typeface="Calibri"/>
              </a:rPr>
              <a:t>o</a:t>
            </a:r>
            <a:r>
              <a:rPr sz="2400" b="1" spc="-10" dirty="0" smtClean="0">
                <a:solidFill>
                  <a:srgbClr val="FFFFFF"/>
                </a:solidFill>
                <a:latin typeface="Calibri"/>
                <a:cs typeface="Calibri"/>
              </a:rPr>
              <a:t>l Co</a:t>
            </a:r>
            <a:r>
              <a:rPr sz="2400" b="1" spc="0" dirty="0" smtClean="0">
                <a:solidFill>
                  <a:srgbClr val="FFFFFF"/>
                </a:solidFill>
                <a:latin typeface="Calibri"/>
                <a:cs typeface="Calibri"/>
              </a:rPr>
              <a:t>m</a:t>
            </a:r>
            <a:r>
              <a:rPr sz="2400" b="1" spc="5" dirty="0" smtClean="0">
                <a:solidFill>
                  <a:srgbClr val="FFFFFF"/>
                </a:solidFill>
                <a:latin typeface="Calibri"/>
                <a:cs typeface="Calibri"/>
              </a:rPr>
              <a:t>m</a:t>
            </a:r>
            <a:r>
              <a:rPr sz="2400" b="1" spc="-10" dirty="0" smtClean="0">
                <a:solidFill>
                  <a:srgbClr val="FFFFFF"/>
                </a:solidFill>
                <a:latin typeface="Calibri"/>
                <a:cs typeface="Calibri"/>
              </a:rPr>
              <a:t>i</a:t>
            </a:r>
            <a:r>
              <a:rPr sz="2400" b="1" spc="-40" dirty="0" smtClean="0">
                <a:solidFill>
                  <a:srgbClr val="FFFFFF"/>
                </a:solidFill>
                <a:latin typeface="Calibri"/>
                <a:cs typeface="Calibri"/>
              </a:rPr>
              <a:t>tt</a:t>
            </a:r>
            <a:r>
              <a:rPr sz="2400" b="1" spc="0" dirty="0" smtClean="0">
                <a:solidFill>
                  <a:srgbClr val="FFFFFF"/>
                </a:solidFill>
                <a:latin typeface="Calibri"/>
                <a:cs typeface="Calibri"/>
              </a:rPr>
              <a:t>ee</a:t>
            </a:r>
            <a:endParaRPr sz="2400" dirty="0">
              <a:latin typeface="Calibri"/>
              <a:cs typeface="Calibri"/>
            </a:endParaRPr>
          </a:p>
        </p:txBody>
      </p:sp>
      <p:sp>
        <p:nvSpPr>
          <p:cNvPr id="11" name="object 11"/>
          <p:cNvSpPr txBox="1"/>
          <p:nvPr/>
        </p:nvSpPr>
        <p:spPr>
          <a:xfrm>
            <a:off x="2124306" y="249173"/>
            <a:ext cx="4895388" cy="521334"/>
          </a:xfrm>
          <a:prstGeom prst="rect">
            <a:avLst/>
          </a:prstGeom>
        </p:spPr>
        <p:txBody>
          <a:bodyPr vert="horz" wrap="square" lIns="0" tIns="0" rIns="0" bIns="0" rtlCol="0">
            <a:noAutofit/>
          </a:bodyPr>
          <a:lstStyle/>
          <a:p>
            <a:pPr algn="ctr">
              <a:lnSpc>
                <a:spcPct val="100000"/>
              </a:lnSpc>
              <a:tabLst>
                <a:tab pos="510540" algn="l"/>
              </a:tabLst>
            </a:pPr>
            <a:r>
              <a:rPr sz="2800" b="1" spc="-45" dirty="0" smtClean="0">
                <a:latin typeface="Calibri"/>
                <a:cs typeface="Calibri"/>
              </a:rPr>
              <a:t>F</a:t>
            </a:r>
            <a:r>
              <a:rPr sz="2800" b="1" spc="0" dirty="0" smtClean="0">
                <a:latin typeface="Calibri"/>
                <a:cs typeface="Calibri"/>
              </a:rPr>
              <a:t>easibili</a:t>
            </a:r>
            <a:r>
              <a:rPr sz="2800" b="1" spc="10" dirty="0" smtClean="0">
                <a:latin typeface="Calibri"/>
                <a:cs typeface="Calibri"/>
              </a:rPr>
              <a:t>t</a:t>
            </a:r>
            <a:r>
              <a:rPr sz="2800" b="1" spc="0" dirty="0" smtClean="0">
                <a:latin typeface="Calibri"/>
                <a:cs typeface="Calibri"/>
              </a:rPr>
              <a:t>y</a:t>
            </a:r>
            <a:r>
              <a:rPr sz="2800" b="1" spc="-50" dirty="0" smtClean="0">
                <a:latin typeface="Calibri"/>
                <a:cs typeface="Calibri"/>
              </a:rPr>
              <a:t> </a:t>
            </a:r>
            <a:r>
              <a:rPr sz="2800" b="1" spc="0" dirty="0" smtClean="0">
                <a:latin typeface="Calibri"/>
                <a:cs typeface="Calibri"/>
              </a:rPr>
              <a:t>&amp; </a:t>
            </a:r>
            <a:r>
              <a:rPr sz="2800" b="1" spc="-15" dirty="0" smtClean="0">
                <a:latin typeface="Calibri"/>
                <a:cs typeface="Calibri"/>
              </a:rPr>
              <a:t>D</a:t>
            </a:r>
            <a:r>
              <a:rPr sz="2800" b="1" spc="0" dirty="0" smtClean="0">
                <a:latin typeface="Calibri"/>
                <a:cs typeface="Calibri"/>
              </a:rPr>
              <a:t>esign</a:t>
            </a:r>
            <a:r>
              <a:rPr sz="2800" b="1" spc="-30" dirty="0" smtClean="0">
                <a:latin typeface="Calibri"/>
                <a:cs typeface="Calibri"/>
              </a:rPr>
              <a:t> </a:t>
            </a:r>
            <a:r>
              <a:rPr sz="2800" b="1" spc="0" dirty="0" smtClean="0">
                <a:latin typeface="Calibri"/>
                <a:cs typeface="Calibri"/>
              </a:rPr>
              <a:t>Ap</a:t>
            </a:r>
            <a:r>
              <a:rPr sz="2800" b="1" spc="-10" dirty="0" smtClean="0">
                <a:latin typeface="Calibri"/>
                <a:cs typeface="Calibri"/>
              </a:rPr>
              <a:t>p</a:t>
            </a:r>
            <a:r>
              <a:rPr sz="2800" b="1" spc="-40" dirty="0" smtClean="0">
                <a:latin typeface="Calibri"/>
                <a:cs typeface="Calibri"/>
              </a:rPr>
              <a:t>r</a:t>
            </a:r>
            <a:r>
              <a:rPr sz="2800" b="1" spc="0" dirty="0" smtClean="0">
                <a:latin typeface="Calibri"/>
                <a:cs typeface="Calibri"/>
              </a:rPr>
              <a:t>o</a:t>
            </a:r>
            <a:r>
              <a:rPr sz="2800" b="1" spc="-60" dirty="0" smtClean="0">
                <a:latin typeface="Calibri"/>
                <a:cs typeface="Calibri"/>
              </a:rPr>
              <a:t>v</a:t>
            </a:r>
            <a:r>
              <a:rPr sz="2800" b="1" spc="0" dirty="0" smtClean="0">
                <a:latin typeface="Calibri"/>
                <a:cs typeface="Calibri"/>
              </a:rPr>
              <a:t>al</a:t>
            </a:r>
            <a:endParaRPr sz="2800" dirty="0">
              <a:latin typeface="Calibri"/>
              <a:cs typeface="Calibri"/>
            </a:endParaRPr>
          </a:p>
        </p:txBody>
      </p:sp>
      <p:sp>
        <p:nvSpPr>
          <p:cNvPr id="12" name="object 12"/>
          <p:cNvSpPr/>
          <p:nvPr/>
        </p:nvSpPr>
        <p:spPr>
          <a:xfrm>
            <a:off x="2241938" y="2701382"/>
            <a:ext cx="2529133" cy="484632"/>
          </a:xfrm>
          <a:custGeom>
            <a:avLst/>
            <a:gdLst/>
            <a:ahLst/>
            <a:cxnLst/>
            <a:rect l="l" t="t" r="r" b="b"/>
            <a:pathLst>
              <a:path w="978408" h="484632">
                <a:moveTo>
                  <a:pt x="736092" y="0"/>
                </a:moveTo>
                <a:lnTo>
                  <a:pt x="736092" y="121158"/>
                </a:lnTo>
                <a:lnTo>
                  <a:pt x="0" y="121158"/>
                </a:lnTo>
                <a:lnTo>
                  <a:pt x="0" y="363474"/>
                </a:lnTo>
                <a:lnTo>
                  <a:pt x="736092" y="363474"/>
                </a:lnTo>
                <a:lnTo>
                  <a:pt x="736092" y="484632"/>
                </a:lnTo>
                <a:lnTo>
                  <a:pt x="978408" y="242315"/>
                </a:lnTo>
                <a:lnTo>
                  <a:pt x="736092" y="0"/>
                </a:lnTo>
                <a:close/>
              </a:path>
            </a:pathLst>
          </a:custGeom>
          <a:solidFill>
            <a:srgbClr val="4F81BC"/>
          </a:solidFill>
        </p:spPr>
        <p:txBody>
          <a:bodyPr wrap="square" lIns="0" tIns="0" rIns="0" bIns="0" rtlCol="0">
            <a:noAutofit/>
          </a:bodyPr>
          <a:lstStyle/>
          <a:p>
            <a:endParaRPr/>
          </a:p>
        </p:txBody>
      </p:sp>
      <p:sp>
        <p:nvSpPr>
          <p:cNvPr id="13" name="object 13"/>
          <p:cNvSpPr/>
          <p:nvPr/>
        </p:nvSpPr>
        <p:spPr>
          <a:xfrm>
            <a:off x="2241938" y="2686964"/>
            <a:ext cx="2520262" cy="484632"/>
          </a:xfrm>
          <a:custGeom>
            <a:avLst/>
            <a:gdLst/>
            <a:ahLst/>
            <a:cxnLst/>
            <a:rect l="l" t="t" r="r" b="b"/>
            <a:pathLst>
              <a:path w="978408" h="484632">
                <a:moveTo>
                  <a:pt x="0" y="121158"/>
                </a:moveTo>
                <a:lnTo>
                  <a:pt x="736092" y="121158"/>
                </a:lnTo>
                <a:lnTo>
                  <a:pt x="736092" y="0"/>
                </a:lnTo>
                <a:lnTo>
                  <a:pt x="978408" y="242315"/>
                </a:lnTo>
                <a:lnTo>
                  <a:pt x="736092" y="484632"/>
                </a:lnTo>
                <a:lnTo>
                  <a:pt x="736092" y="363474"/>
                </a:lnTo>
                <a:lnTo>
                  <a:pt x="0" y="363474"/>
                </a:lnTo>
                <a:lnTo>
                  <a:pt x="0" y="121158"/>
                </a:lnTo>
                <a:close/>
              </a:path>
            </a:pathLst>
          </a:custGeom>
          <a:ln w="25400">
            <a:solidFill>
              <a:srgbClr val="385D89"/>
            </a:solidFill>
          </a:ln>
        </p:spPr>
        <p:txBody>
          <a:bodyPr wrap="square" lIns="0" tIns="0" rIns="0" bIns="0" rtlCol="0">
            <a:noAutofit/>
          </a:bodyPr>
          <a:lstStyle/>
          <a:p>
            <a:endParaRPr/>
          </a:p>
        </p:txBody>
      </p:sp>
      <p:sp>
        <p:nvSpPr>
          <p:cNvPr id="16" name="object 16"/>
          <p:cNvSpPr/>
          <p:nvPr/>
        </p:nvSpPr>
        <p:spPr>
          <a:xfrm>
            <a:off x="5743321" y="5262245"/>
            <a:ext cx="1055877" cy="563638"/>
          </a:xfrm>
          <a:custGeom>
            <a:avLst/>
            <a:gdLst/>
            <a:ahLst/>
            <a:cxnLst/>
            <a:rect l="l" t="t" r="r" b="b"/>
            <a:pathLst>
              <a:path w="1055877" h="563638">
                <a:moveTo>
                  <a:pt x="171068" y="95630"/>
                </a:moveTo>
                <a:lnTo>
                  <a:pt x="0" y="392582"/>
                </a:lnTo>
                <a:lnTo>
                  <a:pt x="296925" y="563638"/>
                </a:lnTo>
                <a:lnTo>
                  <a:pt x="265556" y="446633"/>
                </a:lnTo>
                <a:lnTo>
                  <a:pt x="1055877" y="234060"/>
                </a:lnTo>
                <a:lnTo>
                  <a:pt x="1050113" y="212597"/>
                </a:lnTo>
                <a:lnTo>
                  <a:pt x="202564" y="212597"/>
                </a:lnTo>
                <a:lnTo>
                  <a:pt x="171068" y="95630"/>
                </a:lnTo>
                <a:close/>
              </a:path>
              <a:path w="1055877" h="563638">
                <a:moveTo>
                  <a:pt x="993012" y="0"/>
                </a:moveTo>
                <a:lnTo>
                  <a:pt x="202564" y="212597"/>
                </a:lnTo>
                <a:lnTo>
                  <a:pt x="1050113" y="212597"/>
                </a:lnTo>
                <a:lnTo>
                  <a:pt x="993012" y="0"/>
                </a:lnTo>
                <a:close/>
              </a:path>
            </a:pathLst>
          </a:custGeom>
          <a:solidFill>
            <a:srgbClr val="4F81BC"/>
          </a:solidFill>
        </p:spPr>
        <p:txBody>
          <a:bodyPr wrap="square" lIns="0" tIns="0" rIns="0" bIns="0" rtlCol="0">
            <a:noAutofit/>
          </a:bodyPr>
          <a:lstStyle/>
          <a:p>
            <a:endParaRPr/>
          </a:p>
        </p:txBody>
      </p:sp>
      <p:sp>
        <p:nvSpPr>
          <p:cNvPr id="17" name="object 17"/>
          <p:cNvSpPr/>
          <p:nvPr/>
        </p:nvSpPr>
        <p:spPr>
          <a:xfrm>
            <a:off x="5743321" y="5262245"/>
            <a:ext cx="1055877" cy="563638"/>
          </a:xfrm>
          <a:custGeom>
            <a:avLst/>
            <a:gdLst/>
            <a:ahLst/>
            <a:cxnLst/>
            <a:rect l="l" t="t" r="r" b="b"/>
            <a:pathLst>
              <a:path w="1055877" h="563638">
                <a:moveTo>
                  <a:pt x="1055877" y="234060"/>
                </a:moveTo>
                <a:lnTo>
                  <a:pt x="265556" y="446633"/>
                </a:lnTo>
                <a:lnTo>
                  <a:pt x="296925" y="563638"/>
                </a:lnTo>
                <a:lnTo>
                  <a:pt x="0" y="392582"/>
                </a:lnTo>
                <a:lnTo>
                  <a:pt x="171068" y="95630"/>
                </a:lnTo>
                <a:lnTo>
                  <a:pt x="202564" y="212597"/>
                </a:lnTo>
                <a:lnTo>
                  <a:pt x="993012" y="0"/>
                </a:lnTo>
                <a:lnTo>
                  <a:pt x="1055877" y="234060"/>
                </a:lnTo>
                <a:close/>
              </a:path>
            </a:pathLst>
          </a:custGeom>
          <a:ln w="25400">
            <a:solidFill>
              <a:srgbClr val="385D89"/>
            </a:solidFill>
          </a:ln>
        </p:spPr>
        <p:txBody>
          <a:bodyPr wrap="square" lIns="0" tIns="0" rIns="0" bIns="0" rtlCol="0">
            <a:noAutofit/>
          </a:bodyPr>
          <a:lstStyle/>
          <a:p>
            <a:endParaRPr/>
          </a:p>
        </p:txBody>
      </p:sp>
      <p:sp>
        <p:nvSpPr>
          <p:cNvPr id="18" name="object 18"/>
          <p:cNvSpPr/>
          <p:nvPr/>
        </p:nvSpPr>
        <p:spPr>
          <a:xfrm>
            <a:off x="6709087" y="3995160"/>
            <a:ext cx="2182240" cy="1548904"/>
          </a:xfrm>
          <a:custGeom>
            <a:avLst/>
            <a:gdLst/>
            <a:ahLst/>
            <a:cxnLst/>
            <a:rect l="l" t="t" r="r" b="b"/>
            <a:pathLst>
              <a:path w="2182240" h="1548904">
                <a:moveTo>
                  <a:pt x="1091183" y="0"/>
                </a:moveTo>
                <a:lnTo>
                  <a:pt x="1001693" y="2567"/>
                </a:lnTo>
                <a:lnTo>
                  <a:pt x="914195" y="10135"/>
                </a:lnTo>
                <a:lnTo>
                  <a:pt x="828969" y="22506"/>
                </a:lnTo>
                <a:lnTo>
                  <a:pt x="746296" y="39479"/>
                </a:lnTo>
                <a:lnTo>
                  <a:pt x="666458" y="60856"/>
                </a:lnTo>
                <a:lnTo>
                  <a:pt x="589735" y="86438"/>
                </a:lnTo>
                <a:lnTo>
                  <a:pt x="516407" y="116024"/>
                </a:lnTo>
                <a:lnTo>
                  <a:pt x="446757" y="149417"/>
                </a:lnTo>
                <a:lnTo>
                  <a:pt x="381065" y="186415"/>
                </a:lnTo>
                <a:lnTo>
                  <a:pt x="319611" y="226822"/>
                </a:lnTo>
                <a:lnTo>
                  <a:pt x="262677" y="270436"/>
                </a:lnTo>
                <a:lnTo>
                  <a:pt x="210543" y="317059"/>
                </a:lnTo>
                <a:lnTo>
                  <a:pt x="163491" y="366491"/>
                </a:lnTo>
                <a:lnTo>
                  <a:pt x="121801" y="418534"/>
                </a:lnTo>
                <a:lnTo>
                  <a:pt x="85754" y="472987"/>
                </a:lnTo>
                <a:lnTo>
                  <a:pt x="55632" y="529652"/>
                </a:lnTo>
                <a:lnTo>
                  <a:pt x="31714" y="588330"/>
                </a:lnTo>
                <a:lnTo>
                  <a:pt x="14282" y="648821"/>
                </a:lnTo>
                <a:lnTo>
                  <a:pt x="3617" y="710926"/>
                </a:lnTo>
                <a:lnTo>
                  <a:pt x="0" y="774445"/>
                </a:lnTo>
                <a:lnTo>
                  <a:pt x="3617" y="837963"/>
                </a:lnTo>
                <a:lnTo>
                  <a:pt x="14282" y="900067"/>
                </a:lnTo>
                <a:lnTo>
                  <a:pt x="31714" y="960557"/>
                </a:lnTo>
                <a:lnTo>
                  <a:pt x="55632" y="1019235"/>
                </a:lnTo>
                <a:lnTo>
                  <a:pt x="85754" y="1075900"/>
                </a:lnTo>
                <a:lnTo>
                  <a:pt x="121801" y="1130355"/>
                </a:lnTo>
                <a:lnTo>
                  <a:pt x="163491" y="1182398"/>
                </a:lnTo>
                <a:lnTo>
                  <a:pt x="210543" y="1231831"/>
                </a:lnTo>
                <a:lnTo>
                  <a:pt x="262677" y="1278456"/>
                </a:lnTo>
                <a:lnTo>
                  <a:pt x="319611" y="1322071"/>
                </a:lnTo>
                <a:lnTo>
                  <a:pt x="381065" y="1362479"/>
                </a:lnTo>
                <a:lnTo>
                  <a:pt x="446757" y="1399479"/>
                </a:lnTo>
                <a:lnTo>
                  <a:pt x="516407" y="1432873"/>
                </a:lnTo>
                <a:lnTo>
                  <a:pt x="589735" y="1462461"/>
                </a:lnTo>
                <a:lnTo>
                  <a:pt x="666458" y="1488044"/>
                </a:lnTo>
                <a:lnTo>
                  <a:pt x="746296" y="1509422"/>
                </a:lnTo>
                <a:lnTo>
                  <a:pt x="828969" y="1526396"/>
                </a:lnTo>
                <a:lnTo>
                  <a:pt x="914195" y="1538768"/>
                </a:lnTo>
                <a:lnTo>
                  <a:pt x="1001693" y="1546337"/>
                </a:lnTo>
                <a:lnTo>
                  <a:pt x="1091183" y="1548904"/>
                </a:lnTo>
                <a:lnTo>
                  <a:pt x="1180655" y="1546337"/>
                </a:lnTo>
                <a:lnTo>
                  <a:pt x="1268138" y="1538768"/>
                </a:lnTo>
                <a:lnTo>
                  <a:pt x="1353349" y="1526396"/>
                </a:lnTo>
                <a:lnTo>
                  <a:pt x="1436009" y="1509422"/>
                </a:lnTo>
                <a:lnTo>
                  <a:pt x="1515836" y="1488044"/>
                </a:lnTo>
                <a:lnTo>
                  <a:pt x="1592549" y="1462461"/>
                </a:lnTo>
                <a:lnTo>
                  <a:pt x="1665868" y="1432873"/>
                </a:lnTo>
                <a:lnTo>
                  <a:pt x="1735510" y="1399479"/>
                </a:lnTo>
                <a:lnTo>
                  <a:pt x="1801197" y="1362479"/>
                </a:lnTo>
                <a:lnTo>
                  <a:pt x="1862645" y="1322071"/>
                </a:lnTo>
                <a:lnTo>
                  <a:pt x="1919575" y="1278456"/>
                </a:lnTo>
                <a:lnTo>
                  <a:pt x="1971705" y="1231831"/>
                </a:lnTo>
                <a:lnTo>
                  <a:pt x="2018755" y="1182398"/>
                </a:lnTo>
                <a:lnTo>
                  <a:pt x="2060442" y="1130355"/>
                </a:lnTo>
                <a:lnTo>
                  <a:pt x="2096488" y="1075900"/>
                </a:lnTo>
                <a:lnTo>
                  <a:pt x="2126609" y="1019235"/>
                </a:lnTo>
                <a:lnTo>
                  <a:pt x="2150527" y="960557"/>
                </a:lnTo>
                <a:lnTo>
                  <a:pt x="2167958" y="900067"/>
                </a:lnTo>
                <a:lnTo>
                  <a:pt x="2178623" y="837963"/>
                </a:lnTo>
                <a:lnTo>
                  <a:pt x="2182240" y="774445"/>
                </a:lnTo>
                <a:lnTo>
                  <a:pt x="2178623" y="710926"/>
                </a:lnTo>
                <a:lnTo>
                  <a:pt x="2167958" y="648821"/>
                </a:lnTo>
                <a:lnTo>
                  <a:pt x="2150527" y="588330"/>
                </a:lnTo>
                <a:lnTo>
                  <a:pt x="2126609" y="529652"/>
                </a:lnTo>
                <a:lnTo>
                  <a:pt x="2096488" y="472987"/>
                </a:lnTo>
                <a:lnTo>
                  <a:pt x="2060442" y="418534"/>
                </a:lnTo>
                <a:lnTo>
                  <a:pt x="2018755" y="366491"/>
                </a:lnTo>
                <a:lnTo>
                  <a:pt x="1971705" y="317059"/>
                </a:lnTo>
                <a:lnTo>
                  <a:pt x="1919575" y="270436"/>
                </a:lnTo>
                <a:lnTo>
                  <a:pt x="1862645" y="226822"/>
                </a:lnTo>
                <a:lnTo>
                  <a:pt x="1801197" y="186415"/>
                </a:lnTo>
                <a:lnTo>
                  <a:pt x="1735510" y="149417"/>
                </a:lnTo>
                <a:lnTo>
                  <a:pt x="1665868" y="116024"/>
                </a:lnTo>
                <a:lnTo>
                  <a:pt x="1592549" y="86438"/>
                </a:lnTo>
                <a:lnTo>
                  <a:pt x="1515836" y="60856"/>
                </a:lnTo>
                <a:lnTo>
                  <a:pt x="1436009" y="39479"/>
                </a:lnTo>
                <a:lnTo>
                  <a:pt x="1353349" y="22506"/>
                </a:lnTo>
                <a:lnTo>
                  <a:pt x="1268138" y="10135"/>
                </a:lnTo>
                <a:lnTo>
                  <a:pt x="1180655" y="2567"/>
                </a:lnTo>
                <a:lnTo>
                  <a:pt x="1091183" y="0"/>
                </a:lnTo>
                <a:close/>
              </a:path>
            </a:pathLst>
          </a:custGeom>
          <a:solidFill>
            <a:srgbClr val="F9C090"/>
          </a:solidFill>
        </p:spPr>
        <p:txBody>
          <a:bodyPr wrap="square" lIns="0" tIns="0" rIns="0" bIns="0" rtlCol="0">
            <a:noAutofit/>
          </a:bodyPr>
          <a:lstStyle/>
          <a:p>
            <a:endParaRPr/>
          </a:p>
        </p:txBody>
      </p:sp>
      <p:sp>
        <p:nvSpPr>
          <p:cNvPr id="19" name="object 19"/>
          <p:cNvSpPr/>
          <p:nvPr/>
        </p:nvSpPr>
        <p:spPr>
          <a:xfrm>
            <a:off x="6698353" y="3995160"/>
            <a:ext cx="2182240" cy="1548904"/>
          </a:xfrm>
          <a:custGeom>
            <a:avLst/>
            <a:gdLst/>
            <a:ahLst/>
            <a:cxnLst/>
            <a:rect l="l" t="t" r="r" b="b"/>
            <a:pathLst>
              <a:path w="2182240" h="1548904">
                <a:moveTo>
                  <a:pt x="0" y="774445"/>
                </a:moveTo>
                <a:lnTo>
                  <a:pt x="3617" y="710926"/>
                </a:lnTo>
                <a:lnTo>
                  <a:pt x="14282" y="648821"/>
                </a:lnTo>
                <a:lnTo>
                  <a:pt x="31714" y="588330"/>
                </a:lnTo>
                <a:lnTo>
                  <a:pt x="55632" y="529652"/>
                </a:lnTo>
                <a:lnTo>
                  <a:pt x="85754" y="472987"/>
                </a:lnTo>
                <a:lnTo>
                  <a:pt x="121801" y="418534"/>
                </a:lnTo>
                <a:lnTo>
                  <a:pt x="163491" y="366491"/>
                </a:lnTo>
                <a:lnTo>
                  <a:pt x="210543" y="317059"/>
                </a:lnTo>
                <a:lnTo>
                  <a:pt x="262677" y="270436"/>
                </a:lnTo>
                <a:lnTo>
                  <a:pt x="319611" y="226822"/>
                </a:lnTo>
                <a:lnTo>
                  <a:pt x="381065" y="186415"/>
                </a:lnTo>
                <a:lnTo>
                  <a:pt x="446757" y="149417"/>
                </a:lnTo>
                <a:lnTo>
                  <a:pt x="516407" y="116024"/>
                </a:lnTo>
                <a:lnTo>
                  <a:pt x="589735" y="86438"/>
                </a:lnTo>
                <a:lnTo>
                  <a:pt x="666458" y="60856"/>
                </a:lnTo>
                <a:lnTo>
                  <a:pt x="746296" y="39479"/>
                </a:lnTo>
                <a:lnTo>
                  <a:pt x="828969" y="22506"/>
                </a:lnTo>
                <a:lnTo>
                  <a:pt x="914195" y="10135"/>
                </a:lnTo>
                <a:lnTo>
                  <a:pt x="1001693" y="2567"/>
                </a:lnTo>
                <a:lnTo>
                  <a:pt x="1091183" y="0"/>
                </a:lnTo>
                <a:lnTo>
                  <a:pt x="1180655" y="2567"/>
                </a:lnTo>
                <a:lnTo>
                  <a:pt x="1268138" y="10135"/>
                </a:lnTo>
                <a:lnTo>
                  <a:pt x="1353349" y="22506"/>
                </a:lnTo>
                <a:lnTo>
                  <a:pt x="1436009" y="39479"/>
                </a:lnTo>
                <a:lnTo>
                  <a:pt x="1515836" y="60856"/>
                </a:lnTo>
                <a:lnTo>
                  <a:pt x="1592549" y="86438"/>
                </a:lnTo>
                <a:lnTo>
                  <a:pt x="1665868" y="116024"/>
                </a:lnTo>
                <a:lnTo>
                  <a:pt x="1735510" y="149417"/>
                </a:lnTo>
                <a:lnTo>
                  <a:pt x="1801197" y="186415"/>
                </a:lnTo>
                <a:lnTo>
                  <a:pt x="1862645" y="226822"/>
                </a:lnTo>
                <a:lnTo>
                  <a:pt x="1919575" y="270436"/>
                </a:lnTo>
                <a:lnTo>
                  <a:pt x="1971705" y="317059"/>
                </a:lnTo>
                <a:lnTo>
                  <a:pt x="2018755" y="366491"/>
                </a:lnTo>
                <a:lnTo>
                  <a:pt x="2060442" y="418534"/>
                </a:lnTo>
                <a:lnTo>
                  <a:pt x="2096488" y="472987"/>
                </a:lnTo>
                <a:lnTo>
                  <a:pt x="2126609" y="529652"/>
                </a:lnTo>
                <a:lnTo>
                  <a:pt x="2150527" y="588330"/>
                </a:lnTo>
                <a:lnTo>
                  <a:pt x="2167958" y="648821"/>
                </a:lnTo>
                <a:lnTo>
                  <a:pt x="2178623" y="710926"/>
                </a:lnTo>
                <a:lnTo>
                  <a:pt x="2182240" y="774445"/>
                </a:lnTo>
                <a:lnTo>
                  <a:pt x="2178623" y="837963"/>
                </a:lnTo>
                <a:lnTo>
                  <a:pt x="2167958" y="900067"/>
                </a:lnTo>
                <a:lnTo>
                  <a:pt x="2150527" y="960557"/>
                </a:lnTo>
                <a:lnTo>
                  <a:pt x="2126609" y="1019235"/>
                </a:lnTo>
                <a:lnTo>
                  <a:pt x="2096488" y="1075900"/>
                </a:lnTo>
                <a:lnTo>
                  <a:pt x="2060442" y="1130355"/>
                </a:lnTo>
                <a:lnTo>
                  <a:pt x="2018755" y="1182398"/>
                </a:lnTo>
                <a:lnTo>
                  <a:pt x="1971705" y="1231831"/>
                </a:lnTo>
                <a:lnTo>
                  <a:pt x="1919575" y="1278456"/>
                </a:lnTo>
                <a:lnTo>
                  <a:pt x="1862645" y="1322071"/>
                </a:lnTo>
                <a:lnTo>
                  <a:pt x="1801197" y="1362479"/>
                </a:lnTo>
                <a:lnTo>
                  <a:pt x="1735510" y="1399479"/>
                </a:lnTo>
                <a:lnTo>
                  <a:pt x="1665868" y="1432873"/>
                </a:lnTo>
                <a:lnTo>
                  <a:pt x="1592549" y="1462461"/>
                </a:lnTo>
                <a:lnTo>
                  <a:pt x="1515836" y="1488044"/>
                </a:lnTo>
                <a:lnTo>
                  <a:pt x="1436009" y="1509422"/>
                </a:lnTo>
                <a:lnTo>
                  <a:pt x="1353349" y="1526396"/>
                </a:lnTo>
                <a:lnTo>
                  <a:pt x="1268138" y="1538768"/>
                </a:lnTo>
                <a:lnTo>
                  <a:pt x="1180655" y="1546337"/>
                </a:lnTo>
                <a:lnTo>
                  <a:pt x="1091183" y="1548904"/>
                </a:lnTo>
                <a:lnTo>
                  <a:pt x="1001693" y="1546337"/>
                </a:lnTo>
                <a:lnTo>
                  <a:pt x="914195" y="1538768"/>
                </a:lnTo>
                <a:lnTo>
                  <a:pt x="828969" y="1526396"/>
                </a:lnTo>
                <a:lnTo>
                  <a:pt x="746296" y="1509422"/>
                </a:lnTo>
                <a:lnTo>
                  <a:pt x="666458" y="1488044"/>
                </a:lnTo>
                <a:lnTo>
                  <a:pt x="589735" y="1462461"/>
                </a:lnTo>
                <a:lnTo>
                  <a:pt x="516407" y="1432873"/>
                </a:lnTo>
                <a:lnTo>
                  <a:pt x="446757" y="1399479"/>
                </a:lnTo>
                <a:lnTo>
                  <a:pt x="381065" y="1362479"/>
                </a:lnTo>
                <a:lnTo>
                  <a:pt x="319611" y="1322071"/>
                </a:lnTo>
                <a:lnTo>
                  <a:pt x="262677" y="1278456"/>
                </a:lnTo>
                <a:lnTo>
                  <a:pt x="210543" y="1231831"/>
                </a:lnTo>
                <a:lnTo>
                  <a:pt x="163491" y="1182398"/>
                </a:lnTo>
                <a:lnTo>
                  <a:pt x="121801" y="1130355"/>
                </a:lnTo>
                <a:lnTo>
                  <a:pt x="85754" y="1075900"/>
                </a:lnTo>
                <a:lnTo>
                  <a:pt x="55632" y="1019235"/>
                </a:lnTo>
                <a:lnTo>
                  <a:pt x="31714" y="960557"/>
                </a:lnTo>
                <a:lnTo>
                  <a:pt x="14282" y="900067"/>
                </a:lnTo>
                <a:lnTo>
                  <a:pt x="3617" y="837963"/>
                </a:lnTo>
                <a:lnTo>
                  <a:pt x="0" y="774445"/>
                </a:lnTo>
                <a:close/>
              </a:path>
            </a:pathLst>
          </a:custGeom>
          <a:ln w="25400">
            <a:solidFill>
              <a:srgbClr val="385D89"/>
            </a:solidFill>
          </a:ln>
        </p:spPr>
        <p:txBody>
          <a:bodyPr wrap="square" lIns="0" tIns="0" rIns="0" bIns="0" rtlCol="0">
            <a:noAutofit/>
          </a:bodyPr>
          <a:lstStyle/>
          <a:p>
            <a:endParaRPr/>
          </a:p>
        </p:txBody>
      </p:sp>
      <p:sp>
        <p:nvSpPr>
          <p:cNvPr id="20" name="object 20"/>
          <p:cNvSpPr txBox="1"/>
          <p:nvPr/>
        </p:nvSpPr>
        <p:spPr>
          <a:xfrm>
            <a:off x="7176698" y="4131056"/>
            <a:ext cx="1225550" cy="1310640"/>
          </a:xfrm>
          <a:prstGeom prst="rect">
            <a:avLst/>
          </a:prstGeom>
        </p:spPr>
        <p:txBody>
          <a:bodyPr vert="horz" wrap="square" lIns="0" tIns="0" rIns="0" bIns="0" rtlCol="0">
            <a:noAutofit/>
          </a:bodyPr>
          <a:lstStyle/>
          <a:p>
            <a:pPr marL="12700" marR="12700" indent="1270" algn="ctr">
              <a:lnSpc>
                <a:spcPct val="100000"/>
              </a:lnSpc>
            </a:pPr>
            <a:r>
              <a:rPr sz="2800" b="1" spc="-15" dirty="0" smtClean="0">
                <a:solidFill>
                  <a:srgbClr val="FFFFFF"/>
                </a:solidFill>
                <a:latin typeface="Calibri"/>
                <a:cs typeface="Calibri"/>
              </a:rPr>
              <a:t>School Building C</a:t>
            </a:r>
            <a:r>
              <a:rPr sz="2800" b="1" spc="-50" dirty="0" smtClean="0">
                <a:solidFill>
                  <a:srgbClr val="FFFFFF"/>
                </a:solidFill>
                <a:latin typeface="Calibri"/>
                <a:cs typeface="Calibri"/>
              </a:rPr>
              <a:t>m</a:t>
            </a:r>
            <a:r>
              <a:rPr sz="2800" b="1" spc="-45" dirty="0" smtClean="0">
                <a:solidFill>
                  <a:srgbClr val="FFFFFF"/>
                </a:solidFill>
                <a:latin typeface="Calibri"/>
                <a:cs typeface="Calibri"/>
              </a:rPr>
              <a:t>t</a:t>
            </a:r>
            <a:r>
              <a:rPr sz="2800" b="1" spc="-15" dirty="0" smtClean="0">
                <a:solidFill>
                  <a:srgbClr val="FFFFFF"/>
                </a:solidFill>
                <a:latin typeface="Calibri"/>
                <a:cs typeface="Calibri"/>
              </a:rPr>
              <a:t>e</a:t>
            </a:r>
            <a:endParaRPr sz="2800" dirty="0">
              <a:latin typeface="Calibri"/>
              <a:cs typeface="Calibri"/>
            </a:endParaRPr>
          </a:p>
        </p:txBody>
      </p:sp>
      <p:sp>
        <p:nvSpPr>
          <p:cNvPr id="21" name="object 21"/>
          <p:cNvSpPr/>
          <p:nvPr/>
        </p:nvSpPr>
        <p:spPr>
          <a:xfrm rot="17878701">
            <a:off x="6486137" y="2210171"/>
            <a:ext cx="522100" cy="2366445"/>
          </a:xfrm>
          <a:custGeom>
            <a:avLst/>
            <a:gdLst/>
            <a:ahLst/>
            <a:cxnLst/>
            <a:rect l="l" t="t" r="r" b="b"/>
            <a:pathLst>
              <a:path w="484631" h="1582165">
                <a:moveTo>
                  <a:pt x="484631" y="1339849"/>
                </a:moveTo>
                <a:lnTo>
                  <a:pt x="0" y="1339849"/>
                </a:lnTo>
                <a:lnTo>
                  <a:pt x="242315" y="1582165"/>
                </a:lnTo>
                <a:lnTo>
                  <a:pt x="484631" y="1339849"/>
                </a:lnTo>
                <a:close/>
              </a:path>
              <a:path w="484631" h="1582165">
                <a:moveTo>
                  <a:pt x="363474" y="0"/>
                </a:moveTo>
                <a:lnTo>
                  <a:pt x="121157" y="0"/>
                </a:lnTo>
                <a:lnTo>
                  <a:pt x="121157" y="1339849"/>
                </a:lnTo>
                <a:lnTo>
                  <a:pt x="363474" y="1339849"/>
                </a:lnTo>
                <a:lnTo>
                  <a:pt x="363474" y="0"/>
                </a:lnTo>
                <a:close/>
              </a:path>
            </a:pathLst>
          </a:custGeom>
          <a:solidFill>
            <a:srgbClr val="4F81BC"/>
          </a:solidFill>
        </p:spPr>
        <p:txBody>
          <a:bodyPr wrap="square" lIns="0" tIns="0" rIns="0" bIns="0" rtlCol="0">
            <a:noAutofit/>
          </a:bodyPr>
          <a:lstStyle/>
          <a:p>
            <a:endParaRPr/>
          </a:p>
        </p:txBody>
      </p:sp>
      <p:sp>
        <p:nvSpPr>
          <p:cNvPr id="22" name="object 22"/>
          <p:cNvSpPr/>
          <p:nvPr/>
        </p:nvSpPr>
        <p:spPr>
          <a:xfrm rot="17855686">
            <a:off x="6497602" y="2204729"/>
            <a:ext cx="484631" cy="2387379"/>
          </a:xfrm>
          <a:custGeom>
            <a:avLst/>
            <a:gdLst/>
            <a:ahLst/>
            <a:cxnLst/>
            <a:rect l="l" t="t" r="r" b="b"/>
            <a:pathLst>
              <a:path w="484631" h="1582165">
                <a:moveTo>
                  <a:pt x="363474" y="0"/>
                </a:moveTo>
                <a:lnTo>
                  <a:pt x="363474" y="1339849"/>
                </a:lnTo>
                <a:lnTo>
                  <a:pt x="484631" y="1339849"/>
                </a:lnTo>
                <a:lnTo>
                  <a:pt x="242315" y="1582165"/>
                </a:lnTo>
                <a:lnTo>
                  <a:pt x="0" y="1339849"/>
                </a:lnTo>
                <a:lnTo>
                  <a:pt x="121157" y="1339849"/>
                </a:lnTo>
                <a:lnTo>
                  <a:pt x="121157" y="0"/>
                </a:lnTo>
                <a:lnTo>
                  <a:pt x="363474" y="0"/>
                </a:lnTo>
                <a:close/>
              </a:path>
            </a:pathLst>
          </a:custGeom>
          <a:ln w="25400">
            <a:solidFill>
              <a:srgbClr val="385D89"/>
            </a:solidFill>
          </a:ln>
        </p:spPr>
        <p:txBody>
          <a:bodyPr wrap="square" lIns="0" tIns="0" rIns="0" bIns="0" rtlCol="0">
            <a:noAutofit/>
          </a:bodyPr>
          <a:lstStyle/>
          <a:p>
            <a:endParaRPr/>
          </a:p>
        </p:txBody>
      </p:sp>
      <p:sp>
        <p:nvSpPr>
          <p:cNvPr id="23" name="object 23"/>
          <p:cNvSpPr/>
          <p:nvPr/>
        </p:nvSpPr>
        <p:spPr>
          <a:xfrm>
            <a:off x="2562352" y="4641596"/>
            <a:ext cx="2895600" cy="2057400"/>
          </a:xfrm>
          <a:custGeom>
            <a:avLst/>
            <a:gdLst/>
            <a:ahLst/>
            <a:cxnLst/>
            <a:rect l="l" t="t" r="r" b="b"/>
            <a:pathLst>
              <a:path w="2895600" h="2057400">
                <a:moveTo>
                  <a:pt x="1447800" y="0"/>
                </a:moveTo>
                <a:lnTo>
                  <a:pt x="0" y="1028700"/>
                </a:lnTo>
                <a:lnTo>
                  <a:pt x="1447800" y="2057400"/>
                </a:lnTo>
                <a:lnTo>
                  <a:pt x="2895600" y="1028700"/>
                </a:lnTo>
                <a:lnTo>
                  <a:pt x="1447800" y="0"/>
                </a:lnTo>
                <a:close/>
              </a:path>
            </a:pathLst>
          </a:custGeom>
          <a:solidFill>
            <a:srgbClr val="C3D59B"/>
          </a:solidFill>
        </p:spPr>
        <p:txBody>
          <a:bodyPr wrap="square" lIns="0" tIns="0" rIns="0" bIns="0" rtlCol="0">
            <a:noAutofit/>
          </a:bodyPr>
          <a:lstStyle/>
          <a:p>
            <a:endParaRPr/>
          </a:p>
        </p:txBody>
      </p:sp>
      <p:sp>
        <p:nvSpPr>
          <p:cNvPr id="24" name="object 24"/>
          <p:cNvSpPr/>
          <p:nvPr/>
        </p:nvSpPr>
        <p:spPr>
          <a:xfrm>
            <a:off x="2562352" y="4648200"/>
            <a:ext cx="2895600" cy="2057400"/>
          </a:xfrm>
          <a:custGeom>
            <a:avLst/>
            <a:gdLst/>
            <a:ahLst/>
            <a:cxnLst/>
            <a:rect l="l" t="t" r="r" b="b"/>
            <a:pathLst>
              <a:path w="2895600" h="2057400">
                <a:moveTo>
                  <a:pt x="0" y="1028700"/>
                </a:moveTo>
                <a:lnTo>
                  <a:pt x="1447800" y="0"/>
                </a:lnTo>
                <a:lnTo>
                  <a:pt x="2895600" y="1028700"/>
                </a:lnTo>
                <a:lnTo>
                  <a:pt x="1447800" y="2057400"/>
                </a:lnTo>
                <a:lnTo>
                  <a:pt x="0" y="1028700"/>
                </a:lnTo>
                <a:close/>
              </a:path>
            </a:pathLst>
          </a:custGeom>
          <a:ln w="25400">
            <a:solidFill>
              <a:srgbClr val="385D89"/>
            </a:solidFill>
          </a:ln>
        </p:spPr>
        <p:txBody>
          <a:bodyPr wrap="square" lIns="0" tIns="0" rIns="0" bIns="0" rtlCol="0">
            <a:noAutofit/>
          </a:bodyPr>
          <a:lstStyle/>
          <a:p>
            <a:endParaRPr/>
          </a:p>
        </p:txBody>
      </p:sp>
      <p:sp>
        <p:nvSpPr>
          <p:cNvPr id="25" name="object 25"/>
          <p:cNvSpPr txBox="1"/>
          <p:nvPr/>
        </p:nvSpPr>
        <p:spPr>
          <a:xfrm>
            <a:off x="3522078" y="5441696"/>
            <a:ext cx="916305" cy="457200"/>
          </a:xfrm>
          <a:prstGeom prst="rect">
            <a:avLst/>
          </a:prstGeom>
        </p:spPr>
        <p:txBody>
          <a:bodyPr vert="horz" wrap="square" lIns="0" tIns="0" rIns="0" bIns="0" rtlCol="0">
            <a:noAutofit/>
          </a:bodyPr>
          <a:lstStyle/>
          <a:p>
            <a:pPr marL="12700">
              <a:lnSpc>
                <a:spcPct val="100000"/>
              </a:lnSpc>
            </a:pPr>
            <a:r>
              <a:rPr sz="2800" b="1" spc="-20" dirty="0" smtClean="0">
                <a:solidFill>
                  <a:srgbClr val="FFFFFF"/>
                </a:solidFill>
                <a:latin typeface="Calibri"/>
                <a:cs typeface="Calibri"/>
              </a:rPr>
              <a:t>MS</a:t>
            </a:r>
            <a:r>
              <a:rPr sz="2800" b="1" spc="-45" dirty="0" smtClean="0">
                <a:solidFill>
                  <a:srgbClr val="FFFFFF"/>
                </a:solidFill>
                <a:latin typeface="Calibri"/>
                <a:cs typeface="Calibri"/>
              </a:rPr>
              <a:t>B</a:t>
            </a:r>
            <a:r>
              <a:rPr sz="2800" b="1" spc="-20" dirty="0" smtClean="0">
                <a:solidFill>
                  <a:srgbClr val="FFFFFF"/>
                </a:solidFill>
                <a:latin typeface="Calibri"/>
                <a:cs typeface="Calibri"/>
              </a:rPr>
              <a:t>A</a:t>
            </a:r>
            <a:endParaRPr sz="2800" dirty="0">
              <a:latin typeface="Calibri"/>
              <a:cs typeface="Calibri"/>
            </a:endParaRPr>
          </a:p>
        </p:txBody>
      </p:sp>
      <p:cxnSp>
        <p:nvCxnSpPr>
          <p:cNvPr id="31" name="Straight Connector 30"/>
          <p:cNvCxnSpPr/>
          <p:nvPr/>
        </p:nvCxnSpPr>
        <p:spPr>
          <a:xfrm>
            <a:off x="0" y="990600"/>
            <a:ext cx="9144000" cy="0"/>
          </a:xfrm>
          <a:prstGeom prst="line">
            <a:avLst/>
          </a:prstGeom>
        </p:spPr>
        <p:style>
          <a:lnRef idx="3">
            <a:schemeClr val="dk1"/>
          </a:lnRef>
          <a:fillRef idx="0">
            <a:schemeClr val="dk1"/>
          </a:fillRef>
          <a:effectRef idx="2">
            <a:schemeClr val="dk1"/>
          </a:effectRef>
          <a:fontRef idx="minor">
            <a:schemeClr val="tx1"/>
          </a:fontRef>
        </p:style>
      </p:cxnSp>
      <p:sp>
        <p:nvSpPr>
          <p:cNvPr id="33" name="TextBox 32"/>
          <p:cNvSpPr txBox="1"/>
          <p:nvPr/>
        </p:nvSpPr>
        <p:spPr>
          <a:xfrm>
            <a:off x="0" y="-28769"/>
            <a:ext cx="2038386" cy="923330"/>
          </a:xfrm>
          <a:prstGeom prst="rect">
            <a:avLst/>
          </a:prstGeom>
          <a:noFill/>
        </p:spPr>
        <p:txBody>
          <a:bodyPr wrap="square" rtlCol="0">
            <a:spAutoFit/>
          </a:bodyPr>
          <a:lstStyle/>
          <a:p>
            <a:r>
              <a:rPr lang="en-US" b="1" dirty="0" smtClean="0"/>
              <a:t>CABOT</a:t>
            </a:r>
            <a:r>
              <a:rPr lang="en-US" b="1" dirty="0"/>
              <a:t/>
            </a:r>
            <a:br>
              <a:rPr lang="en-US" b="1" dirty="0"/>
            </a:br>
            <a:r>
              <a:rPr lang="en-US" b="1" dirty="0" smtClean="0"/>
              <a:t>ELEMENTARY</a:t>
            </a:r>
          </a:p>
          <a:p>
            <a:r>
              <a:rPr lang="en-US" b="1" dirty="0" smtClean="0"/>
              <a:t>SCHOOL PROJECT</a:t>
            </a:r>
            <a:endParaRPr lang="en-US" b="1" dirty="0"/>
          </a:p>
        </p:txBody>
      </p:sp>
      <p:sp>
        <p:nvSpPr>
          <p:cNvPr id="34" name="TextBox 33"/>
          <p:cNvSpPr txBox="1"/>
          <p:nvPr/>
        </p:nvSpPr>
        <p:spPr>
          <a:xfrm>
            <a:off x="7046849" y="11214"/>
            <a:ext cx="2097151" cy="954107"/>
          </a:xfrm>
          <a:prstGeom prst="rect">
            <a:avLst/>
          </a:prstGeom>
          <a:noFill/>
        </p:spPr>
        <p:txBody>
          <a:bodyPr wrap="square" rtlCol="0">
            <a:spAutoFit/>
          </a:bodyPr>
          <a:lstStyle/>
          <a:p>
            <a:pPr algn="r"/>
            <a:r>
              <a:rPr lang="en-US" b="1" dirty="0"/>
              <a:t>CABOT SCHOOL</a:t>
            </a:r>
            <a:br>
              <a:rPr lang="en-US" b="1" dirty="0"/>
            </a:br>
            <a:r>
              <a:rPr lang="en-US" b="1" dirty="0"/>
              <a:t>BUILDING</a:t>
            </a:r>
            <a:br>
              <a:rPr lang="en-US" b="1" dirty="0"/>
            </a:br>
            <a:r>
              <a:rPr lang="en-US" b="1" dirty="0"/>
              <a:t>COMMITTEE</a:t>
            </a:r>
          </a:p>
        </p:txBody>
      </p:sp>
      <p:sp>
        <p:nvSpPr>
          <p:cNvPr id="35" name="Up-Down Arrow 34"/>
          <p:cNvSpPr/>
          <p:nvPr/>
        </p:nvSpPr>
        <p:spPr>
          <a:xfrm>
            <a:off x="4907533" y="2609092"/>
            <a:ext cx="457200" cy="54883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Up-Down Arrow 36"/>
          <p:cNvSpPr/>
          <p:nvPr/>
        </p:nvSpPr>
        <p:spPr>
          <a:xfrm>
            <a:off x="1331025" y="3569857"/>
            <a:ext cx="217777" cy="2979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674505">
            <a:off x="-596999" y="3305250"/>
            <a:ext cx="2376466" cy="2180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701915">
            <a:off x="1732156" y="4843630"/>
            <a:ext cx="1134141" cy="1040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object 24"/>
          <p:cNvSpPr/>
          <p:nvPr/>
        </p:nvSpPr>
        <p:spPr>
          <a:xfrm>
            <a:off x="260738" y="5015877"/>
            <a:ext cx="1981199" cy="1620012"/>
          </a:xfrm>
          <a:custGeom>
            <a:avLst/>
            <a:gdLst/>
            <a:ahLst/>
            <a:cxnLst/>
            <a:rect l="l" t="t" r="r" b="b"/>
            <a:pathLst>
              <a:path w="1981200" h="1620012">
                <a:moveTo>
                  <a:pt x="971169" y="0"/>
                </a:moveTo>
                <a:lnTo>
                  <a:pt x="0" y="1620012"/>
                </a:lnTo>
                <a:lnTo>
                  <a:pt x="1981199" y="1620012"/>
                </a:lnTo>
                <a:lnTo>
                  <a:pt x="971169" y="0"/>
                </a:lnTo>
                <a:close/>
              </a:path>
            </a:pathLst>
          </a:custGeom>
          <a:solidFill>
            <a:srgbClr val="585858"/>
          </a:solidFill>
        </p:spPr>
        <p:txBody>
          <a:bodyPr wrap="square" lIns="0" tIns="0" rIns="0" bIns="0" rtlCol="0">
            <a:noAutofit/>
          </a:bodyPr>
          <a:lstStyle/>
          <a:p>
            <a:endParaRPr/>
          </a:p>
        </p:txBody>
      </p:sp>
      <p:sp>
        <p:nvSpPr>
          <p:cNvPr id="38" name="object 25"/>
          <p:cNvSpPr/>
          <p:nvPr/>
        </p:nvSpPr>
        <p:spPr>
          <a:xfrm>
            <a:off x="260738" y="5015877"/>
            <a:ext cx="1981199" cy="1620012"/>
          </a:xfrm>
          <a:custGeom>
            <a:avLst/>
            <a:gdLst/>
            <a:ahLst/>
            <a:cxnLst/>
            <a:rect l="l" t="t" r="r" b="b"/>
            <a:pathLst>
              <a:path w="1981200" h="1620012">
                <a:moveTo>
                  <a:pt x="0" y="1620012"/>
                </a:moveTo>
                <a:lnTo>
                  <a:pt x="971169" y="0"/>
                </a:lnTo>
                <a:lnTo>
                  <a:pt x="1981199" y="1620012"/>
                </a:lnTo>
                <a:lnTo>
                  <a:pt x="0" y="1620012"/>
                </a:lnTo>
                <a:close/>
              </a:path>
            </a:pathLst>
          </a:custGeom>
          <a:ln w="25400">
            <a:solidFill>
              <a:srgbClr val="385D89"/>
            </a:solidFill>
          </a:ln>
        </p:spPr>
        <p:txBody>
          <a:bodyPr wrap="square" lIns="0" tIns="0" rIns="0" bIns="0" rtlCol="0">
            <a:noAutofit/>
          </a:bodyPr>
          <a:lstStyle/>
          <a:p>
            <a:endParaRPr/>
          </a:p>
        </p:txBody>
      </p:sp>
      <p:sp>
        <p:nvSpPr>
          <p:cNvPr id="39" name="object 26"/>
          <p:cNvSpPr txBox="1"/>
          <p:nvPr/>
        </p:nvSpPr>
        <p:spPr>
          <a:xfrm>
            <a:off x="873386" y="5853873"/>
            <a:ext cx="735965" cy="754380"/>
          </a:xfrm>
          <a:prstGeom prst="rect">
            <a:avLst/>
          </a:prstGeom>
        </p:spPr>
        <p:txBody>
          <a:bodyPr vert="horz" wrap="square" lIns="0" tIns="0" rIns="0" bIns="0" rtlCol="0">
            <a:noAutofit/>
          </a:bodyPr>
          <a:lstStyle/>
          <a:p>
            <a:pPr marL="12700" marR="12700" indent="-635" algn="ctr">
              <a:lnSpc>
                <a:spcPct val="100000"/>
              </a:lnSpc>
            </a:pPr>
            <a:r>
              <a:rPr lang="en-US" sz="1600" b="1" spc="-10" dirty="0" smtClean="0">
                <a:solidFill>
                  <a:srgbClr val="FFFFFF"/>
                </a:solidFill>
                <a:latin typeface="Calibri"/>
                <a:cs typeface="Calibri"/>
              </a:rPr>
              <a:t>Cabot</a:t>
            </a:r>
            <a:r>
              <a:rPr sz="1600" b="1" spc="-5" dirty="0" smtClean="0">
                <a:solidFill>
                  <a:srgbClr val="FFFFFF"/>
                </a:solidFill>
                <a:latin typeface="Calibri"/>
                <a:cs typeface="Calibri"/>
              </a:rPr>
              <a:t> </a:t>
            </a:r>
            <a:r>
              <a:rPr sz="1600" b="1" spc="-70" dirty="0" smtClean="0">
                <a:solidFill>
                  <a:srgbClr val="FFFFFF"/>
                </a:solidFill>
                <a:latin typeface="Calibri"/>
                <a:cs typeface="Calibri"/>
              </a:rPr>
              <a:t>W</a:t>
            </a:r>
            <a:r>
              <a:rPr sz="1600" b="1" spc="-10" dirty="0" smtClean="0">
                <a:solidFill>
                  <a:srgbClr val="FFFFFF"/>
                </a:solidFill>
                <a:latin typeface="Calibri"/>
                <a:cs typeface="Calibri"/>
              </a:rPr>
              <a:t>orking G</a:t>
            </a:r>
            <a:r>
              <a:rPr sz="1600" b="1" spc="-35" dirty="0" smtClean="0">
                <a:solidFill>
                  <a:srgbClr val="FFFFFF"/>
                </a:solidFill>
                <a:latin typeface="Calibri"/>
                <a:cs typeface="Calibri"/>
              </a:rPr>
              <a:t>r</a:t>
            </a:r>
            <a:r>
              <a:rPr sz="1600" b="1" spc="-10" dirty="0" smtClean="0">
                <a:solidFill>
                  <a:srgbClr val="FFFFFF"/>
                </a:solidFill>
                <a:latin typeface="Calibri"/>
                <a:cs typeface="Calibri"/>
              </a:rPr>
              <a:t>o</a:t>
            </a:r>
            <a:r>
              <a:rPr sz="1600" b="1" spc="-15" dirty="0" smtClean="0">
                <a:solidFill>
                  <a:srgbClr val="FFFFFF"/>
                </a:solidFill>
                <a:latin typeface="Calibri"/>
                <a:cs typeface="Calibri"/>
              </a:rPr>
              <a:t>u</a:t>
            </a:r>
            <a:r>
              <a:rPr sz="1600" b="1" spc="-10" dirty="0" smtClean="0">
                <a:solidFill>
                  <a:srgbClr val="FFFFFF"/>
                </a:solidFill>
                <a:latin typeface="Calibri"/>
                <a:cs typeface="Calibri"/>
              </a:rPr>
              <a:t>p</a:t>
            </a:r>
            <a:endParaRPr sz="1600" dirty="0">
              <a:latin typeface="Calibri"/>
              <a:cs typeface="Calibri"/>
            </a:endParaRPr>
          </a:p>
        </p:txBody>
      </p:sp>
      <p:sp>
        <p:nvSpPr>
          <p:cNvPr id="44" name="object 18"/>
          <p:cNvSpPr/>
          <p:nvPr/>
        </p:nvSpPr>
        <p:spPr>
          <a:xfrm>
            <a:off x="1118093" y="3220708"/>
            <a:ext cx="2182240" cy="1548904"/>
          </a:xfrm>
          <a:custGeom>
            <a:avLst/>
            <a:gdLst/>
            <a:ahLst/>
            <a:cxnLst/>
            <a:rect l="l" t="t" r="r" b="b"/>
            <a:pathLst>
              <a:path w="2182240" h="1548904">
                <a:moveTo>
                  <a:pt x="1091183" y="0"/>
                </a:moveTo>
                <a:lnTo>
                  <a:pt x="1001693" y="2567"/>
                </a:lnTo>
                <a:lnTo>
                  <a:pt x="914195" y="10135"/>
                </a:lnTo>
                <a:lnTo>
                  <a:pt x="828969" y="22506"/>
                </a:lnTo>
                <a:lnTo>
                  <a:pt x="746296" y="39479"/>
                </a:lnTo>
                <a:lnTo>
                  <a:pt x="666458" y="60856"/>
                </a:lnTo>
                <a:lnTo>
                  <a:pt x="589735" y="86438"/>
                </a:lnTo>
                <a:lnTo>
                  <a:pt x="516407" y="116024"/>
                </a:lnTo>
                <a:lnTo>
                  <a:pt x="446757" y="149417"/>
                </a:lnTo>
                <a:lnTo>
                  <a:pt x="381065" y="186415"/>
                </a:lnTo>
                <a:lnTo>
                  <a:pt x="319611" y="226822"/>
                </a:lnTo>
                <a:lnTo>
                  <a:pt x="262677" y="270436"/>
                </a:lnTo>
                <a:lnTo>
                  <a:pt x="210543" y="317059"/>
                </a:lnTo>
                <a:lnTo>
                  <a:pt x="163491" y="366491"/>
                </a:lnTo>
                <a:lnTo>
                  <a:pt x="121801" y="418534"/>
                </a:lnTo>
                <a:lnTo>
                  <a:pt x="85754" y="472987"/>
                </a:lnTo>
                <a:lnTo>
                  <a:pt x="55632" y="529652"/>
                </a:lnTo>
                <a:lnTo>
                  <a:pt x="31714" y="588330"/>
                </a:lnTo>
                <a:lnTo>
                  <a:pt x="14282" y="648821"/>
                </a:lnTo>
                <a:lnTo>
                  <a:pt x="3617" y="710926"/>
                </a:lnTo>
                <a:lnTo>
                  <a:pt x="0" y="774445"/>
                </a:lnTo>
                <a:lnTo>
                  <a:pt x="3617" y="837963"/>
                </a:lnTo>
                <a:lnTo>
                  <a:pt x="14282" y="900067"/>
                </a:lnTo>
                <a:lnTo>
                  <a:pt x="31714" y="960557"/>
                </a:lnTo>
                <a:lnTo>
                  <a:pt x="55632" y="1019235"/>
                </a:lnTo>
                <a:lnTo>
                  <a:pt x="85754" y="1075900"/>
                </a:lnTo>
                <a:lnTo>
                  <a:pt x="121801" y="1130355"/>
                </a:lnTo>
                <a:lnTo>
                  <a:pt x="163491" y="1182398"/>
                </a:lnTo>
                <a:lnTo>
                  <a:pt x="210543" y="1231831"/>
                </a:lnTo>
                <a:lnTo>
                  <a:pt x="262677" y="1278456"/>
                </a:lnTo>
                <a:lnTo>
                  <a:pt x="319611" y="1322071"/>
                </a:lnTo>
                <a:lnTo>
                  <a:pt x="381065" y="1362479"/>
                </a:lnTo>
                <a:lnTo>
                  <a:pt x="446757" y="1399479"/>
                </a:lnTo>
                <a:lnTo>
                  <a:pt x="516407" y="1432873"/>
                </a:lnTo>
                <a:lnTo>
                  <a:pt x="589735" y="1462461"/>
                </a:lnTo>
                <a:lnTo>
                  <a:pt x="666458" y="1488044"/>
                </a:lnTo>
                <a:lnTo>
                  <a:pt x="746296" y="1509422"/>
                </a:lnTo>
                <a:lnTo>
                  <a:pt x="828969" y="1526396"/>
                </a:lnTo>
                <a:lnTo>
                  <a:pt x="914195" y="1538768"/>
                </a:lnTo>
                <a:lnTo>
                  <a:pt x="1001693" y="1546337"/>
                </a:lnTo>
                <a:lnTo>
                  <a:pt x="1091183" y="1548904"/>
                </a:lnTo>
                <a:lnTo>
                  <a:pt x="1180655" y="1546337"/>
                </a:lnTo>
                <a:lnTo>
                  <a:pt x="1268138" y="1538768"/>
                </a:lnTo>
                <a:lnTo>
                  <a:pt x="1353349" y="1526396"/>
                </a:lnTo>
                <a:lnTo>
                  <a:pt x="1436009" y="1509422"/>
                </a:lnTo>
                <a:lnTo>
                  <a:pt x="1515836" y="1488044"/>
                </a:lnTo>
                <a:lnTo>
                  <a:pt x="1592549" y="1462461"/>
                </a:lnTo>
                <a:lnTo>
                  <a:pt x="1665868" y="1432873"/>
                </a:lnTo>
                <a:lnTo>
                  <a:pt x="1735510" y="1399479"/>
                </a:lnTo>
                <a:lnTo>
                  <a:pt x="1801197" y="1362479"/>
                </a:lnTo>
                <a:lnTo>
                  <a:pt x="1862645" y="1322071"/>
                </a:lnTo>
                <a:lnTo>
                  <a:pt x="1919575" y="1278456"/>
                </a:lnTo>
                <a:lnTo>
                  <a:pt x="1971705" y="1231831"/>
                </a:lnTo>
                <a:lnTo>
                  <a:pt x="2018755" y="1182398"/>
                </a:lnTo>
                <a:lnTo>
                  <a:pt x="2060442" y="1130355"/>
                </a:lnTo>
                <a:lnTo>
                  <a:pt x="2096488" y="1075900"/>
                </a:lnTo>
                <a:lnTo>
                  <a:pt x="2126609" y="1019235"/>
                </a:lnTo>
                <a:lnTo>
                  <a:pt x="2150527" y="960557"/>
                </a:lnTo>
                <a:lnTo>
                  <a:pt x="2167958" y="900067"/>
                </a:lnTo>
                <a:lnTo>
                  <a:pt x="2178623" y="837963"/>
                </a:lnTo>
                <a:lnTo>
                  <a:pt x="2182240" y="774445"/>
                </a:lnTo>
                <a:lnTo>
                  <a:pt x="2178623" y="710926"/>
                </a:lnTo>
                <a:lnTo>
                  <a:pt x="2167958" y="648821"/>
                </a:lnTo>
                <a:lnTo>
                  <a:pt x="2150527" y="588330"/>
                </a:lnTo>
                <a:lnTo>
                  <a:pt x="2126609" y="529652"/>
                </a:lnTo>
                <a:lnTo>
                  <a:pt x="2096488" y="472987"/>
                </a:lnTo>
                <a:lnTo>
                  <a:pt x="2060442" y="418534"/>
                </a:lnTo>
                <a:lnTo>
                  <a:pt x="2018755" y="366491"/>
                </a:lnTo>
                <a:lnTo>
                  <a:pt x="1971705" y="317059"/>
                </a:lnTo>
                <a:lnTo>
                  <a:pt x="1919575" y="270436"/>
                </a:lnTo>
                <a:lnTo>
                  <a:pt x="1862645" y="226822"/>
                </a:lnTo>
                <a:lnTo>
                  <a:pt x="1801197" y="186415"/>
                </a:lnTo>
                <a:lnTo>
                  <a:pt x="1735510" y="149417"/>
                </a:lnTo>
                <a:lnTo>
                  <a:pt x="1665868" y="116024"/>
                </a:lnTo>
                <a:lnTo>
                  <a:pt x="1592549" y="86438"/>
                </a:lnTo>
                <a:lnTo>
                  <a:pt x="1515836" y="60856"/>
                </a:lnTo>
                <a:lnTo>
                  <a:pt x="1436009" y="39479"/>
                </a:lnTo>
                <a:lnTo>
                  <a:pt x="1353349" y="22506"/>
                </a:lnTo>
                <a:lnTo>
                  <a:pt x="1268138" y="10135"/>
                </a:lnTo>
                <a:lnTo>
                  <a:pt x="1180655" y="2567"/>
                </a:lnTo>
                <a:lnTo>
                  <a:pt x="1091183" y="0"/>
                </a:lnTo>
                <a:close/>
              </a:path>
            </a:pathLst>
          </a:custGeom>
          <a:solidFill>
            <a:srgbClr val="F9C090"/>
          </a:solidFill>
          <a:ln w="28575">
            <a:solidFill>
              <a:schemeClr val="tx2"/>
            </a:solidFill>
          </a:ln>
        </p:spPr>
        <p:txBody>
          <a:bodyPr wrap="square" lIns="0" tIns="0" rIns="0" bIns="0" rtlCol="0">
            <a:noAutofit/>
          </a:bodyPr>
          <a:lstStyle/>
          <a:p>
            <a:endParaRPr/>
          </a:p>
        </p:txBody>
      </p:sp>
      <p:sp>
        <p:nvSpPr>
          <p:cNvPr id="45" name="TextBox 44"/>
          <p:cNvSpPr txBox="1"/>
          <p:nvPr/>
        </p:nvSpPr>
        <p:spPr>
          <a:xfrm>
            <a:off x="1382869" y="3302662"/>
            <a:ext cx="1703464" cy="1384995"/>
          </a:xfrm>
          <a:prstGeom prst="rect">
            <a:avLst/>
          </a:prstGeom>
          <a:noFill/>
        </p:spPr>
        <p:txBody>
          <a:bodyPr wrap="square" rtlCol="0">
            <a:spAutoFit/>
          </a:bodyPr>
          <a:lstStyle/>
          <a:p>
            <a:pPr algn="ctr"/>
            <a:r>
              <a:rPr lang="en-US" sz="2800" b="1" dirty="0" smtClean="0">
                <a:solidFill>
                  <a:schemeClr val="bg1"/>
                </a:solidFill>
                <a:latin typeface="Calibri" panose="020F0502020204030204" pitchFamily="34" charset="0"/>
              </a:rPr>
              <a:t>School Building </a:t>
            </a:r>
            <a:r>
              <a:rPr lang="en-US" sz="2800" b="1" dirty="0" err="1" smtClean="0">
                <a:solidFill>
                  <a:schemeClr val="bg1"/>
                </a:solidFill>
                <a:latin typeface="Calibri" panose="020F0502020204030204" pitchFamily="34" charset="0"/>
              </a:rPr>
              <a:t>Cmte</a:t>
            </a:r>
            <a:endParaRPr lang="en-US" sz="2800" b="1" dirty="0">
              <a:solidFill>
                <a:schemeClr val="bg1"/>
              </a:solidFill>
              <a:latin typeface="Calibri" panose="020F0502020204030204" pitchFamily="34" charset="0"/>
            </a:endParaRPr>
          </a:p>
        </p:txBody>
      </p:sp>
      <p:sp>
        <p:nvSpPr>
          <p:cNvPr id="46" name="Up-Down Arrow 45"/>
          <p:cNvSpPr/>
          <p:nvPr/>
        </p:nvSpPr>
        <p:spPr>
          <a:xfrm>
            <a:off x="1446611" y="2768794"/>
            <a:ext cx="457200" cy="54883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1028</TotalTime>
  <Words>1785</Words>
  <Application>Microsoft Office PowerPoint</Application>
  <PresentationFormat>On-screen Show (4:3)</PresentationFormat>
  <Paragraphs>375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MSBA Process  Modules Overview</vt:lpstr>
      <vt:lpstr>MSBA Process</vt:lpstr>
      <vt:lpstr>MSBA Process (cont)</vt:lpstr>
      <vt:lpstr> Typical MSBA Funded  Project Timeline  </vt:lpstr>
      <vt:lpstr>PowerPoint Presentation</vt:lpstr>
      <vt:lpstr>Selection of Owner’s Project Manager</vt:lpstr>
      <vt:lpstr>Selection of Designer</vt:lpstr>
      <vt:lpstr>PowerPoint Presentation</vt:lpstr>
      <vt:lpstr> Agenda April 17, 2014 </vt:lpstr>
      <vt:lpstr> CSBC Committee Organization </vt:lpstr>
      <vt:lpstr> Designer Selection Committee </vt:lpstr>
      <vt:lpstr> Designer Selection Committee </vt:lpstr>
      <vt:lpstr>Designer Selection Committee</vt:lpstr>
      <vt:lpstr> Owner’s Project Manager Procurement </vt:lpstr>
      <vt:lpstr> Owner’s Project Manager  Request For Services  </vt:lpstr>
      <vt:lpstr>Owner’s Project Manager  Request For Services</vt:lpstr>
      <vt:lpstr>Owner’s Project Manager  Request For Services</vt:lpstr>
      <vt:lpstr>Owner’s Project Manager  Request For Services</vt:lpstr>
      <vt:lpstr>Owner’s Project Manager  Request For Services</vt:lpstr>
      <vt:lpstr> OPM RFS  Advertisement </vt:lpstr>
      <vt:lpstr> OPM RFS / Advertisement  Authorization </vt:lpstr>
      <vt:lpstr> CSBC April 17, 2014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avalcarce</dc:creator>
  <cp:lastModifiedBy>avalcarce</cp:lastModifiedBy>
  <cp:revision>128</cp:revision>
  <cp:lastPrinted>2014-04-11T14:58:01Z</cp:lastPrinted>
  <dcterms:created xsi:type="dcterms:W3CDTF">2014-04-04T11:55:21Z</dcterms:created>
  <dcterms:modified xsi:type="dcterms:W3CDTF">2014-04-22T13:18:37Z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2012-04-11T00:00:00Z</vt:filetime>
  </property>
  <property fmtid="{D5CDD505-2E9C-101B-9397-08002B2CF9AE}" pid="3" name="LastSaved">
    <vt:filetime>2014-04-04T00:00:00Z</vt:filetime>
  </property>
</Properties>
</file>