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0"/>
  </p:notesMasterIdLst>
  <p:handoutMasterIdLst>
    <p:handoutMasterId r:id="rId41"/>
  </p:handoutMasterIdLst>
  <p:sldIdLst>
    <p:sldId id="256" r:id="rId2"/>
    <p:sldId id="257" r:id="rId3"/>
    <p:sldId id="258" r:id="rId4"/>
    <p:sldId id="279" r:id="rId5"/>
    <p:sldId id="306" r:id="rId6"/>
    <p:sldId id="299" r:id="rId7"/>
    <p:sldId id="272" r:id="rId8"/>
    <p:sldId id="287" r:id="rId9"/>
    <p:sldId id="291" r:id="rId10"/>
    <p:sldId id="300" r:id="rId11"/>
    <p:sldId id="301" r:id="rId12"/>
    <p:sldId id="288" r:id="rId13"/>
    <p:sldId id="303" r:id="rId14"/>
    <p:sldId id="289" r:id="rId15"/>
    <p:sldId id="307" r:id="rId16"/>
    <p:sldId id="292" r:id="rId17"/>
    <p:sldId id="308" r:id="rId18"/>
    <p:sldId id="290" r:id="rId19"/>
    <p:sldId id="304" r:id="rId20"/>
    <p:sldId id="278" r:id="rId21"/>
    <p:sldId id="260" r:id="rId22"/>
    <p:sldId id="280" r:id="rId23"/>
    <p:sldId id="305" r:id="rId24"/>
    <p:sldId id="281" r:id="rId25"/>
    <p:sldId id="282" r:id="rId26"/>
    <p:sldId id="283" r:id="rId27"/>
    <p:sldId id="284" r:id="rId28"/>
    <p:sldId id="286" r:id="rId29"/>
    <p:sldId id="285" r:id="rId30"/>
    <p:sldId id="293" r:id="rId31"/>
    <p:sldId id="294" r:id="rId32"/>
    <p:sldId id="295" r:id="rId33"/>
    <p:sldId id="296" r:id="rId34"/>
    <p:sldId id="297" r:id="rId35"/>
    <p:sldId id="298" r:id="rId36"/>
    <p:sldId id="309" r:id="rId37"/>
    <p:sldId id="310" r:id="rId38"/>
    <p:sldId id="269"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2" autoAdjust="0"/>
    <p:restoredTop sz="91574" autoAdjust="0"/>
  </p:normalViewPr>
  <p:slideViewPr>
    <p:cSldViewPr>
      <p:cViewPr>
        <p:scale>
          <a:sx n="100" d="100"/>
          <a:sy n="100" d="100"/>
        </p:scale>
        <p:origin x="-966" y="5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8C4E39-55A9-4378-9088-FD313A66E7CE}"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US"/>
        </a:p>
      </dgm:t>
    </dgm:pt>
    <dgm:pt modelId="{40100123-1FA4-422A-8461-B15B816903C1}">
      <dgm:prSet phldrT="[Text]"/>
      <dgm:spPr>
        <a:solidFill>
          <a:srgbClr val="F2F715"/>
        </a:solidFill>
      </dgm:spPr>
      <dgm:t>
        <a:bodyPr/>
        <a:lstStyle/>
        <a:p>
          <a:r>
            <a:rPr lang="en-US" b="1" dirty="0">
              <a:solidFill>
                <a:srgbClr val="002060"/>
              </a:solidFill>
            </a:rPr>
            <a:t>PLAAN</a:t>
          </a:r>
        </a:p>
        <a:p>
          <a:r>
            <a:rPr lang="en-US" dirty="0">
              <a:solidFill>
                <a:srgbClr val="C00000"/>
              </a:solidFill>
            </a:rPr>
            <a:t>Planning for a Livable &amp; All-Age-friendly Newton</a:t>
          </a:r>
        </a:p>
      </dgm:t>
    </dgm:pt>
    <dgm:pt modelId="{885A4718-15FB-413A-842C-F9346EC21B3F}" type="parTrans" cxnId="{CC009F56-9400-4196-ABEE-3178AD8F5447}">
      <dgm:prSet/>
      <dgm:spPr/>
      <dgm:t>
        <a:bodyPr/>
        <a:lstStyle/>
        <a:p>
          <a:endParaRPr lang="en-US"/>
        </a:p>
      </dgm:t>
    </dgm:pt>
    <dgm:pt modelId="{6A64E614-A504-4707-B537-BD07EFE9A5D8}" type="sibTrans" cxnId="{CC009F56-9400-4196-ABEE-3178AD8F5447}">
      <dgm:prSet/>
      <dgm:spPr/>
      <dgm:t>
        <a:bodyPr/>
        <a:lstStyle/>
        <a:p>
          <a:endParaRPr lang="en-US"/>
        </a:p>
      </dgm:t>
    </dgm:pt>
    <dgm:pt modelId="{04261504-2D6C-4DD3-A78A-40116A02CA33}">
      <dgm:prSet phldrT="[Text]" custT="1"/>
      <dgm:spPr/>
      <dgm:t>
        <a:bodyPr/>
        <a:lstStyle/>
        <a:p>
          <a:r>
            <a:rPr lang="en-US" sz="1000" b="1">
              <a:solidFill>
                <a:sysClr val="windowText" lastClr="000000"/>
              </a:solidFill>
            </a:rPr>
            <a:t>Housing</a:t>
          </a:r>
        </a:p>
      </dgm:t>
    </dgm:pt>
    <dgm:pt modelId="{7B26E772-094F-40C2-93F0-212F9651ADB0}" type="parTrans" cxnId="{1DFDC0BD-8BE9-4F50-A86A-3DADAF9F54DD}">
      <dgm:prSet/>
      <dgm:spPr/>
      <dgm:t>
        <a:bodyPr/>
        <a:lstStyle/>
        <a:p>
          <a:endParaRPr lang="en-US"/>
        </a:p>
      </dgm:t>
    </dgm:pt>
    <dgm:pt modelId="{2F608884-CD5A-4BA4-AC18-2FA428BF92A5}" type="sibTrans" cxnId="{1DFDC0BD-8BE9-4F50-A86A-3DADAF9F54DD}">
      <dgm:prSet/>
      <dgm:spPr/>
      <dgm:t>
        <a:bodyPr/>
        <a:lstStyle/>
        <a:p>
          <a:endParaRPr lang="en-US"/>
        </a:p>
      </dgm:t>
    </dgm:pt>
    <dgm:pt modelId="{0AFC2ABE-84BD-4C26-9435-1045099A65FB}">
      <dgm:prSet phldrT="[Text]" custT="1"/>
      <dgm:spPr/>
      <dgm:t>
        <a:bodyPr/>
        <a:lstStyle/>
        <a:p>
          <a:r>
            <a:rPr lang="en-US" sz="900" b="1" dirty="0" smtClean="0">
              <a:solidFill>
                <a:sysClr val="windowText" lastClr="000000"/>
              </a:solidFill>
            </a:rPr>
            <a:t>Transport-</a:t>
          </a:r>
          <a:r>
            <a:rPr lang="en-US" sz="900" b="1" dirty="0" err="1" smtClean="0">
              <a:solidFill>
                <a:sysClr val="windowText" lastClr="000000"/>
              </a:solidFill>
            </a:rPr>
            <a:t>ation</a:t>
          </a:r>
          <a:r>
            <a:rPr lang="en-US" sz="900" b="1" dirty="0" smtClean="0">
              <a:solidFill>
                <a:sysClr val="windowText" lastClr="000000"/>
              </a:solidFill>
            </a:rPr>
            <a:t> </a:t>
          </a:r>
          <a:r>
            <a:rPr lang="en-US" sz="900" b="1" dirty="0">
              <a:solidFill>
                <a:sysClr val="windowText" lastClr="000000"/>
              </a:solidFill>
            </a:rPr>
            <a:t>&amp; </a:t>
          </a:r>
          <a:r>
            <a:rPr lang="en-US" sz="900" b="1" dirty="0">
              <a:solidFill>
                <a:srgbClr val="FF0000"/>
              </a:solidFill>
            </a:rPr>
            <a:t>Mobility</a:t>
          </a:r>
        </a:p>
      </dgm:t>
    </dgm:pt>
    <dgm:pt modelId="{C292B4DD-0B0A-4587-8F0E-97851A84375F}" type="parTrans" cxnId="{AA32D30C-6268-45C5-91A9-186C14D2B405}">
      <dgm:prSet/>
      <dgm:spPr/>
      <dgm:t>
        <a:bodyPr/>
        <a:lstStyle/>
        <a:p>
          <a:endParaRPr lang="en-US"/>
        </a:p>
      </dgm:t>
    </dgm:pt>
    <dgm:pt modelId="{53FB76EB-CB53-4171-98F7-DCCBBCC53C85}" type="sibTrans" cxnId="{AA32D30C-6268-45C5-91A9-186C14D2B405}">
      <dgm:prSet/>
      <dgm:spPr/>
      <dgm:t>
        <a:bodyPr/>
        <a:lstStyle/>
        <a:p>
          <a:endParaRPr lang="en-US"/>
        </a:p>
      </dgm:t>
    </dgm:pt>
    <dgm:pt modelId="{6EF904B5-8AD2-46AE-A86B-A2A392EA7FD9}">
      <dgm:prSet phldrT="[Text]" custT="1"/>
      <dgm:spPr>
        <a:solidFill>
          <a:schemeClr val="accent6">
            <a:lumMod val="40000"/>
            <a:lumOff val="60000"/>
          </a:schemeClr>
        </a:solidFill>
      </dgm:spPr>
      <dgm:t>
        <a:bodyPr/>
        <a:lstStyle/>
        <a:p>
          <a:r>
            <a:rPr lang="en-US" sz="1000" b="1" dirty="0">
              <a:solidFill>
                <a:sysClr val="windowText" lastClr="000000"/>
              </a:solidFill>
            </a:rPr>
            <a:t>Social Participation</a:t>
          </a:r>
        </a:p>
      </dgm:t>
    </dgm:pt>
    <dgm:pt modelId="{E430EF50-0173-40F5-947E-F879451C175C}" type="parTrans" cxnId="{23F476E2-456E-4355-B860-CE87390603AF}">
      <dgm:prSet/>
      <dgm:spPr/>
      <dgm:t>
        <a:bodyPr/>
        <a:lstStyle/>
        <a:p>
          <a:endParaRPr lang="en-US"/>
        </a:p>
      </dgm:t>
    </dgm:pt>
    <dgm:pt modelId="{FE71341A-C25D-4DCE-A261-197EAED822A6}" type="sibTrans" cxnId="{23F476E2-456E-4355-B860-CE87390603AF}">
      <dgm:prSet/>
      <dgm:spPr/>
      <dgm:t>
        <a:bodyPr/>
        <a:lstStyle/>
        <a:p>
          <a:endParaRPr lang="en-US"/>
        </a:p>
      </dgm:t>
    </dgm:pt>
    <dgm:pt modelId="{4FD0486C-1CC8-4572-A9A9-9B8FD4022785}">
      <dgm:prSet phldrT="[Text]" custT="1"/>
      <dgm:spPr>
        <a:solidFill>
          <a:srgbClr val="FFFF99"/>
        </a:solidFill>
      </dgm:spPr>
      <dgm:t>
        <a:bodyPr/>
        <a:lstStyle/>
        <a:p>
          <a:r>
            <a:rPr lang="en-US" sz="1000" b="1">
              <a:solidFill>
                <a:sysClr val="windowText" lastClr="000000"/>
              </a:solidFill>
            </a:rPr>
            <a:t>Outdoor Spaces &amp; Buildings</a:t>
          </a:r>
        </a:p>
      </dgm:t>
    </dgm:pt>
    <dgm:pt modelId="{A15299C4-EB90-431C-955A-BDC59E08A217}" type="parTrans" cxnId="{EE8B4C22-D191-4FC5-8930-C4EBD3F0B1CC}">
      <dgm:prSet/>
      <dgm:spPr/>
      <dgm:t>
        <a:bodyPr/>
        <a:lstStyle/>
        <a:p>
          <a:endParaRPr lang="en-US"/>
        </a:p>
      </dgm:t>
    </dgm:pt>
    <dgm:pt modelId="{7F16822C-7B24-4A1A-8B24-0D0AA8190C13}" type="sibTrans" cxnId="{EE8B4C22-D191-4FC5-8930-C4EBD3F0B1CC}">
      <dgm:prSet/>
      <dgm:spPr/>
      <dgm:t>
        <a:bodyPr/>
        <a:lstStyle/>
        <a:p>
          <a:endParaRPr lang="en-US"/>
        </a:p>
      </dgm:t>
    </dgm:pt>
    <dgm:pt modelId="{A15BBD69-B68A-49E0-A0CE-96FD4440BC59}">
      <dgm:prSet custT="1"/>
      <dgm:spPr/>
      <dgm:t>
        <a:bodyPr/>
        <a:lstStyle/>
        <a:p>
          <a:r>
            <a:rPr lang="en-US" sz="900" b="1">
              <a:solidFill>
                <a:sysClr val="windowText" lastClr="000000"/>
              </a:solidFill>
            </a:rPr>
            <a:t>Community Support</a:t>
          </a:r>
          <a:r>
            <a:rPr lang="en-US" sz="900" b="1" i="1">
              <a:solidFill>
                <a:srgbClr val="FF0000"/>
              </a:solidFill>
            </a:rPr>
            <a:t>, Safety </a:t>
          </a:r>
          <a:r>
            <a:rPr lang="en-US" sz="900" b="1">
              <a:solidFill>
                <a:sysClr val="windowText" lastClr="000000"/>
              </a:solidFill>
            </a:rPr>
            <a:t>&amp; Health Services</a:t>
          </a:r>
        </a:p>
      </dgm:t>
    </dgm:pt>
    <dgm:pt modelId="{036D824F-8A3D-4B03-9499-F6F7A4AAD9C9}" type="parTrans" cxnId="{D96ADABB-21FE-41CD-A46C-337A9A3C10EB}">
      <dgm:prSet/>
      <dgm:spPr/>
      <dgm:t>
        <a:bodyPr/>
        <a:lstStyle/>
        <a:p>
          <a:endParaRPr lang="en-US"/>
        </a:p>
      </dgm:t>
    </dgm:pt>
    <dgm:pt modelId="{51E817B9-558E-4CCD-B2F8-5741C235037E}" type="sibTrans" cxnId="{D96ADABB-21FE-41CD-A46C-337A9A3C10EB}">
      <dgm:prSet/>
      <dgm:spPr/>
      <dgm:t>
        <a:bodyPr/>
        <a:lstStyle/>
        <a:p>
          <a:endParaRPr lang="en-US"/>
        </a:p>
      </dgm:t>
    </dgm:pt>
    <dgm:pt modelId="{AC900AE5-0F08-4A39-94EC-571789A283D0}">
      <dgm:prSet custT="1"/>
      <dgm:spPr/>
      <dgm:t>
        <a:bodyPr/>
        <a:lstStyle/>
        <a:p>
          <a:r>
            <a:rPr lang="en-US" sz="1000" b="1">
              <a:solidFill>
                <a:sysClr val="windowText" lastClr="000000"/>
              </a:solidFill>
            </a:rPr>
            <a:t>Respect &amp; Social Inclusion</a:t>
          </a:r>
        </a:p>
      </dgm:t>
    </dgm:pt>
    <dgm:pt modelId="{3FFE382F-F4C5-45AE-AB69-29993DC85E41}" type="parTrans" cxnId="{65CE9BD1-A338-4DD5-8D13-11A3B64B2CDD}">
      <dgm:prSet/>
      <dgm:spPr/>
      <dgm:t>
        <a:bodyPr/>
        <a:lstStyle/>
        <a:p>
          <a:endParaRPr lang="en-US"/>
        </a:p>
      </dgm:t>
    </dgm:pt>
    <dgm:pt modelId="{53315915-59A7-4439-A98F-E1BDE3BD02FD}" type="sibTrans" cxnId="{65CE9BD1-A338-4DD5-8D13-11A3B64B2CDD}">
      <dgm:prSet/>
      <dgm:spPr/>
      <dgm:t>
        <a:bodyPr/>
        <a:lstStyle/>
        <a:p>
          <a:endParaRPr lang="en-US"/>
        </a:p>
      </dgm:t>
    </dgm:pt>
    <dgm:pt modelId="{6CC69C34-3106-4711-A50A-E2B8B7054908}">
      <dgm:prSet custT="1"/>
      <dgm:spPr>
        <a:solidFill>
          <a:schemeClr val="accent2">
            <a:lumMod val="40000"/>
            <a:lumOff val="60000"/>
          </a:schemeClr>
        </a:solidFill>
      </dgm:spPr>
      <dgm:t>
        <a:bodyPr/>
        <a:lstStyle/>
        <a:p>
          <a:r>
            <a:rPr lang="en-US" sz="1000" b="1" dirty="0" err="1" smtClean="0">
              <a:solidFill>
                <a:sysClr val="windowText" lastClr="000000"/>
              </a:solidFill>
            </a:rPr>
            <a:t>Communica-tion</a:t>
          </a:r>
          <a:endParaRPr lang="en-US" sz="1000" b="1" dirty="0">
            <a:solidFill>
              <a:sysClr val="windowText" lastClr="000000"/>
            </a:solidFill>
          </a:endParaRPr>
        </a:p>
        <a:p>
          <a:r>
            <a:rPr lang="en-US" sz="1000" b="1" dirty="0">
              <a:solidFill>
                <a:sysClr val="windowText" lastClr="000000"/>
              </a:solidFill>
            </a:rPr>
            <a:t> &amp; Information</a:t>
          </a:r>
        </a:p>
      </dgm:t>
    </dgm:pt>
    <dgm:pt modelId="{28AF17B8-0A03-4F46-9168-904854C74461}" type="parTrans" cxnId="{E1173BAA-A6A6-461F-8960-0C59F45A59F8}">
      <dgm:prSet/>
      <dgm:spPr/>
      <dgm:t>
        <a:bodyPr/>
        <a:lstStyle/>
        <a:p>
          <a:endParaRPr lang="en-US"/>
        </a:p>
      </dgm:t>
    </dgm:pt>
    <dgm:pt modelId="{F234A917-3BD9-4FFE-9EEA-15C16230E6FB}" type="sibTrans" cxnId="{E1173BAA-A6A6-461F-8960-0C59F45A59F8}">
      <dgm:prSet/>
      <dgm:spPr/>
      <dgm:t>
        <a:bodyPr/>
        <a:lstStyle/>
        <a:p>
          <a:endParaRPr lang="en-US"/>
        </a:p>
      </dgm:t>
    </dgm:pt>
    <dgm:pt modelId="{E9E21998-4B44-47EF-995A-4E70DCBE55AD}">
      <dgm:prSet custT="1"/>
      <dgm:spPr/>
      <dgm:t>
        <a:bodyPr/>
        <a:lstStyle/>
        <a:p>
          <a:r>
            <a:rPr lang="en-US" sz="1000" b="1" dirty="0">
              <a:solidFill>
                <a:sysClr val="windowText" lastClr="000000"/>
              </a:solidFill>
            </a:rPr>
            <a:t>Civic </a:t>
          </a:r>
          <a:r>
            <a:rPr lang="en-US" sz="1000" b="1" dirty="0" err="1" smtClean="0">
              <a:solidFill>
                <a:sysClr val="windowText" lastClr="000000"/>
              </a:solidFill>
            </a:rPr>
            <a:t>Participa-tion</a:t>
          </a:r>
          <a:r>
            <a:rPr lang="en-US" sz="1000" b="1" dirty="0" smtClean="0">
              <a:solidFill>
                <a:sysClr val="windowText" lastClr="000000"/>
              </a:solidFill>
            </a:rPr>
            <a:t> </a:t>
          </a:r>
          <a:r>
            <a:rPr lang="en-US" sz="1000" b="1" dirty="0">
              <a:solidFill>
                <a:sysClr val="windowText" lastClr="000000"/>
              </a:solidFill>
            </a:rPr>
            <a:t>&amp; </a:t>
          </a:r>
          <a:r>
            <a:rPr lang="en-US" sz="1000" b="1" dirty="0" smtClean="0">
              <a:solidFill>
                <a:sysClr val="windowText" lastClr="000000"/>
              </a:solidFill>
            </a:rPr>
            <a:t>Employ-</a:t>
          </a:r>
          <a:r>
            <a:rPr lang="en-US" sz="1000" b="1" dirty="0" err="1" smtClean="0">
              <a:solidFill>
                <a:sysClr val="windowText" lastClr="000000"/>
              </a:solidFill>
            </a:rPr>
            <a:t>ment</a:t>
          </a:r>
          <a:endParaRPr lang="en-US" sz="1000" b="1" dirty="0">
            <a:solidFill>
              <a:sysClr val="windowText" lastClr="000000"/>
            </a:solidFill>
          </a:endParaRPr>
        </a:p>
      </dgm:t>
    </dgm:pt>
    <dgm:pt modelId="{64EE6386-D453-4784-9673-A4821EE957C2}" type="parTrans" cxnId="{EDBF016A-9940-4D19-905F-F0F331DB7086}">
      <dgm:prSet/>
      <dgm:spPr/>
      <dgm:t>
        <a:bodyPr/>
        <a:lstStyle/>
        <a:p>
          <a:endParaRPr lang="en-US"/>
        </a:p>
      </dgm:t>
    </dgm:pt>
    <dgm:pt modelId="{BE61B02B-887C-4BF1-B222-B10D2F31D5C4}" type="sibTrans" cxnId="{EDBF016A-9940-4D19-905F-F0F331DB7086}">
      <dgm:prSet/>
      <dgm:spPr/>
      <dgm:t>
        <a:bodyPr/>
        <a:lstStyle/>
        <a:p>
          <a:endParaRPr lang="en-US"/>
        </a:p>
      </dgm:t>
    </dgm:pt>
    <dgm:pt modelId="{A93E135C-BA56-4730-A2D1-7EC02E74EC38}">
      <dgm:prSet custT="1"/>
      <dgm:spPr>
        <a:solidFill>
          <a:schemeClr val="bg1"/>
        </a:solidFill>
      </dgm:spPr>
      <dgm:t>
        <a:bodyPr/>
        <a:lstStyle/>
        <a:p>
          <a:r>
            <a:rPr lang="en-US" sz="1000" b="1" dirty="0">
              <a:solidFill>
                <a:sysClr val="windowText" lastClr="000000"/>
              </a:solidFill>
            </a:rPr>
            <a:t>Arts &amp; Culture (new)</a:t>
          </a:r>
          <a:endParaRPr lang="en-US" sz="1000" b="1" dirty="0"/>
        </a:p>
      </dgm:t>
    </dgm:pt>
    <dgm:pt modelId="{A46D5717-509A-457A-866E-851514142E58}" type="parTrans" cxnId="{0FD53731-4DDE-492D-9239-373E2C6C87AA}">
      <dgm:prSet/>
      <dgm:spPr/>
      <dgm:t>
        <a:bodyPr/>
        <a:lstStyle/>
        <a:p>
          <a:endParaRPr lang="en-US"/>
        </a:p>
      </dgm:t>
    </dgm:pt>
    <dgm:pt modelId="{E80147A2-E38F-4831-A198-D89AF601B1E5}" type="sibTrans" cxnId="{0FD53731-4DDE-492D-9239-373E2C6C87AA}">
      <dgm:prSet/>
      <dgm:spPr/>
      <dgm:t>
        <a:bodyPr/>
        <a:lstStyle/>
        <a:p>
          <a:endParaRPr lang="en-US"/>
        </a:p>
      </dgm:t>
    </dgm:pt>
    <dgm:pt modelId="{DEFA9B9F-49D3-45CC-B4AE-D722BBEC68CD}">
      <dgm:prSet custT="1"/>
      <dgm:spPr>
        <a:solidFill>
          <a:schemeClr val="bg1"/>
        </a:solidFill>
      </dgm:spPr>
      <dgm:t>
        <a:bodyPr/>
        <a:lstStyle/>
        <a:p>
          <a:r>
            <a:rPr lang="en-US" sz="900" b="1" dirty="0">
              <a:solidFill>
                <a:sysClr val="windowText" lastClr="000000"/>
              </a:solidFill>
            </a:rPr>
            <a:t>Educational Opportunity (new)</a:t>
          </a:r>
        </a:p>
      </dgm:t>
    </dgm:pt>
    <dgm:pt modelId="{F558340C-08A9-4BCB-83B9-9294BA1E2151}" type="parTrans" cxnId="{A5489C5E-2077-4990-B045-3E064734C75D}">
      <dgm:prSet/>
      <dgm:spPr/>
      <dgm:t>
        <a:bodyPr/>
        <a:lstStyle/>
        <a:p>
          <a:endParaRPr lang="en-US"/>
        </a:p>
      </dgm:t>
    </dgm:pt>
    <dgm:pt modelId="{FE22FE73-8DBB-48F4-A431-BFEEB4648DA4}" type="sibTrans" cxnId="{A5489C5E-2077-4990-B045-3E064734C75D}">
      <dgm:prSet/>
      <dgm:spPr/>
      <dgm:t>
        <a:bodyPr/>
        <a:lstStyle/>
        <a:p>
          <a:endParaRPr lang="en-US"/>
        </a:p>
      </dgm:t>
    </dgm:pt>
    <dgm:pt modelId="{A015C07F-F746-4E97-9785-D5EDDDF2E112}" type="pres">
      <dgm:prSet presAssocID="{CF8C4E39-55A9-4378-9088-FD313A66E7CE}" presName="Name0" presStyleCnt="0">
        <dgm:presLayoutVars>
          <dgm:chMax val="1"/>
          <dgm:dir/>
          <dgm:animLvl val="ctr"/>
          <dgm:resizeHandles val="exact"/>
        </dgm:presLayoutVars>
      </dgm:prSet>
      <dgm:spPr/>
      <dgm:t>
        <a:bodyPr/>
        <a:lstStyle/>
        <a:p>
          <a:endParaRPr lang="en-US"/>
        </a:p>
      </dgm:t>
    </dgm:pt>
    <dgm:pt modelId="{2F729F47-B176-4084-92D8-0FAC477C3BD2}" type="pres">
      <dgm:prSet presAssocID="{40100123-1FA4-422A-8461-B15B816903C1}" presName="centerShape" presStyleLbl="node0" presStyleIdx="0" presStyleCnt="1" custScaleX="160951" custScaleY="166437"/>
      <dgm:spPr/>
      <dgm:t>
        <a:bodyPr/>
        <a:lstStyle/>
        <a:p>
          <a:endParaRPr lang="en-US"/>
        </a:p>
      </dgm:t>
    </dgm:pt>
    <dgm:pt modelId="{F73DCF27-5C05-4DC4-81E7-B3B84B7656A6}" type="pres">
      <dgm:prSet presAssocID="{04261504-2D6C-4DD3-A78A-40116A02CA33}" presName="node" presStyleLbl="node1" presStyleIdx="0" presStyleCnt="10" custScaleX="133645" custScaleY="134507">
        <dgm:presLayoutVars>
          <dgm:bulletEnabled val="1"/>
        </dgm:presLayoutVars>
      </dgm:prSet>
      <dgm:spPr/>
      <dgm:t>
        <a:bodyPr/>
        <a:lstStyle/>
        <a:p>
          <a:endParaRPr lang="en-US"/>
        </a:p>
      </dgm:t>
    </dgm:pt>
    <dgm:pt modelId="{A23E35D4-1D91-44E9-B330-7AB7960B3A49}" type="pres">
      <dgm:prSet presAssocID="{04261504-2D6C-4DD3-A78A-40116A02CA33}" presName="dummy" presStyleCnt="0"/>
      <dgm:spPr/>
    </dgm:pt>
    <dgm:pt modelId="{4BFC2C6B-F8BD-4631-9FC0-CD67444D904D}" type="pres">
      <dgm:prSet presAssocID="{2F608884-CD5A-4BA4-AC18-2FA428BF92A5}" presName="sibTrans" presStyleLbl="sibTrans2D1" presStyleIdx="0" presStyleCnt="10"/>
      <dgm:spPr/>
      <dgm:t>
        <a:bodyPr/>
        <a:lstStyle/>
        <a:p>
          <a:endParaRPr lang="en-US"/>
        </a:p>
      </dgm:t>
    </dgm:pt>
    <dgm:pt modelId="{263B541A-B384-4726-8F2B-3CD91A1956B2}" type="pres">
      <dgm:prSet presAssocID="{6CC69C34-3106-4711-A50A-E2B8B7054908}" presName="node" presStyleLbl="node1" presStyleIdx="1" presStyleCnt="10" custScaleX="162117" custScaleY="129814" custRadScaleRad="102591" custRadScaleInc="-364">
        <dgm:presLayoutVars>
          <dgm:bulletEnabled val="1"/>
        </dgm:presLayoutVars>
      </dgm:prSet>
      <dgm:spPr/>
      <dgm:t>
        <a:bodyPr/>
        <a:lstStyle/>
        <a:p>
          <a:endParaRPr lang="en-US"/>
        </a:p>
      </dgm:t>
    </dgm:pt>
    <dgm:pt modelId="{00F28625-DC3B-49C5-B08F-8BDF6D9C2810}" type="pres">
      <dgm:prSet presAssocID="{6CC69C34-3106-4711-A50A-E2B8B7054908}" presName="dummy" presStyleCnt="0"/>
      <dgm:spPr/>
    </dgm:pt>
    <dgm:pt modelId="{AEC29FCE-5A75-4825-8152-1682BB719D33}" type="pres">
      <dgm:prSet presAssocID="{F234A917-3BD9-4FFE-9EEA-15C16230E6FB}" presName="sibTrans" presStyleLbl="sibTrans2D1" presStyleIdx="1" presStyleCnt="10"/>
      <dgm:spPr/>
      <dgm:t>
        <a:bodyPr/>
        <a:lstStyle/>
        <a:p>
          <a:endParaRPr lang="en-US"/>
        </a:p>
      </dgm:t>
    </dgm:pt>
    <dgm:pt modelId="{8590D972-5377-48A4-A79B-DB3FD71F83DA}" type="pres">
      <dgm:prSet presAssocID="{A93E135C-BA56-4730-A2D1-7EC02E74EC38}" presName="node" presStyleLbl="node1" presStyleIdx="2" presStyleCnt="10" custScaleX="129643" custScaleY="134557">
        <dgm:presLayoutVars>
          <dgm:bulletEnabled val="1"/>
        </dgm:presLayoutVars>
      </dgm:prSet>
      <dgm:spPr/>
      <dgm:t>
        <a:bodyPr/>
        <a:lstStyle/>
        <a:p>
          <a:endParaRPr lang="en-US"/>
        </a:p>
      </dgm:t>
    </dgm:pt>
    <dgm:pt modelId="{E960B258-6F9B-434A-9A4C-1EA9BE6592B8}" type="pres">
      <dgm:prSet presAssocID="{A93E135C-BA56-4730-A2D1-7EC02E74EC38}" presName="dummy" presStyleCnt="0"/>
      <dgm:spPr/>
    </dgm:pt>
    <dgm:pt modelId="{2E329CB0-449E-46B2-B6A5-787F911C9247}" type="pres">
      <dgm:prSet presAssocID="{E80147A2-E38F-4831-A198-D89AF601B1E5}" presName="sibTrans" presStyleLbl="sibTrans2D1" presStyleIdx="2" presStyleCnt="10"/>
      <dgm:spPr/>
      <dgm:t>
        <a:bodyPr/>
        <a:lstStyle/>
        <a:p>
          <a:endParaRPr lang="en-US"/>
        </a:p>
      </dgm:t>
    </dgm:pt>
    <dgm:pt modelId="{EC157397-48B4-4B5A-8972-17B64915F704}" type="pres">
      <dgm:prSet presAssocID="{A15BBD69-B68A-49E0-A0CE-96FD4440BC59}" presName="node" presStyleLbl="node1" presStyleIdx="3" presStyleCnt="10" custScaleX="136116" custScaleY="130656">
        <dgm:presLayoutVars>
          <dgm:bulletEnabled val="1"/>
        </dgm:presLayoutVars>
      </dgm:prSet>
      <dgm:spPr/>
      <dgm:t>
        <a:bodyPr/>
        <a:lstStyle/>
        <a:p>
          <a:endParaRPr lang="en-US"/>
        </a:p>
      </dgm:t>
    </dgm:pt>
    <dgm:pt modelId="{15B21858-4659-4585-AA47-F3D93FC50DAC}" type="pres">
      <dgm:prSet presAssocID="{A15BBD69-B68A-49E0-A0CE-96FD4440BC59}" presName="dummy" presStyleCnt="0"/>
      <dgm:spPr/>
    </dgm:pt>
    <dgm:pt modelId="{EEEFBD03-DDA4-495E-9A82-E3F94B40AC51}" type="pres">
      <dgm:prSet presAssocID="{51E817B9-558E-4CCD-B2F8-5741C235037E}" presName="sibTrans" presStyleLbl="sibTrans2D1" presStyleIdx="3" presStyleCnt="10"/>
      <dgm:spPr/>
      <dgm:t>
        <a:bodyPr/>
        <a:lstStyle/>
        <a:p>
          <a:endParaRPr lang="en-US"/>
        </a:p>
      </dgm:t>
    </dgm:pt>
    <dgm:pt modelId="{063A1283-D476-4856-A45E-99E14BF68174}" type="pres">
      <dgm:prSet presAssocID="{0AFC2ABE-84BD-4C26-9435-1045099A65FB}" presName="node" presStyleLbl="node1" presStyleIdx="4" presStyleCnt="10" custScaleX="133787" custScaleY="125181" custRadScaleRad="102143" custRadScaleInc="-989">
        <dgm:presLayoutVars>
          <dgm:bulletEnabled val="1"/>
        </dgm:presLayoutVars>
      </dgm:prSet>
      <dgm:spPr/>
      <dgm:t>
        <a:bodyPr/>
        <a:lstStyle/>
        <a:p>
          <a:endParaRPr lang="en-US"/>
        </a:p>
      </dgm:t>
    </dgm:pt>
    <dgm:pt modelId="{1D1C9E5E-8A30-45C5-A0F8-C84209EFA0E6}" type="pres">
      <dgm:prSet presAssocID="{0AFC2ABE-84BD-4C26-9435-1045099A65FB}" presName="dummy" presStyleCnt="0"/>
      <dgm:spPr/>
    </dgm:pt>
    <dgm:pt modelId="{46F73469-0F80-4C67-A8D7-293D3500AE42}" type="pres">
      <dgm:prSet presAssocID="{53FB76EB-CB53-4171-98F7-DCCBBCC53C85}" presName="sibTrans" presStyleLbl="sibTrans2D1" presStyleIdx="4" presStyleCnt="10"/>
      <dgm:spPr/>
      <dgm:t>
        <a:bodyPr/>
        <a:lstStyle/>
        <a:p>
          <a:endParaRPr lang="en-US"/>
        </a:p>
      </dgm:t>
    </dgm:pt>
    <dgm:pt modelId="{7F5315E4-E604-4ECE-80A0-B6250855D0EC}" type="pres">
      <dgm:prSet presAssocID="{E9E21998-4B44-47EF-995A-4E70DCBE55AD}" presName="node" presStyleLbl="node1" presStyleIdx="5" presStyleCnt="10" custScaleX="130917" custScaleY="128486" custRadScaleRad="97076" custRadScaleInc="4286">
        <dgm:presLayoutVars>
          <dgm:bulletEnabled val="1"/>
        </dgm:presLayoutVars>
      </dgm:prSet>
      <dgm:spPr/>
      <dgm:t>
        <a:bodyPr/>
        <a:lstStyle/>
        <a:p>
          <a:endParaRPr lang="en-US"/>
        </a:p>
      </dgm:t>
    </dgm:pt>
    <dgm:pt modelId="{A1EF037B-959F-4688-B428-72599CB9973A}" type="pres">
      <dgm:prSet presAssocID="{E9E21998-4B44-47EF-995A-4E70DCBE55AD}" presName="dummy" presStyleCnt="0"/>
      <dgm:spPr/>
    </dgm:pt>
    <dgm:pt modelId="{9F6C2537-BD5E-42C1-9F70-321C1A55E10F}" type="pres">
      <dgm:prSet presAssocID="{BE61B02B-887C-4BF1-B222-B10D2F31D5C4}" presName="sibTrans" presStyleLbl="sibTrans2D1" presStyleIdx="5" presStyleCnt="10"/>
      <dgm:spPr/>
      <dgm:t>
        <a:bodyPr/>
        <a:lstStyle/>
        <a:p>
          <a:endParaRPr lang="en-US"/>
        </a:p>
      </dgm:t>
    </dgm:pt>
    <dgm:pt modelId="{8FAF0450-A968-4D13-8176-DEDD5AD5C2EE}" type="pres">
      <dgm:prSet presAssocID="{DEFA9B9F-49D3-45CC-B4AE-D722BBEC68CD}" presName="node" presStyleLbl="node1" presStyleIdx="6" presStyleCnt="10" custScaleX="144051" custScaleY="133104">
        <dgm:presLayoutVars>
          <dgm:bulletEnabled val="1"/>
        </dgm:presLayoutVars>
      </dgm:prSet>
      <dgm:spPr/>
      <dgm:t>
        <a:bodyPr/>
        <a:lstStyle/>
        <a:p>
          <a:endParaRPr lang="en-US"/>
        </a:p>
      </dgm:t>
    </dgm:pt>
    <dgm:pt modelId="{DCE6FA0D-D6C8-4FE8-A913-B3C0F30B75B8}" type="pres">
      <dgm:prSet presAssocID="{DEFA9B9F-49D3-45CC-B4AE-D722BBEC68CD}" presName="dummy" presStyleCnt="0"/>
      <dgm:spPr/>
    </dgm:pt>
    <dgm:pt modelId="{0623CF04-3495-4BBA-B9EA-AFA18E06A360}" type="pres">
      <dgm:prSet presAssocID="{FE22FE73-8DBB-48F4-A431-BFEEB4648DA4}" presName="sibTrans" presStyleLbl="sibTrans2D1" presStyleIdx="6" presStyleCnt="10"/>
      <dgm:spPr/>
      <dgm:t>
        <a:bodyPr/>
        <a:lstStyle/>
        <a:p>
          <a:endParaRPr lang="en-US"/>
        </a:p>
      </dgm:t>
    </dgm:pt>
    <dgm:pt modelId="{B5ECEC82-2C2F-4D8A-BBD0-0BB5303D88CF}" type="pres">
      <dgm:prSet presAssocID="{6EF904B5-8AD2-46AE-A86B-A2A392EA7FD9}" presName="node" presStyleLbl="node1" presStyleIdx="7" presStyleCnt="10" custScaleX="178344" custScaleY="164925">
        <dgm:presLayoutVars>
          <dgm:bulletEnabled val="1"/>
        </dgm:presLayoutVars>
      </dgm:prSet>
      <dgm:spPr/>
      <dgm:t>
        <a:bodyPr/>
        <a:lstStyle/>
        <a:p>
          <a:endParaRPr lang="en-US"/>
        </a:p>
      </dgm:t>
    </dgm:pt>
    <dgm:pt modelId="{87FD312C-B17F-4ABC-97B8-847524C94A52}" type="pres">
      <dgm:prSet presAssocID="{6EF904B5-8AD2-46AE-A86B-A2A392EA7FD9}" presName="dummy" presStyleCnt="0"/>
      <dgm:spPr/>
    </dgm:pt>
    <dgm:pt modelId="{0B17E78A-A8F7-4619-91EA-7AF3F1EE0FFF}" type="pres">
      <dgm:prSet presAssocID="{FE71341A-C25D-4DCE-A261-197EAED822A6}" presName="sibTrans" presStyleLbl="sibTrans2D1" presStyleIdx="7" presStyleCnt="10"/>
      <dgm:spPr/>
      <dgm:t>
        <a:bodyPr/>
        <a:lstStyle/>
        <a:p>
          <a:endParaRPr lang="en-US"/>
        </a:p>
      </dgm:t>
    </dgm:pt>
    <dgm:pt modelId="{9C56B154-5B18-4253-991C-1ADFF2DF59AD}" type="pres">
      <dgm:prSet presAssocID="{AC900AE5-0F08-4A39-94EC-571789A283D0}" presName="node" presStyleLbl="node1" presStyleIdx="8" presStyleCnt="10" custScaleX="143026" custScaleY="142061">
        <dgm:presLayoutVars>
          <dgm:bulletEnabled val="1"/>
        </dgm:presLayoutVars>
      </dgm:prSet>
      <dgm:spPr/>
      <dgm:t>
        <a:bodyPr/>
        <a:lstStyle/>
        <a:p>
          <a:endParaRPr lang="en-US"/>
        </a:p>
      </dgm:t>
    </dgm:pt>
    <dgm:pt modelId="{3A13D3DE-DA83-49B9-8BB3-379AE5A95BEA}" type="pres">
      <dgm:prSet presAssocID="{AC900AE5-0F08-4A39-94EC-571789A283D0}" presName="dummy" presStyleCnt="0"/>
      <dgm:spPr/>
    </dgm:pt>
    <dgm:pt modelId="{3B5E8961-92B6-4AE4-A26D-3746E559C473}" type="pres">
      <dgm:prSet presAssocID="{53315915-59A7-4439-A98F-E1BDE3BD02FD}" presName="sibTrans" presStyleLbl="sibTrans2D1" presStyleIdx="8" presStyleCnt="10"/>
      <dgm:spPr/>
      <dgm:t>
        <a:bodyPr/>
        <a:lstStyle/>
        <a:p>
          <a:endParaRPr lang="en-US"/>
        </a:p>
      </dgm:t>
    </dgm:pt>
    <dgm:pt modelId="{A478F4DD-35F7-4BDA-A7BC-B74914CE606E}" type="pres">
      <dgm:prSet presAssocID="{4FD0486C-1CC8-4572-A9A9-9B8FD4022785}" presName="node" presStyleLbl="node1" presStyleIdx="9" presStyleCnt="10" custScaleX="144287" custScaleY="135041">
        <dgm:presLayoutVars>
          <dgm:bulletEnabled val="1"/>
        </dgm:presLayoutVars>
      </dgm:prSet>
      <dgm:spPr/>
      <dgm:t>
        <a:bodyPr/>
        <a:lstStyle/>
        <a:p>
          <a:endParaRPr lang="en-US"/>
        </a:p>
      </dgm:t>
    </dgm:pt>
    <dgm:pt modelId="{41E3FC23-8747-4DBF-8BC6-6DCAEE7FB1B1}" type="pres">
      <dgm:prSet presAssocID="{4FD0486C-1CC8-4572-A9A9-9B8FD4022785}" presName="dummy" presStyleCnt="0"/>
      <dgm:spPr/>
    </dgm:pt>
    <dgm:pt modelId="{FCB4ADDB-DBFD-483C-A32E-DC3A568883A3}" type="pres">
      <dgm:prSet presAssocID="{7F16822C-7B24-4A1A-8B24-0D0AA8190C13}" presName="sibTrans" presStyleLbl="sibTrans2D1" presStyleIdx="9" presStyleCnt="10"/>
      <dgm:spPr/>
      <dgm:t>
        <a:bodyPr/>
        <a:lstStyle/>
        <a:p>
          <a:endParaRPr lang="en-US"/>
        </a:p>
      </dgm:t>
    </dgm:pt>
  </dgm:ptLst>
  <dgm:cxnLst>
    <dgm:cxn modelId="{65CE9BD1-A338-4DD5-8D13-11A3B64B2CDD}" srcId="{40100123-1FA4-422A-8461-B15B816903C1}" destId="{AC900AE5-0F08-4A39-94EC-571789A283D0}" srcOrd="8" destOrd="0" parTransId="{3FFE382F-F4C5-45AE-AB69-29993DC85E41}" sibTransId="{53315915-59A7-4439-A98F-E1BDE3BD02FD}"/>
    <dgm:cxn modelId="{1EE23F41-23F7-4508-B5EA-FB0E8B1DD497}" type="presOf" srcId="{F234A917-3BD9-4FFE-9EEA-15C16230E6FB}" destId="{AEC29FCE-5A75-4825-8152-1682BB719D33}" srcOrd="0" destOrd="0" presId="urn:microsoft.com/office/officeart/2005/8/layout/radial6"/>
    <dgm:cxn modelId="{7E6D41E6-83A7-4DE8-BE55-8D868EF57168}" type="presOf" srcId="{7F16822C-7B24-4A1A-8B24-0D0AA8190C13}" destId="{FCB4ADDB-DBFD-483C-A32E-DC3A568883A3}" srcOrd="0" destOrd="0" presId="urn:microsoft.com/office/officeart/2005/8/layout/radial6"/>
    <dgm:cxn modelId="{CC009F56-9400-4196-ABEE-3178AD8F5447}" srcId="{CF8C4E39-55A9-4378-9088-FD313A66E7CE}" destId="{40100123-1FA4-422A-8461-B15B816903C1}" srcOrd="0" destOrd="0" parTransId="{885A4718-15FB-413A-842C-F9346EC21B3F}" sibTransId="{6A64E614-A504-4707-B537-BD07EFE9A5D8}"/>
    <dgm:cxn modelId="{8C60881B-2001-4D95-98E8-A76541634DAB}" type="presOf" srcId="{DEFA9B9F-49D3-45CC-B4AE-D722BBEC68CD}" destId="{8FAF0450-A968-4D13-8176-DEDD5AD5C2EE}" srcOrd="0" destOrd="0" presId="urn:microsoft.com/office/officeart/2005/8/layout/radial6"/>
    <dgm:cxn modelId="{0FD53731-4DDE-492D-9239-373E2C6C87AA}" srcId="{40100123-1FA4-422A-8461-B15B816903C1}" destId="{A93E135C-BA56-4730-A2D1-7EC02E74EC38}" srcOrd="2" destOrd="0" parTransId="{A46D5717-509A-457A-866E-851514142E58}" sibTransId="{E80147A2-E38F-4831-A198-D89AF601B1E5}"/>
    <dgm:cxn modelId="{142F7978-973B-4A45-A275-BDECBB4E6E2D}" type="presOf" srcId="{BE61B02B-887C-4BF1-B222-B10D2F31D5C4}" destId="{9F6C2537-BD5E-42C1-9F70-321C1A55E10F}" srcOrd="0" destOrd="0" presId="urn:microsoft.com/office/officeart/2005/8/layout/radial6"/>
    <dgm:cxn modelId="{991BCD49-1AF4-4A8E-93D7-A99EA4491782}" type="presOf" srcId="{53315915-59A7-4439-A98F-E1BDE3BD02FD}" destId="{3B5E8961-92B6-4AE4-A26D-3746E559C473}" srcOrd="0" destOrd="0" presId="urn:microsoft.com/office/officeart/2005/8/layout/radial6"/>
    <dgm:cxn modelId="{0277C6C3-37BE-47E1-9BBD-9ED4DBDCB800}" type="presOf" srcId="{E80147A2-E38F-4831-A198-D89AF601B1E5}" destId="{2E329CB0-449E-46B2-B6A5-787F911C9247}" srcOrd="0" destOrd="0" presId="urn:microsoft.com/office/officeart/2005/8/layout/radial6"/>
    <dgm:cxn modelId="{1DFDC0BD-8BE9-4F50-A86A-3DADAF9F54DD}" srcId="{40100123-1FA4-422A-8461-B15B816903C1}" destId="{04261504-2D6C-4DD3-A78A-40116A02CA33}" srcOrd="0" destOrd="0" parTransId="{7B26E772-094F-40C2-93F0-212F9651ADB0}" sibTransId="{2F608884-CD5A-4BA4-AC18-2FA428BF92A5}"/>
    <dgm:cxn modelId="{A6559E22-4479-46C7-96DE-4CE44033D623}" type="presOf" srcId="{E9E21998-4B44-47EF-995A-4E70DCBE55AD}" destId="{7F5315E4-E604-4ECE-80A0-B6250855D0EC}" srcOrd="0" destOrd="0" presId="urn:microsoft.com/office/officeart/2005/8/layout/radial6"/>
    <dgm:cxn modelId="{F9D883B1-7DE1-44C6-B057-F39D028EC40E}" type="presOf" srcId="{4FD0486C-1CC8-4572-A9A9-9B8FD4022785}" destId="{A478F4DD-35F7-4BDA-A7BC-B74914CE606E}" srcOrd="0" destOrd="0" presId="urn:microsoft.com/office/officeart/2005/8/layout/radial6"/>
    <dgm:cxn modelId="{79C861ED-C2EE-4B79-B44E-6CFD7DE4B7E7}" type="presOf" srcId="{6EF904B5-8AD2-46AE-A86B-A2A392EA7FD9}" destId="{B5ECEC82-2C2F-4D8A-BBD0-0BB5303D88CF}" srcOrd="0" destOrd="0" presId="urn:microsoft.com/office/officeart/2005/8/layout/radial6"/>
    <dgm:cxn modelId="{50703938-AC1D-4877-8A21-EEF654C17E11}" type="presOf" srcId="{AC900AE5-0F08-4A39-94EC-571789A283D0}" destId="{9C56B154-5B18-4253-991C-1ADFF2DF59AD}" srcOrd="0" destOrd="0" presId="urn:microsoft.com/office/officeart/2005/8/layout/radial6"/>
    <dgm:cxn modelId="{277BCA8F-A4A3-4F2C-8331-A4F8F66C2292}" type="presOf" srcId="{40100123-1FA4-422A-8461-B15B816903C1}" destId="{2F729F47-B176-4084-92D8-0FAC477C3BD2}" srcOrd="0" destOrd="0" presId="urn:microsoft.com/office/officeart/2005/8/layout/radial6"/>
    <dgm:cxn modelId="{D96ADABB-21FE-41CD-A46C-337A9A3C10EB}" srcId="{40100123-1FA4-422A-8461-B15B816903C1}" destId="{A15BBD69-B68A-49E0-A0CE-96FD4440BC59}" srcOrd="3" destOrd="0" parTransId="{036D824F-8A3D-4B03-9499-F6F7A4AAD9C9}" sibTransId="{51E817B9-558E-4CCD-B2F8-5741C235037E}"/>
    <dgm:cxn modelId="{23F476E2-456E-4355-B860-CE87390603AF}" srcId="{40100123-1FA4-422A-8461-B15B816903C1}" destId="{6EF904B5-8AD2-46AE-A86B-A2A392EA7FD9}" srcOrd="7" destOrd="0" parTransId="{E430EF50-0173-40F5-947E-F879451C175C}" sibTransId="{FE71341A-C25D-4DCE-A261-197EAED822A6}"/>
    <dgm:cxn modelId="{03C439A5-2621-419F-A0A8-20D3B817E5EE}" type="presOf" srcId="{51E817B9-558E-4CCD-B2F8-5741C235037E}" destId="{EEEFBD03-DDA4-495E-9A82-E3F94B40AC51}" srcOrd="0" destOrd="0" presId="urn:microsoft.com/office/officeart/2005/8/layout/radial6"/>
    <dgm:cxn modelId="{BFC6D6B8-69C6-4B90-A5F7-A453639303F2}" type="presOf" srcId="{53FB76EB-CB53-4171-98F7-DCCBBCC53C85}" destId="{46F73469-0F80-4C67-A8D7-293D3500AE42}" srcOrd="0" destOrd="0" presId="urn:microsoft.com/office/officeart/2005/8/layout/radial6"/>
    <dgm:cxn modelId="{F53A71B8-307C-419A-BA55-E037803B4F32}" type="presOf" srcId="{6CC69C34-3106-4711-A50A-E2B8B7054908}" destId="{263B541A-B384-4726-8F2B-3CD91A1956B2}" srcOrd="0" destOrd="0" presId="urn:microsoft.com/office/officeart/2005/8/layout/radial6"/>
    <dgm:cxn modelId="{98631E08-F661-4B88-86E1-B98A234938A9}" type="presOf" srcId="{A15BBD69-B68A-49E0-A0CE-96FD4440BC59}" destId="{EC157397-48B4-4B5A-8972-17B64915F704}" srcOrd="0" destOrd="0" presId="urn:microsoft.com/office/officeart/2005/8/layout/radial6"/>
    <dgm:cxn modelId="{A5489C5E-2077-4990-B045-3E064734C75D}" srcId="{40100123-1FA4-422A-8461-B15B816903C1}" destId="{DEFA9B9F-49D3-45CC-B4AE-D722BBEC68CD}" srcOrd="6" destOrd="0" parTransId="{F558340C-08A9-4BCB-83B9-9294BA1E2151}" sibTransId="{FE22FE73-8DBB-48F4-A431-BFEEB4648DA4}"/>
    <dgm:cxn modelId="{ABD4A92E-B383-4B47-B44C-C7DEDE58EDC6}" type="presOf" srcId="{04261504-2D6C-4DD3-A78A-40116A02CA33}" destId="{F73DCF27-5C05-4DC4-81E7-B3B84B7656A6}" srcOrd="0" destOrd="0" presId="urn:microsoft.com/office/officeart/2005/8/layout/radial6"/>
    <dgm:cxn modelId="{EDBF016A-9940-4D19-905F-F0F331DB7086}" srcId="{40100123-1FA4-422A-8461-B15B816903C1}" destId="{E9E21998-4B44-47EF-995A-4E70DCBE55AD}" srcOrd="5" destOrd="0" parTransId="{64EE6386-D453-4784-9673-A4821EE957C2}" sibTransId="{BE61B02B-887C-4BF1-B222-B10D2F31D5C4}"/>
    <dgm:cxn modelId="{3B0265A7-B855-4893-A9A5-C4E63FE2F377}" type="presOf" srcId="{A93E135C-BA56-4730-A2D1-7EC02E74EC38}" destId="{8590D972-5377-48A4-A79B-DB3FD71F83DA}" srcOrd="0" destOrd="0" presId="urn:microsoft.com/office/officeart/2005/8/layout/radial6"/>
    <dgm:cxn modelId="{EE8B4C22-D191-4FC5-8930-C4EBD3F0B1CC}" srcId="{40100123-1FA4-422A-8461-B15B816903C1}" destId="{4FD0486C-1CC8-4572-A9A9-9B8FD4022785}" srcOrd="9" destOrd="0" parTransId="{A15299C4-EB90-431C-955A-BDC59E08A217}" sibTransId="{7F16822C-7B24-4A1A-8B24-0D0AA8190C13}"/>
    <dgm:cxn modelId="{F228B6E4-66BA-4886-8527-C06DBCA22FF2}" type="presOf" srcId="{2F608884-CD5A-4BA4-AC18-2FA428BF92A5}" destId="{4BFC2C6B-F8BD-4631-9FC0-CD67444D904D}" srcOrd="0" destOrd="0" presId="urn:microsoft.com/office/officeart/2005/8/layout/radial6"/>
    <dgm:cxn modelId="{45B1A6F8-EFF7-4EDB-8832-3F7EB21F9935}" type="presOf" srcId="{FE71341A-C25D-4DCE-A261-197EAED822A6}" destId="{0B17E78A-A8F7-4619-91EA-7AF3F1EE0FFF}" srcOrd="0" destOrd="0" presId="urn:microsoft.com/office/officeart/2005/8/layout/radial6"/>
    <dgm:cxn modelId="{2A8C4967-2E0E-439B-99C4-0F766AB66846}" type="presOf" srcId="{FE22FE73-8DBB-48F4-A431-BFEEB4648DA4}" destId="{0623CF04-3495-4BBA-B9EA-AFA18E06A360}" srcOrd="0" destOrd="0" presId="urn:microsoft.com/office/officeart/2005/8/layout/radial6"/>
    <dgm:cxn modelId="{0019D657-958E-4AFA-A69C-913F89A3AB4E}" type="presOf" srcId="{CF8C4E39-55A9-4378-9088-FD313A66E7CE}" destId="{A015C07F-F746-4E97-9785-D5EDDDF2E112}" srcOrd="0" destOrd="0" presId="urn:microsoft.com/office/officeart/2005/8/layout/radial6"/>
    <dgm:cxn modelId="{E1173BAA-A6A6-461F-8960-0C59F45A59F8}" srcId="{40100123-1FA4-422A-8461-B15B816903C1}" destId="{6CC69C34-3106-4711-A50A-E2B8B7054908}" srcOrd="1" destOrd="0" parTransId="{28AF17B8-0A03-4F46-9168-904854C74461}" sibTransId="{F234A917-3BD9-4FFE-9EEA-15C16230E6FB}"/>
    <dgm:cxn modelId="{AA32D30C-6268-45C5-91A9-186C14D2B405}" srcId="{40100123-1FA4-422A-8461-B15B816903C1}" destId="{0AFC2ABE-84BD-4C26-9435-1045099A65FB}" srcOrd="4" destOrd="0" parTransId="{C292B4DD-0B0A-4587-8F0E-97851A84375F}" sibTransId="{53FB76EB-CB53-4171-98F7-DCCBBCC53C85}"/>
    <dgm:cxn modelId="{D8DFF150-C804-4B1E-B22B-12A294AB486F}" type="presOf" srcId="{0AFC2ABE-84BD-4C26-9435-1045099A65FB}" destId="{063A1283-D476-4856-A45E-99E14BF68174}" srcOrd="0" destOrd="0" presId="urn:microsoft.com/office/officeart/2005/8/layout/radial6"/>
    <dgm:cxn modelId="{1486EFF7-2F1E-4406-A1EC-FCC02C68EFBF}" type="presParOf" srcId="{A015C07F-F746-4E97-9785-D5EDDDF2E112}" destId="{2F729F47-B176-4084-92D8-0FAC477C3BD2}" srcOrd="0" destOrd="0" presId="urn:microsoft.com/office/officeart/2005/8/layout/radial6"/>
    <dgm:cxn modelId="{CFB52D25-1B4E-4670-9CA2-FB643249D6A6}" type="presParOf" srcId="{A015C07F-F746-4E97-9785-D5EDDDF2E112}" destId="{F73DCF27-5C05-4DC4-81E7-B3B84B7656A6}" srcOrd="1" destOrd="0" presId="urn:microsoft.com/office/officeart/2005/8/layout/radial6"/>
    <dgm:cxn modelId="{D283FCEE-DC8C-4B85-86E2-4D7659739390}" type="presParOf" srcId="{A015C07F-F746-4E97-9785-D5EDDDF2E112}" destId="{A23E35D4-1D91-44E9-B330-7AB7960B3A49}" srcOrd="2" destOrd="0" presId="urn:microsoft.com/office/officeart/2005/8/layout/radial6"/>
    <dgm:cxn modelId="{87E1917D-0DC5-4AF3-8D8D-E5A29E35D8F8}" type="presParOf" srcId="{A015C07F-F746-4E97-9785-D5EDDDF2E112}" destId="{4BFC2C6B-F8BD-4631-9FC0-CD67444D904D}" srcOrd="3" destOrd="0" presId="urn:microsoft.com/office/officeart/2005/8/layout/radial6"/>
    <dgm:cxn modelId="{94883D0C-BA83-481F-A59D-9B70F81906F0}" type="presParOf" srcId="{A015C07F-F746-4E97-9785-D5EDDDF2E112}" destId="{263B541A-B384-4726-8F2B-3CD91A1956B2}" srcOrd="4" destOrd="0" presId="urn:microsoft.com/office/officeart/2005/8/layout/radial6"/>
    <dgm:cxn modelId="{96B2CBD1-A485-4706-900B-920DAFDF0B4C}" type="presParOf" srcId="{A015C07F-F746-4E97-9785-D5EDDDF2E112}" destId="{00F28625-DC3B-49C5-B08F-8BDF6D9C2810}" srcOrd="5" destOrd="0" presId="urn:microsoft.com/office/officeart/2005/8/layout/radial6"/>
    <dgm:cxn modelId="{BCFF7BD2-2D7E-41B1-BDA3-516D5C0CFB04}" type="presParOf" srcId="{A015C07F-F746-4E97-9785-D5EDDDF2E112}" destId="{AEC29FCE-5A75-4825-8152-1682BB719D33}" srcOrd="6" destOrd="0" presId="urn:microsoft.com/office/officeart/2005/8/layout/radial6"/>
    <dgm:cxn modelId="{8DEFDA7B-E414-4765-BD1F-F418904FD4B0}" type="presParOf" srcId="{A015C07F-F746-4E97-9785-D5EDDDF2E112}" destId="{8590D972-5377-48A4-A79B-DB3FD71F83DA}" srcOrd="7" destOrd="0" presId="urn:microsoft.com/office/officeart/2005/8/layout/radial6"/>
    <dgm:cxn modelId="{73C9C1B8-3978-4343-97CD-91019B30C9F7}" type="presParOf" srcId="{A015C07F-F746-4E97-9785-D5EDDDF2E112}" destId="{E960B258-6F9B-434A-9A4C-1EA9BE6592B8}" srcOrd="8" destOrd="0" presId="urn:microsoft.com/office/officeart/2005/8/layout/radial6"/>
    <dgm:cxn modelId="{32DC9932-0F0E-44E0-A449-5A33C2C4529B}" type="presParOf" srcId="{A015C07F-F746-4E97-9785-D5EDDDF2E112}" destId="{2E329CB0-449E-46B2-B6A5-787F911C9247}" srcOrd="9" destOrd="0" presId="urn:microsoft.com/office/officeart/2005/8/layout/radial6"/>
    <dgm:cxn modelId="{0A50359C-9C5B-4594-AFFE-FC04F27EAE31}" type="presParOf" srcId="{A015C07F-F746-4E97-9785-D5EDDDF2E112}" destId="{EC157397-48B4-4B5A-8972-17B64915F704}" srcOrd="10" destOrd="0" presId="urn:microsoft.com/office/officeart/2005/8/layout/radial6"/>
    <dgm:cxn modelId="{7DEED94F-7F94-4523-BC49-7B08734696B1}" type="presParOf" srcId="{A015C07F-F746-4E97-9785-D5EDDDF2E112}" destId="{15B21858-4659-4585-AA47-F3D93FC50DAC}" srcOrd="11" destOrd="0" presId="urn:microsoft.com/office/officeart/2005/8/layout/radial6"/>
    <dgm:cxn modelId="{79BD685A-4E3F-42E6-B3EC-F43BB0683DDA}" type="presParOf" srcId="{A015C07F-F746-4E97-9785-D5EDDDF2E112}" destId="{EEEFBD03-DDA4-495E-9A82-E3F94B40AC51}" srcOrd="12" destOrd="0" presId="urn:microsoft.com/office/officeart/2005/8/layout/radial6"/>
    <dgm:cxn modelId="{293BFBCD-6345-4186-B75B-CCBAE3BA93F9}" type="presParOf" srcId="{A015C07F-F746-4E97-9785-D5EDDDF2E112}" destId="{063A1283-D476-4856-A45E-99E14BF68174}" srcOrd="13" destOrd="0" presId="urn:microsoft.com/office/officeart/2005/8/layout/radial6"/>
    <dgm:cxn modelId="{B4BC1BA7-69B1-4160-B343-ED09DA023644}" type="presParOf" srcId="{A015C07F-F746-4E97-9785-D5EDDDF2E112}" destId="{1D1C9E5E-8A30-45C5-A0F8-C84209EFA0E6}" srcOrd="14" destOrd="0" presId="urn:microsoft.com/office/officeart/2005/8/layout/radial6"/>
    <dgm:cxn modelId="{E1892B46-B110-47D4-9B41-011179375F32}" type="presParOf" srcId="{A015C07F-F746-4E97-9785-D5EDDDF2E112}" destId="{46F73469-0F80-4C67-A8D7-293D3500AE42}" srcOrd="15" destOrd="0" presId="urn:microsoft.com/office/officeart/2005/8/layout/radial6"/>
    <dgm:cxn modelId="{D2295A45-371F-4D33-B372-D98F9797710C}" type="presParOf" srcId="{A015C07F-F746-4E97-9785-D5EDDDF2E112}" destId="{7F5315E4-E604-4ECE-80A0-B6250855D0EC}" srcOrd="16" destOrd="0" presId="urn:microsoft.com/office/officeart/2005/8/layout/radial6"/>
    <dgm:cxn modelId="{C415CCC8-4D94-4AC9-B1D0-7AE46B7795FC}" type="presParOf" srcId="{A015C07F-F746-4E97-9785-D5EDDDF2E112}" destId="{A1EF037B-959F-4688-B428-72599CB9973A}" srcOrd="17" destOrd="0" presId="urn:microsoft.com/office/officeart/2005/8/layout/radial6"/>
    <dgm:cxn modelId="{6D1B78C4-E4F3-4A59-BE21-E3E24314060B}" type="presParOf" srcId="{A015C07F-F746-4E97-9785-D5EDDDF2E112}" destId="{9F6C2537-BD5E-42C1-9F70-321C1A55E10F}" srcOrd="18" destOrd="0" presId="urn:microsoft.com/office/officeart/2005/8/layout/radial6"/>
    <dgm:cxn modelId="{2813FFD1-D0A9-4E9B-8EF1-D6047440836D}" type="presParOf" srcId="{A015C07F-F746-4E97-9785-D5EDDDF2E112}" destId="{8FAF0450-A968-4D13-8176-DEDD5AD5C2EE}" srcOrd="19" destOrd="0" presId="urn:microsoft.com/office/officeart/2005/8/layout/radial6"/>
    <dgm:cxn modelId="{029E99B4-4078-4552-B4E5-7B6C5E2CB3DA}" type="presParOf" srcId="{A015C07F-F746-4E97-9785-D5EDDDF2E112}" destId="{DCE6FA0D-D6C8-4FE8-A913-B3C0F30B75B8}" srcOrd="20" destOrd="0" presId="urn:microsoft.com/office/officeart/2005/8/layout/radial6"/>
    <dgm:cxn modelId="{5FC95EC6-88AD-4655-85B2-401484194C9E}" type="presParOf" srcId="{A015C07F-F746-4E97-9785-D5EDDDF2E112}" destId="{0623CF04-3495-4BBA-B9EA-AFA18E06A360}" srcOrd="21" destOrd="0" presId="urn:microsoft.com/office/officeart/2005/8/layout/radial6"/>
    <dgm:cxn modelId="{95C70CE7-159F-40C0-8DE1-AA7281E0B705}" type="presParOf" srcId="{A015C07F-F746-4E97-9785-D5EDDDF2E112}" destId="{B5ECEC82-2C2F-4D8A-BBD0-0BB5303D88CF}" srcOrd="22" destOrd="0" presId="urn:microsoft.com/office/officeart/2005/8/layout/radial6"/>
    <dgm:cxn modelId="{ABEE2CA7-62F5-407E-8728-C287429E2079}" type="presParOf" srcId="{A015C07F-F746-4E97-9785-D5EDDDF2E112}" destId="{87FD312C-B17F-4ABC-97B8-847524C94A52}" srcOrd="23" destOrd="0" presId="urn:microsoft.com/office/officeart/2005/8/layout/radial6"/>
    <dgm:cxn modelId="{89A87029-BA28-4C8A-BD1C-F34C5BA8F4EA}" type="presParOf" srcId="{A015C07F-F746-4E97-9785-D5EDDDF2E112}" destId="{0B17E78A-A8F7-4619-91EA-7AF3F1EE0FFF}" srcOrd="24" destOrd="0" presId="urn:microsoft.com/office/officeart/2005/8/layout/radial6"/>
    <dgm:cxn modelId="{BBB9E545-2E21-4226-AEE9-6D0FD708DD3B}" type="presParOf" srcId="{A015C07F-F746-4E97-9785-D5EDDDF2E112}" destId="{9C56B154-5B18-4253-991C-1ADFF2DF59AD}" srcOrd="25" destOrd="0" presId="urn:microsoft.com/office/officeart/2005/8/layout/radial6"/>
    <dgm:cxn modelId="{FFC8917C-3206-4F11-982C-C5D5D3A48B60}" type="presParOf" srcId="{A015C07F-F746-4E97-9785-D5EDDDF2E112}" destId="{3A13D3DE-DA83-49B9-8BB3-379AE5A95BEA}" srcOrd="26" destOrd="0" presId="urn:microsoft.com/office/officeart/2005/8/layout/radial6"/>
    <dgm:cxn modelId="{412259AA-5AEF-4684-9038-876727FC06D9}" type="presParOf" srcId="{A015C07F-F746-4E97-9785-D5EDDDF2E112}" destId="{3B5E8961-92B6-4AE4-A26D-3746E559C473}" srcOrd="27" destOrd="0" presId="urn:microsoft.com/office/officeart/2005/8/layout/radial6"/>
    <dgm:cxn modelId="{2F9E3652-4D01-4BF7-A2CD-92CFAA98AB6D}" type="presParOf" srcId="{A015C07F-F746-4E97-9785-D5EDDDF2E112}" destId="{A478F4DD-35F7-4BDA-A7BC-B74914CE606E}" srcOrd="28" destOrd="0" presId="urn:microsoft.com/office/officeart/2005/8/layout/radial6"/>
    <dgm:cxn modelId="{E11AC73F-2E46-4858-BB14-BB4BAA73C621}" type="presParOf" srcId="{A015C07F-F746-4E97-9785-D5EDDDF2E112}" destId="{41E3FC23-8747-4DBF-8BC6-6DCAEE7FB1B1}" srcOrd="29" destOrd="0" presId="urn:microsoft.com/office/officeart/2005/8/layout/radial6"/>
    <dgm:cxn modelId="{3ACDE001-6209-44E3-A4F8-AB9A372CFFAA}" type="presParOf" srcId="{A015C07F-F746-4E97-9785-D5EDDDF2E112}" destId="{FCB4ADDB-DBFD-483C-A32E-DC3A568883A3}" srcOrd="30" destOrd="0" presId="urn:microsoft.com/office/officeart/2005/8/layout/radial6"/>
  </dgm:cxnLst>
  <dgm:bg>
    <a:solidFill>
      <a:schemeClr val="tx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4ADDB-DBFD-483C-A32E-DC3A568883A3}">
      <dsp:nvSpPr>
        <dsp:cNvPr id="0" name=""/>
        <dsp:cNvSpPr/>
      </dsp:nvSpPr>
      <dsp:spPr>
        <a:xfrm>
          <a:off x="2390701" y="357226"/>
          <a:ext cx="3879947" cy="3879947"/>
        </a:xfrm>
        <a:prstGeom prst="blockArc">
          <a:avLst>
            <a:gd name="adj1" fmla="val 14040000"/>
            <a:gd name="adj2" fmla="val 16200000"/>
            <a:gd name="adj3" fmla="val 276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5E8961-92B6-4AE4-A26D-3746E559C473}">
      <dsp:nvSpPr>
        <dsp:cNvPr id="0" name=""/>
        <dsp:cNvSpPr/>
      </dsp:nvSpPr>
      <dsp:spPr>
        <a:xfrm>
          <a:off x="2390701" y="357226"/>
          <a:ext cx="3879947" cy="3879947"/>
        </a:xfrm>
        <a:prstGeom prst="blockArc">
          <a:avLst>
            <a:gd name="adj1" fmla="val 11880000"/>
            <a:gd name="adj2" fmla="val 14040000"/>
            <a:gd name="adj3" fmla="val 276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17E78A-A8F7-4619-91EA-7AF3F1EE0FFF}">
      <dsp:nvSpPr>
        <dsp:cNvPr id="0" name=""/>
        <dsp:cNvSpPr/>
      </dsp:nvSpPr>
      <dsp:spPr>
        <a:xfrm>
          <a:off x="2390701" y="357226"/>
          <a:ext cx="3879947" cy="3879947"/>
        </a:xfrm>
        <a:prstGeom prst="blockArc">
          <a:avLst>
            <a:gd name="adj1" fmla="val 9720000"/>
            <a:gd name="adj2" fmla="val 11880000"/>
            <a:gd name="adj3" fmla="val 276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23CF04-3495-4BBA-B9EA-AFA18E06A360}">
      <dsp:nvSpPr>
        <dsp:cNvPr id="0" name=""/>
        <dsp:cNvSpPr/>
      </dsp:nvSpPr>
      <dsp:spPr>
        <a:xfrm>
          <a:off x="2390701" y="357226"/>
          <a:ext cx="3879947" cy="3879947"/>
        </a:xfrm>
        <a:prstGeom prst="blockArc">
          <a:avLst>
            <a:gd name="adj1" fmla="val 7560000"/>
            <a:gd name="adj2" fmla="val 9720000"/>
            <a:gd name="adj3" fmla="val 276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6C2537-BD5E-42C1-9F70-321C1A55E10F}">
      <dsp:nvSpPr>
        <dsp:cNvPr id="0" name=""/>
        <dsp:cNvSpPr/>
      </dsp:nvSpPr>
      <dsp:spPr>
        <a:xfrm>
          <a:off x="2310859" y="302253"/>
          <a:ext cx="3879947" cy="3879947"/>
        </a:xfrm>
        <a:prstGeom prst="blockArc">
          <a:avLst>
            <a:gd name="adj1" fmla="val 5286470"/>
            <a:gd name="adj2" fmla="val 7385798"/>
            <a:gd name="adj3" fmla="val 276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F73469-0F80-4C67-A8D7-293D3500AE42}">
      <dsp:nvSpPr>
        <dsp:cNvPr id="0" name=""/>
        <dsp:cNvSpPr/>
      </dsp:nvSpPr>
      <dsp:spPr>
        <a:xfrm>
          <a:off x="2537098" y="308172"/>
          <a:ext cx="3879947" cy="3879947"/>
        </a:xfrm>
        <a:prstGeom prst="blockArc">
          <a:avLst>
            <a:gd name="adj1" fmla="val 3497593"/>
            <a:gd name="adj2" fmla="val 5693367"/>
            <a:gd name="adj3" fmla="val 276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EFBD03-DDA4-495E-9A82-E3F94B40AC51}">
      <dsp:nvSpPr>
        <dsp:cNvPr id="0" name=""/>
        <dsp:cNvSpPr/>
      </dsp:nvSpPr>
      <dsp:spPr>
        <a:xfrm>
          <a:off x="2370403" y="423795"/>
          <a:ext cx="3879947" cy="3879947"/>
        </a:xfrm>
        <a:prstGeom prst="blockArc">
          <a:avLst>
            <a:gd name="adj1" fmla="val 954941"/>
            <a:gd name="adj2" fmla="val 3132894"/>
            <a:gd name="adj3" fmla="val 276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329CB0-449E-46B2-B6A5-787F911C9247}">
      <dsp:nvSpPr>
        <dsp:cNvPr id="0" name=""/>
        <dsp:cNvSpPr/>
      </dsp:nvSpPr>
      <dsp:spPr>
        <a:xfrm>
          <a:off x="2390701" y="357226"/>
          <a:ext cx="3879947" cy="3879947"/>
        </a:xfrm>
        <a:prstGeom prst="blockArc">
          <a:avLst>
            <a:gd name="adj1" fmla="val 20520000"/>
            <a:gd name="adj2" fmla="val 1080000"/>
            <a:gd name="adj3" fmla="val 276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C29FCE-5A75-4825-8152-1682BB719D33}">
      <dsp:nvSpPr>
        <dsp:cNvPr id="0" name=""/>
        <dsp:cNvSpPr/>
      </dsp:nvSpPr>
      <dsp:spPr>
        <a:xfrm>
          <a:off x="2366579" y="277057"/>
          <a:ext cx="3879947" cy="3879947"/>
        </a:xfrm>
        <a:prstGeom prst="blockArc">
          <a:avLst>
            <a:gd name="adj1" fmla="val 18477073"/>
            <a:gd name="adj2" fmla="val 20670446"/>
            <a:gd name="adj3" fmla="val 276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FC2C6B-F8BD-4631-9FC0-CD67444D904D}">
      <dsp:nvSpPr>
        <dsp:cNvPr id="0" name=""/>
        <dsp:cNvSpPr/>
      </dsp:nvSpPr>
      <dsp:spPr>
        <a:xfrm>
          <a:off x="2474576" y="355387"/>
          <a:ext cx="3879947" cy="3879947"/>
        </a:xfrm>
        <a:prstGeom prst="blockArc">
          <a:avLst>
            <a:gd name="adj1" fmla="val 16049239"/>
            <a:gd name="adj2" fmla="val 18237299"/>
            <a:gd name="adj3" fmla="val 276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729F47-B176-4084-92D8-0FAC477C3BD2}">
      <dsp:nvSpPr>
        <dsp:cNvPr id="0" name=""/>
        <dsp:cNvSpPr/>
      </dsp:nvSpPr>
      <dsp:spPr>
        <a:xfrm>
          <a:off x="3475197" y="1412563"/>
          <a:ext cx="1710957" cy="1769274"/>
        </a:xfrm>
        <a:prstGeom prst="ellipse">
          <a:avLst/>
        </a:prstGeom>
        <a:solidFill>
          <a:srgbClr val="F2F715"/>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rgbClr val="002060"/>
              </a:solidFill>
            </a:rPr>
            <a:t>PLAAN</a:t>
          </a:r>
        </a:p>
        <a:p>
          <a:pPr lvl="0" algn="ctr" defTabSz="622300">
            <a:lnSpc>
              <a:spcPct val="90000"/>
            </a:lnSpc>
            <a:spcBef>
              <a:spcPct val="0"/>
            </a:spcBef>
            <a:spcAft>
              <a:spcPct val="35000"/>
            </a:spcAft>
          </a:pPr>
          <a:r>
            <a:rPr lang="en-US" sz="1400" kern="1200" dirty="0">
              <a:solidFill>
                <a:srgbClr val="C00000"/>
              </a:solidFill>
            </a:rPr>
            <a:t>Planning for a Livable &amp; All-Age-friendly Newton</a:t>
          </a:r>
        </a:p>
      </dsp:txBody>
      <dsp:txXfrm>
        <a:off x="3725761" y="1671667"/>
        <a:ext cx="1209829" cy="1251066"/>
      </dsp:txXfrm>
    </dsp:sp>
    <dsp:sp modelId="{F73DCF27-5C05-4DC4-81E7-B3B84B7656A6}">
      <dsp:nvSpPr>
        <dsp:cNvPr id="0" name=""/>
        <dsp:cNvSpPr/>
      </dsp:nvSpPr>
      <dsp:spPr>
        <a:xfrm>
          <a:off x="3833435" y="-116431"/>
          <a:ext cx="994480" cy="1000894"/>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Text" lastClr="000000"/>
              </a:solidFill>
            </a:rPr>
            <a:t>Housing</a:t>
          </a:r>
        </a:p>
      </dsp:txBody>
      <dsp:txXfrm>
        <a:off x="3979073" y="30147"/>
        <a:ext cx="703204" cy="707738"/>
      </dsp:txXfrm>
    </dsp:sp>
    <dsp:sp modelId="{263B541A-B384-4726-8F2B-3CD91A1956B2}">
      <dsp:nvSpPr>
        <dsp:cNvPr id="0" name=""/>
        <dsp:cNvSpPr/>
      </dsp:nvSpPr>
      <dsp:spPr>
        <a:xfrm>
          <a:off x="4879970" y="225432"/>
          <a:ext cx="1206346" cy="965973"/>
        </a:xfrm>
        <a:prstGeom prst="ellipse">
          <a:avLst/>
        </a:prstGeom>
        <a:solidFill>
          <a:schemeClr val="accent2">
            <a:lumMod val="40000"/>
            <a:lumOff val="6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err="1" smtClean="0">
              <a:solidFill>
                <a:sysClr val="windowText" lastClr="000000"/>
              </a:solidFill>
            </a:rPr>
            <a:t>Communica-tion</a:t>
          </a:r>
          <a:endParaRPr lang="en-US" sz="1000" b="1" kern="1200" dirty="0">
            <a:solidFill>
              <a:sysClr val="windowText" lastClr="000000"/>
            </a:solidFill>
          </a:endParaRPr>
        </a:p>
        <a:p>
          <a:pPr lvl="0" algn="ctr" defTabSz="444500">
            <a:lnSpc>
              <a:spcPct val="90000"/>
            </a:lnSpc>
            <a:spcBef>
              <a:spcPct val="0"/>
            </a:spcBef>
            <a:spcAft>
              <a:spcPct val="35000"/>
            </a:spcAft>
          </a:pPr>
          <a:r>
            <a:rPr lang="en-US" sz="1000" b="1" kern="1200" dirty="0">
              <a:solidFill>
                <a:sysClr val="windowText" lastClr="000000"/>
              </a:solidFill>
            </a:rPr>
            <a:t> &amp; Information</a:t>
          </a:r>
        </a:p>
      </dsp:txBody>
      <dsp:txXfrm>
        <a:off x="5056635" y="366895"/>
        <a:ext cx="853016" cy="683047"/>
      </dsp:txXfrm>
    </dsp:sp>
    <dsp:sp modelId="{8590D972-5377-48A4-A79B-DB3FD71F83DA}">
      <dsp:nvSpPr>
        <dsp:cNvPr id="0" name=""/>
        <dsp:cNvSpPr/>
      </dsp:nvSpPr>
      <dsp:spPr>
        <a:xfrm>
          <a:off x="5667873" y="1205360"/>
          <a:ext cx="964700" cy="1001266"/>
        </a:xfrm>
        <a:prstGeom prst="ellipse">
          <a:avLst/>
        </a:prstGeom>
        <a:solidFill>
          <a:schemeClr val="bg1"/>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ysClr val="windowText" lastClr="000000"/>
              </a:solidFill>
            </a:rPr>
            <a:t>Arts &amp; Culture (new)</a:t>
          </a:r>
          <a:endParaRPr lang="en-US" sz="1000" b="1" kern="1200" dirty="0"/>
        </a:p>
      </dsp:txBody>
      <dsp:txXfrm>
        <a:off x="5809150" y="1351992"/>
        <a:ext cx="682146" cy="708002"/>
      </dsp:txXfrm>
    </dsp:sp>
    <dsp:sp modelId="{EC157397-48B4-4B5A-8972-17B64915F704}">
      <dsp:nvSpPr>
        <dsp:cNvPr id="0" name=""/>
        <dsp:cNvSpPr/>
      </dsp:nvSpPr>
      <dsp:spPr>
        <a:xfrm>
          <a:off x="5643789" y="2402288"/>
          <a:ext cx="1012867" cy="972238"/>
        </a:xfrm>
        <a:prstGeom prst="ellipse">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a:solidFill>
                <a:sysClr val="windowText" lastClr="000000"/>
              </a:solidFill>
            </a:rPr>
            <a:t>Community Support</a:t>
          </a:r>
          <a:r>
            <a:rPr lang="en-US" sz="900" b="1" i="1" kern="1200">
              <a:solidFill>
                <a:srgbClr val="FF0000"/>
              </a:solidFill>
            </a:rPr>
            <a:t>, Safety </a:t>
          </a:r>
          <a:r>
            <a:rPr lang="en-US" sz="900" b="1" kern="1200">
              <a:solidFill>
                <a:sysClr val="windowText" lastClr="000000"/>
              </a:solidFill>
            </a:rPr>
            <a:t>&amp; Health Services</a:t>
          </a:r>
        </a:p>
      </dsp:txBody>
      <dsp:txXfrm>
        <a:off x="5792120" y="2544669"/>
        <a:ext cx="716205" cy="687476"/>
      </dsp:txXfrm>
    </dsp:sp>
    <dsp:sp modelId="{063A1283-D476-4856-A45E-99E14BF68174}">
      <dsp:nvSpPr>
        <dsp:cNvPr id="0" name=""/>
        <dsp:cNvSpPr/>
      </dsp:nvSpPr>
      <dsp:spPr>
        <a:xfrm>
          <a:off x="4984820" y="3410038"/>
          <a:ext cx="995536" cy="931497"/>
        </a:xfrm>
        <a:prstGeom prst="ellipse">
          <a:avLst/>
        </a:prstGeom>
        <a:solidFill>
          <a:schemeClr val="accent6">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solidFill>
                <a:sysClr val="windowText" lastClr="000000"/>
              </a:solidFill>
            </a:rPr>
            <a:t>Transport-</a:t>
          </a:r>
          <a:r>
            <a:rPr lang="en-US" sz="900" b="1" kern="1200" dirty="0" err="1" smtClean="0">
              <a:solidFill>
                <a:sysClr val="windowText" lastClr="000000"/>
              </a:solidFill>
            </a:rPr>
            <a:t>ation</a:t>
          </a:r>
          <a:r>
            <a:rPr lang="en-US" sz="900" b="1" kern="1200" dirty="0" smtClean="0">
              <a:solidFill>
                <a:sysClr val="windowText" lastClr="000000"/>
              </a:solidFill>
            </a:rPr>
            <a:t> </a:t>
          </a:r>
          <a:r>
            <a:rPr lang="en-US" sz="900" b="1" kern="1200" dirty="0">
              <a:solidFill>
                <a:sysClr val="windowText" lastClr="000000"/>
              </a:solidFill>
            </a:rPr>
            <a:t>&amp; </a:t>
          </a:r>
          <a:r>
            <a:rPr lang="en-US" sz="900" b="1" kern="1200" dirty="0">
              <a:solidFill>
                <a:srgbClr val="FF0000"/>
              </a:solidFill>
            </a:rPr>
            <a:t>Mobility</a:t>
          </a:r>
        </a:p>
      </dsp:txBody>
      <dsp:txXfrm>
        <a:off x="5130613" y="3546453"/>
        <a:ext cx="703950" cy="658667"/>
      </dsp:txXfrm>
    </dsp:sp>
    <dsp:sp modelId="{7F5315E4-E604-4ECE-80A0-B6250855D0EC}">
      <dsp:nvSpPr>
        <dsp:cNvPr id="0" name=""/>
        <dsp:cNvSpPr/>
      </dsp:nvSpPr>
      <dsp:spPr>
        <a:xfrm>
          <a:off x="3826914" y="3676324"/>
          <a:ext cx="974180" cy="956091"/>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ysClr val="windowText" lastClr="000000"/>
              </a:solidFill>
            </a:rPr>
            <a:t>Civic </a:t>
          </a:r>
          <a:r>
            <a:rPr lang="en-US" sz="1000" b="1" kern="1200" dirty="0" err="1" smtClean="0">
              <a:solidFill>
                <a:sysClr val="windowText" lastClr="000000"/>
              </a:solidFill>
            </a:rPr>
            <a:t>Participa-tion</a:t>
          </a:r>
          <a:r>
            <a:rPr lang="en-US" sz="1000" b="1" kern="1200" dirty="0" smtClean="0">
              <a:solidFill>
                <a:sysClr val="windowText" lastClr="000000"/>
              </a:solidFill>
            </a:rPr>
            <a:t> </a:t>
          </a:r>
          <a:r>
            <a:rPr lang="en-US" sz="1000" b="1" kern="1200" dirty="0">
              <a:solidFill>
                <a:sysClr val="windowText" lastClr="000000"/>
              </a:solidFill>
            </a:rPr>
            <a:t>&amp; </a:t>
          </a:r>
          <a:r>
            <a:rPr lang="en-US" sz="1000" b="1" kern="1200" dirty="0" smtClean="0">
              <a:solidFill>
                <a:sysClr val="windowText" lastClr="000000"/>
              </a:solidFill>
            </a:rPr>
            <a:t>Employ-</a:t>
          </a:r>
          <a:r>
            <a:rPr lang="en-US" sz="1000" b="1" kern="1200" dirty="0" err="1" smtClean="0">
              <a:solidFill>
                <a:sysClr val="windowText" lastClr="000000"/>
              </a:solidFill>
            </a:rPr>
            <a:t>ment</a:t>
          </a:r>
          <a:endParaRPr lang="en-US" sz="1000" b="1" kern="1200" dirty="0">
            <a:solidFill>
              <a:sysClr val="windowText" lastClr="000000"/>
            </a:solidFill>
          </a:endParaRPr>
        </a:p>
      </dsp:txBody>
      <dsp:txXfrm>
        <a:off x="3969579" y="3816340"/>
        <a:ext cx="688850" cy="676059"/>
      </dsp:txXfrm>
    </dsp:sp>
    <dsp:sp modelId="{8FAF0450-A968-4D13-8176-DEDD5AD5C2EE}">
      <dsp:nvSpPr>
        <dsp:cNvPr id="0" name=""/>
        <dsp:cNvSpPr/>
      </dsp:nvSpPr>
      <dsp:spPr>
        <a:xfrm>
          <a:off x="2670176" y="3349773"/>
          <a:ext cx="1071913" cy="990454"/>
        </a:xfrm>
        <a:prstGeom prst="ellipse">
          <a:avLst/>
        </a:prstGeom>
        <a:solidFill>
          <a:schemeClr val="bg1"/>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ysClr val="windowText" lastClr="000000"/>
              </a:solidFill>
            </a:rPr>
            <a:t>Educational Opportunity (new)</a:t>
          </a:r>
        </a:p>
      </dsp:txBody>
      <dsp:txXfrm>
        <a:off x="2827154" y="3494822"/>
        <a:ext cx="757957" cy="700356"/>
      </dsp:txXfrm>
    </dsp:sp>
    <dsp:sp modelId="{B5ECEC82-2C2F-4D8A-BBD0-0BB5303D88CF}">
      <dsp:nvSpPr>
        <dsp:cNvPr id="0" name=""/>
        <dsp:cNvSpPr/>
      </dsp:nvSpPr>
      <dsp:spPr>
        <a:xfrm>
          <a:off x="1847580" y="2274787"/>
          <a:ext cx="1327094" cy="1227241"/>
        </a:xfrm>
        <a:prstGeom prst="ellipse">
          <a:avLst/>
        </a:prstGeom>
        <a:solidFill>
          <a:schemeClr val="accent6">
            <a:lumMod val="40000"/>
            <a:lumOff val="6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a:solidFill>
                <a:sysClr val="windowText" lastClr="000000"/>
              </a:solidFill>
            </a:rPr>
            <a:t>Social Participation</a:t>
          </a:r>
        </a:p>
      </dsp:txBody>
      <dsp:txXfrm>
        <a:off x="2041928" y="2454512"/>
        <a:ext cx="938398" cy="867791"/>
      </dsp:txXfrm>
    </dsp:sp>
    <dsp:sp modelId="{9C56B154-5B18-4253-991C-1ADFF2DF59AD}">
      <dsp:nvSpPr>
        <dsp:cNvPr id="0" name=""/>
        <dsp:cNvSpPr/>
      </dsp:nvSpPr>
      <dsp:spPr>
        <a:xfrm>
          <a:off x="1978985" y="1177441"/>
          <a:ext cx="1064286" cy="1057105"/>
        </a:xfrm>
        <a:prstGeom prst="ellipse">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Text" lastClr="000000"/>
              </a:solidFill>
            </a:rPr>
            <a:t>Respect &amp; Social Inclusion</a:t>
          </a:r>
        </a:p>
      </dsp:txBody>
      <dsp:txXfrm>
        <a:off x="2134846" y="1332250"/>
        <a:ext cx="752564" cy="747487"/>
      </dsp:txXfrm>
    </dsp:sp>
    <dsp:sp modelId="{A478F4DD-35F7-4BDA-A7BC-B74914CE606E}">
      <dsp:nvSpPr>
        <dsp:cNvPr id="0" name=""/>
        <dsp:cNvSpPr/>
      </dsp:nvSpPr>
      <dsp:spPr>
        <a:xfrm>
          <a:off x="2669298" y="246967"/>
          <a:ext cx="1073669" cy="1004868"/>
        </a:xfrm>
        <a:prstGeom prst="ellipse">
          <a:avLst/>
        </a:prstGeom>
        <a:solidFill>
          <a:srgbClr val="FFFF99"/>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Text" lastClr="000000"/>
              </a:solidFill>
            </a:rPr>
            <a:t>Outdoor Spaces &amp; Buildings</a:t>
          </a:r>
        </a:p>
      </dsp:txBody>
      <dsp:txXfrm>
        <a:off x="2826533" y="394127"/>
        <a:ext cx="759199" cy="71054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EDFCB49-C4E7-4447-ACCF-E876FCAABC27}" type="datetimeFigureOut">
              <a:rPr lang="en-US" smtClean="0"/>
              <a:t>6/20/2016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EE54B95-67A4-4680-862D-A304881676B5}" type="slidenum">
              <a:rPr lang="en-US" smtClean="0"/>
              <a:t>‹#›</a:t>
            </a:fld>
            <a:endParaRPr lang="en-US"/>
          </a:p>
        </p:txBody>
      </p:sp>
    </p:spTree>
    <p:extLst>
      <p:ext uri="{BB962C8B-B14F-4D97-AF65-F5344CB8AC3E}">
        <p14:creationId xmlns:p14="http://schemas.microsoft.com/office/powerpoint/2010/main" val="772146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FEA7FA8-DDFA-40AB-B9D7-DBEED754B484}" type="datetimeFigureOut">
              <a:rPr lang="en-US" smtClean="0"/>
              <a:t>6/20/2016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1939DAC-96F4-4E1C-A214-3FD95795587C}" type="slidenum">
              <a:rPr lang="en-US" smtClean="0"/>
              <a:t>‹#›</a:t>
            </a:fld>
            <a:endParaRPr lang="en-US"/>
          </a:p>
        </p:txBody>
      </p:sp>
    </p:spTree>
    <p:extLst>
      <p:ext uri="{BB962C8B-B14F-4D97-AF65-F5344CB8AC3E}">
        <p14:creationId xmlns:p14="http://schemas.microsoft.com/office/powerpoint/2010/main" val="3387738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39DAC-96F4-4E1C-A214-3FD95795587C}" type="slidenum">
              <a:rPr lang="en-US" smtClean="0"/>
              <a:t>12</a:t>
            </a:fld>
            <a:endParaRPr lang="en-US"/>
          </a:p>
        </p:txBody>
      </p:sp>
    </p:spTree>
    <p:extLst>
      <p:ext uri="{BB962C8B-B14F-4D97-AF65-F5344CB8AC3E}">
        <p14:creationId xmlns:p14="http://schemas.microsoft.com/office/powerpoint/2010/main" val="420310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B08CE61-4465-4DD5-B51A-8673F0BC4851}" type="datetime1">
              <a:rPr lang="en-US" smtClean="0"/>
              <a:t>6/20/2016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FDD335-006A-48AB-BE1D-EE5A2F238836}" type="datetime1">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0939DC-5C58-476B-8C0A-08F534C74436}" type="datetime1">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C43DA1-44DF-4988-A760-6567F01D1051}" type="datetime1">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C62F97D-6C28-447D-BE5C-FD262B1B5BA6}" type="datetime1">
              <a:rPr lang="en-US" smtClean="0"/>
              <a:t>6/20/2016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EE087D0-507A-481F-BC69-28208C5031B8}" type="datetime1">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F0FAB34-73DB-45F8-8998-0AFBACFC22FE}" type="datetime1">
              <a:rPr lang="en-US" smtClean="0"/>
              <a:t>6/20/2016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E104DC-F79A-4F71-B9D8-ACD75FFE85D3}" type="datetime1">
              <a:rPr lang="en-US" smtClean="0"/>
              <a:t>6/20/2016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BF8A108-D04D-40B9-844B-B5786F16AF53}" type="datetime1">
              <a:rPr lang="en-US" smtClean="0"/>
              <a:t>6/20/2016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7C78AB6-113B-4F9E-9026-94E9749FC327}" type="datetime1">
              <a:rPr lang="en-US" smtClean="0"/>
              <a:t>6/20/2016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07EE1DA-9AB1-4D9B-BBFD-0D733398ACEA}" type="datetime1">
              <a:rPr lang="en-US" smtClean="0"/>
              <a:t>6/20/2016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859C5DF-360A-4B89-8E35-0BDC9DB29CA1}" type="datetime1">
              <a:rPr lang="en-US" smtClean="0"/>
              <a:t>6/20/2016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1000" y="609600"/>
            <a:ext cx="8763000" cy="3810000"/>
          </a:xfrm>
        </p:spPr>
        <p:txBody>
          <a:bodyPr>
            <a:normAutofit fontScale="90000"/>
          </a:bodyPr>
          <a:lstStyle/>
          <a:p>
            <a:pPr algn="l"/>
            <a:r>
              <a:rPr lang="en-US" sz="4800" dirty="0" smtClean="0"/>
              <a:t/>
            </a:r>
            <a:br>
              <a:rPr lang="en-US" sz="4800" dirty="0" smtClean="0"/>
            </a:br>
            <a:r>
              <a:rPr lang="en-US" sz="4800" dirty="0"/>
              <a:t/>
            </a:r>
            <a:br>
              <a:rPr lang="en-US" sz="4800" dirty="0"/>
            </a:br>
            <a:r>
              <a:rPr lang="en-US" sz="4800" dirty="0" smtClean="0"/>
              <a:t>Newton Department </a:t>
            </a:r>
            <a:br>
              <a:rPr lang="en-US" sz="4800" dirty="0" smtClean="0"/>
            </a:br>
            <a:r>
              <a:rPr lang="en-US" sz="4800" dirty="0" smtClean="0"/>
              <a:t>of Senior Services </a:t>
            </a:r>
            <a:br>
              <a:rPr lang="en-US" sz="4800" dirty="0" smtClean="0"/>
            </a:br>
            <a:r>
              <a:rPr lang="en-US" sz="4800" dirty="0" smtClean="0"/>
              <a:t>&amp; Newton Council on Aging - Together!</a:t>
            </a:r>
            <a:endParaRPr lang="en-US" sz="4800" dirty="0"/>
          </a:p>
        </p:txBody>
      </p:sp>
      <p:sp>
        <p:nvSpPr>
          <p:cNvPr id="3" name="Subtitle 2"/>
          <p:cNvSpPr>
            <a:spLocks noGrp="1"/>
          </p:cNvSpPr>
          <p:nvPr>
            <p:ph type="subTitle" idx="4294967295"/>
          </p:nvPr>
        </p:nvSpPr>
        <p:spPr>
          <a:xfrm>
            <a:off x="304800" y="4572000"/>
            <a:ext cx="8001000" cy="1905000"/>
          </a:xfrm>
        </p:spPr>
        <p:txBody>
          <a:bodyPr>
            <a:noAutofit/>
          </a:bodyPr>
          <a:lstStyle/>
          <a:p>
            <a:pPr algn="ctr"/>
            <a:endParaRPr lang="en-US" sz="4000" dirty="0" smtClean="0"/>
          </a:p>
          <a:p>
            <a:pPr algn="ctr"/>
            <a:r>
              <a:rPr lang="en-US" sz="4000" dirty="0" smtClean="0"/>
              <a:t>2015-2016 Accomplishments</a:t>
            </a:r>
            <a:endParaRPr lang="en-US" sz="4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09600"/>
            <a:ext cx="2362200" cy="1905000"/>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90679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758952"/>
          </a:xfrm>
        </p:spPr>
        <p:txBody>
          <a:bodyPr anchor="ctr">
            <a:noAutofit/>
          </a:bodyPr>
          <a:lstStyle/>
          <a:p>
            <a:r>
              <a:rPr lang="en-US" sz="2800" i="1" dirty="0" smtClean="0"/>
              <a:t>Strategy(Cont.): </a:t>
            </a:r>
            <a:r>
              <a:rPr lang="en-US" sz="2800" i="1" dirty="0"/>
              <a:t/>
            </a:r>
            <a:br>
              <a:rPr lang="en-US" sz="2800" i="1" dirty="0"/>
            </a:br>
            <a:r>
              <a:rPr lang="en-US" sz="2800" dirty="0"/>
              <a:t>Advocate for Seniors &amp; Those Who Support Them</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Content Placeholder 4"/>
          <p:cNvSpPr>
            <a:spLocks noGrp="1"/>
          </p:cNvSpPr>
          <p:nvPr>
            <p:ph sz="quarter" idx="1"/>
          </p:nvPr>
        </p:nvSpPr>
        <p:spPr/>
        <p:txBody>
          <a:bodyPr>
            <a:normAutofit/>
          </a:bodyPr>
          <a:lstStyle/>
          <a:p>
            <a:pPr>
              <a:lnSpc>
                <a:spcPct val="150000"/>
              </a:lnSpc>
              <a:buFont typeface="Wingdings" panose="05000000000000000000" pitchFamily="2" charset="2"/>
              <a:buChar char="q"/>
            </a:pPr>
            <a:r>
              <a:rPr lang="en-US" dirty="0"/>
              <a:t>Council on Aging and Advisory Board</a:t>
            </a:r>
          </a:p>
          <a:p>
            <a:pPr lvl="1">
              <a:lnSpc>
                <a:spcPct val="150000"/>
              </a:lnSpc>
              <a:buFont typeface="Wingdings" panose="05000000000000000000" pitchFamily="2" charset="2"/>
              <a:buChar char="q"/>
            </a:pPr>
            <a:r>
              <a:rPr lang="en-US" dirty="0"/>
              <a:t>COA &amp; Advisory Board Mission</a:t>
            </a:r>
          </a:p>
          <a:p>
            <a:pPr lvl="1">
              <a:lnSpc>
                <a:spcPct val="150000"/>
              </a:lnSpc>
              <a:buFont typeface="Wingdings" panose="05000000000000000000" pitchFamily="2" charset="2"/>
              <a:buChar char="q"/>
            </a:pPr>
            <a:r>
              <a:rPr lang="en-US" dirty="0" smtClean="0"/>
              <a:t>Adding </a:t>
            </a:r>
            <a:r>
              <a:rPr lang="en-US" dirty="0"/>
              <a:t>new COA/AB </a:t>
            </a:r>
            <a:r>
              <a:rPr lang="en-US" dirty="0" smtClean="0"/>
              <a:t>Members with skills </a:t>
            </a:r>
          </a:p>
          <a:p>
            <a:pPr lvl="1">
              <a:lnSpc>
                <a:spcPct val="150000"/>
              </a:lnSpc>
              <a:buFont typeface="Wingdings" panose="05000000000000000000" pitchFamily="2" charset="2"/>
              <a:buChar char="q"/>
            </a:pPr>
            <a:r>
              <a:rPr lang="en-US" dirty="0" smtClean="0"/>
              <a:t>COA </a:t>
            </a:r>
            <a:r>
              <a:rPr lang="en-US" dirty="0" smtClean="0"/>
              <a:t>Sub-groups (representation in city functions)</a:t>
            </a:r>
            <a:endParaRPr lang="en-US" dirty="0"/>
          </a:p>
          <a:p>
            <a:pPr marL="1097280" lvl="2" indent="-457200">
              <a:lnSpc>
                <a:spcPct val="110000"/>
              </a:lnSpc>
              <a:buFont typeface="Wingdings" panose="05000000000000000000" pitchFamily="2" charset="2"/>
              <a:buChar char="q"/>
            </a:pPr>
            <a:r>
              <a:rPr lang="en-US" dirty="0"/>
              <a:t>Housing </a:t>
            </a:r>
          </a:p>
          <a:p>
            <a:pPr marL="1097280" lvl="2" indent="-457200">
              <a:lnSpc>
                <a:spcPct val="110000"/>
              </a:lnSpc>
              <a:buFont typeface="Wingdings" panose="05000000000000000000" pitchFamily="2" charset="2"/>
              <a:buChar char="q"/>
            </a:pPr>
            <a:r>
              <a:rPr lang="en-US" dirty="0"/>
              <a:t>Transportation</a:t>
            </a:r>
          </a:p>
          <a:p>
            <a:pPr marL="1097280" lvl="2" indent="-457200">
              <a:lnSpc>
                <a:spcPct val="110000"/>
              </a:lnSpc>
              <a:buFont typeface="Wingdings" panose="05000000000000000000" pitchFamily="2" charset="2"/>
              <a:buChar char="q"/>
            </a:pPr>
            <a:r>
              <a:rPr lang="en-US" dirty="0"/>
              <a:t>Community Engagement</a:t>
            </a:r>
          </a:p>
          <a:p>
            <a:pPr lvl="1">
              <a:lnSpc>
                <a:spcPct val="110000"/>
              </a:lnSpc>
            </a:pPr>
            <a:r>
              <a:rPr lang="en-US" dirty="0"/>
              <a:t>COA self-education: Guest speakers</a:t>
            </a:r>
          </a:p>
          <a:p>
            <a:endParaRPr lang="en-US" dirty="0"/>
          </a:p>
        </p:txBody>
      </p:sp>
    </p:spTree>
    <p:extLst>
      <p:ext uri="{BB962C8B-B14F-4D97-AF65-F5344CB8AC3E}">
        <p14:creationId xmlns:p14="http://schemas.microsoft.com/office/powerpoint/2010/main" val="347500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chor="ctr">
            <a:noAutofit/>
          </a:bodyPr>
          <a:lstStyle/>
          <a:p>
            <a:r>
              <a:rPr lang="en-US" sz="2800" i="1" dirty="0" smtClean="0"/>
              <a:t>Strategy: (Cont.)</a:t>
            </a:r>
            <a:r>
              <a:rPr lang="en-US" sz="2800" i="1" dirty="0"/>
              <a:t/>
            </a:r>
            <a:br>
              <a:rPr lang="en-US" sz="2800" i="1" dirty="0"/>
            </a:br>
            <a:r>
              <a:rPr lang="en-US" sz="2800" dirty="0"/>
              <a:t>Advocate for Seniors &amp; Those Who Support Them</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Content Placeholder 4"/>
          <p:cNvSpPr>
            <a:spLocks noGrp="1"/>
          </p:cNvSpPr>
          <p:nvPr>
            <p:ph sz="quarter" idx="1"/>
          </p:nvPr>
        </p:nvSpPr>
        <p:spPr>
          <a:xfrm>
            <a:off x="301752" y="1371600"/>
            <a:ext cx="8503920" cy="5029200"/>
          </a:xfrm>
        </p:spPr>
        <p:txBody>
          <a:bodyPr>
            <a:normAutofit lnSpcReduction="10000"/>
          </a:bodyPr>
          <a:lstStyle/>
          <a:p>
            <a:pPr>
              <a:lnSpc>
                <a:spcPct val="110000"/>
              </a:lnSpc>
            </a:pPr>
            <a:r>
              <a:rPr lang="en-US" dirty="0"/>
              <a:t>Local &amp; Regional </a:t>
            </a:r>
            <a:r>
              <a:rPr lang="en-US" dirty="0" smtClean="0"/>
              <a:t>Agencies - Partnerships </a:t>
            </a:r>
            <a:endParaRPr lang="en-US" dirty="0"/>
          </a:p>
          <a:p>
            <a:pPr lvl="1">
              <a:lnSpc>
                <a:spcPct val="110000"/>
              </a:lnSpc>
            </a:pPr>
            <a:r>
              <a:rPr lang="en-US" dirty="0" smtClean="0"/>
              <a:t>AARP</a:t>
            </a:r>
          </a:p>
          <a:p>
            <a:pPr lvl="1">
              <a:lnSpc>
                <a:spcPct val="110000"/>
              </a:lnSpc>
            </a:pPr>
            <a:r>
              <a:rPr lang="en-US" dirty="0" err="1" smtClean="0"/>
              <a:t>Lasell</a:t>
            </a:r>
            <a:r>
              <a:rPr lang="en-US" dirty="0" smtClean="0"/>
              <a:t> </a:t>
            </a:r>
            <a:r>
              <a:rPr lang="en-US" dirty="0"/>
              <a:t>College/</a:t>
            </a:r>
            <a:r>
              <a:rPr lang="en-US" dirty="0" err="1"/>
              <a:t>Lasell</a:t>
            </a:r>
            <a:r>
              <a:rPr lang="en-US" dirty="0"/>
              <a:t> Village</a:t>
            </a:r>
          </a:p>
          <a:p>
            <a:pPr lvl="1">
              <a:lnSpc>
                <a:spcPct val="110000"/>
              </a:lnSpc>
            </a:pPr>
            <a:r>
              <a:rPr lang="en-US" dirty="0"/>
              <a:t>Massachusetts Gerontology Association</a:t>
            </a:r>
          </a:p>
          <a:p>
            <a:pPr lvl="1">
              <a:lnSpc>
                <a:spcPct val="110000"/>
              </a:lnSpc>
            </a:pPr>
            <a:r>
              <a:rPr lang="en-US" dirty="0"/>
              <a:t>Habitat for </a:t>
            </a:r>
            <a:r>
              <a:rPr lang="en-US" dirty="0" smtClean="0"/>
              <a:t>Humanity</a:t>
            </a:r>
            <a:endParaRPr lang="en-US" dirty="0"/>
          </a:p>
          <a:p>
            <a:pPr>
              <a:lnSpc>
                <a:spcPct val="150000"/>
              </a:lnSpc>
              <a:buFont typeface="Wingdings" panose="05000000000000000000" pitchFamily="2" charset="2"/>
              <a:buChar char="q"/>
            </a:pPr>
            <a:r>
              <a:rPr lang="en-US" dirty="0"/>
              <a:t>Challenges:</a:t>
            </a:r>
          </a:p>
          <a:p>
            <a:pPr lvl="3">
              <a:lnSpc>
                <a:spcPct val="150000"/>
              </a:lnSpc>
              <a:buFont typeface="Wingdings" panose="05000000000000000000" pitchFamily="2" charset="2"/>
              <a:buChar char="q"/>
            </a:pPr>
            <a:r>
              <a:rPr lang="en-US" dirty="0"/>
              <a:t>Publicize demographic changes </a:t>
            </a:r>
          </a:p>
          <a:p>
            <a:pPr lvl="3">
              <a:lnSpc>
                <a:spcPct val="150000"/>
              </a:lnSpc>
              <a:buFont typeface="Wingdings" panose="05000000000000000000" pitchFamily="2" charset="2"/>
              <a:buChar char="q"/>
            </a:pPr>
            <a:r>
              <a:rPr lang="en-US" dirty="0"/>
              <a:t>Publicize the  need for programs, activities &amp; opportunities</a:t>
            </a:r>
          </a:p>
          <a:p>
            <a:pPr lvl="3">
              <a:lnSpc>
                <a:spcPct val="150000"/>
              </a:lnSpc>
              <a:buFont typeface="Wingdings" panose="05000000000000000000" pitchFamily="2" charset="2"/>
              <a:buChar char="q"/>
            </a:pPr>
            <a:r>
              <a:rPr lang="en-US" dirty="0"/>
              <a:t>COA Board openings </a:t>
            </a:r>
            <a:r>
              <a:rPr lang="en-US" dirty="0" smtClean="0"/>
              <a:t>unfilled</a:t>
            </a:r>
          </a:p>
          <a:p>
            <a:pPr lvl="3">
              <a:lnSpc>
                <a:spcPct val="150000"/>
              </a:lnSpc>
              <a:buFont typeface="Wingdings" panose="05000000000000000000" pitchFamily="2" charset="2"/>
              <a:buChar char="q"/>
            </a:pPr>
            <a:r>
              <a:rPr lang="en-US" dirty="0" smtClean="0"/>
              <a:t>Staying informed on legislative issues that need our action</a:t>
            </a:r>
            <a:endParaRPr lang="en-US" dirty="0" smtClean="0"/>
          </a:p>
          <a:p>
            <a:pPr lvl="3">
              <a:lnSpc>
                <a:spcPct val="150000"/>
              </a:lnSpc>
              <a:buFont typeface="Wingdings" panose="05000000000000000000" pitchFamily="2" charset="2"/>
              <a:buChar char="q"/>
            </a:pPr>
            <a:endParaRPr lang="en-US" dirty="0" smtClean="0"/>
          </a:p>
          <a:p>
            <a:pPr lvl="3">
              <a:lnSpc>
                <a:spcPct val="150000"/>
              </a:lnSpc>
              <a:buFont typeface="Wingdings" panose="05000000000000000000" pitchFamily="2" charset="2"/>
              <a:buChar char="q"/>
            </a:pPr>
            <a:endParaRPr lang="en-US" dirty="0"/>
          </a:p>
          <a:p>
            <a:pPr lvl="1">
              <a:lnSpc>
                <a:spcPct val="110000"/>
              </a:lnSpc>
            </a:pPr>
            <a:endParaRPr lang="en-US" dirty="0"/>
          </a:p>
          <a:p>
            <a:endParaRPr lang="en-US" dirty="0"/>
          </a:p>
        </p:txBody>
      </p:sp>
    </p:spTree>
    <p:extLst>
      <p:ext uri="{BB962C8B-B14F-4D97-AF65-F5344CB8AC3E}">
        <p14:creationId xmlns:p14="http://schemas.microsoft.com/office/powerpoint/2010/main" val="375216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62000"/>
          </a:xfrm>
        </p:spPr>
        <p:txBody>
          <a:bodyPr anchor="ctr">
            <a:noAutofit/>
          </a:bodyPr>
          <a:lstStyle/>
          <a:p>
            <a:pPr lvl="1" algn="ctr" rtl="0">
              <a:spcBef>
                <a:spcPct val="0"/>
              </a:spcBef>
            </a:pPr>
            <a:r>
              <a:rPr lang="en-US" sz="3200" i="1" dirty="0" smtClean="0">
                <a:solidFill>
                  <a:schemeClr val="tx2">
                    <a:lumMod val="60000"/>
                    <a:lumOff val="40000"/>
                  </a:schemeClr>
                </a:solidFill>
                <a:latin typeface="+mn-lt"/>
              </a:rPr>
              <a:t>Strategy: </a:t>
            </a:r>
            <a:r>
              <a:rPr lang="en-US" sz="3200" dirty="0" smtClean="0">
                <a:solidFill>
                  <a:schemeClr val="tx2">
                    <a:lumMod val="60000"/>
                    <a:lumOff val="40000"/>
                  </a:schemeClr>
                </a:solidFill>
                <a:latin typeface="+mn-lt"/>
              </a:rPr>
              <a:t>Build Partnerships &amp; Bridges</a:t>
            </a:r>
            <a:br>
              <a:rPr lang="en-US" sz="3200" dirty="0" smtClean="0">
                <a:solidFill>
                  <a:schemeClr val="tx2">
                    <a:lumMod val="60000"/>
                    <a:lumOff val="40000"/>
                  </a:schemeClr>
                </a:solidFill>
                <a:latin typeface="+mn-lt"/>
              </a:rPr>
            </a:br>
            <a:endParaRPr lang="en-US" sz="3200" dirty="0">
              <a:solidFill>
                <a:schemeClr val="tx2">
                  <a:lumMod val="60000"/>
                  <a:lumOff val="40000"/>
                </a:schemeClr>
              </a:solidFill>
              <a:latin typeface="+mn-lt"/>
            </a:endParaRPr>
          </a:p>
        </p:txBody>
      </p:sp>
      <p:sp>
        <p:nvSpPr>
          <p:cNvPr id="3" name="Content Placeholder 2"/>
          <p:cNvSpPr>
            <a:spLocks noGrp="1"/>
          </p:cNvSpPr>
          <p:nvPr>
            <p:ph sz="quarter" idx="1"/>
          </p:nvPr>
        </p:nvSpPr>
        <p:spPr/>
        <p:txBody>
          <a:bodyPr>
            <a:normAutofit fontScale="32500" lnSpcReduction="20000"/>
          </a:bodyPr>
          <a:lstStyle/>
          <a:p>
            <a:pPr>
              <a:lnSpc>
                <a:spcPct val="150000"/>
              </a:lnSpc>
              <a:buFont typeface="Wingdings" panose="05000000000000000000" pitchFamily="2" charset="2"/>
              <a:buChar char="q"/>
            </a:pPr>
            <a:r>
              <a:rPr lang="en-US" sz="3300" dirty="0" smtClean="0"/>
              <a:t>City </a:t>
            </a:r>
            <a:r>
              <a:rPr lang="en-US" sz="3300" dirty="0"/>
              <a:t>Departments: </a:t>
            </a:r>
            <a:r>
              <a:rPr lang="en-US" sz="3300" dirty="0" smtClean="0"/>
              <a:t>- Including </a:t>
            </a:r>
            <a:endParaRPr lang="en-US" sz="3300" dirty="0" smtClean="0"/>
          </a:p>
          <a:p>
            <a:pPr lvl="1">
              <a:lnSpc>
                <a:spcPct val="150000"/>
              </a:lnSpc>
              <a:buFont typeface="Wingdings" panose="05000000000000000000" pitchFamily="2" charset="2"/>
              <a:buChar char="q"/>
            </a:pPr>
            <a:r>
              <a:rPr lang="en-US" sz="3300" dirty="0" smtClean="0"/>
              <a:t>Newton Public Schools</a:t>
            </a:r>
          </a:p>
          <a:p>
            <a:pPr lvl="1">
              <a:lnSpc>
                <a:spcPct val="150000"/>
              </a:lnSpc>
              <a:buFont typeface="Wingdings" panose="05000000000000000000" pitchFamily="2" charset="2"/>
              <a:buChar char="q"/>
            </a:pPr>
            <a:r>
              <a:rPr lang="en-US" sz="3300" dirty="0" smtClean="0"/>
              <a:t>Parks </a:t>
            </a:r>
            <a:r>
              <a:rPr lang="en-US" sz="3300" dirty="0"/>
              <a:t>&amp; </a:t>
            </a:r>
            <a:r>
              <a:rPr lang="en-US" sz="3300" dirty="0" smtClean="0"/>
              <a:t>Recreation</a:t>
            </a:r>
          </a:p>
          <a:p>
            <a:pPr lvl="1">
              <a:lnSpc>
                <a:spcPct val="150000"/>
              </a:lnSpc>
              <a:buFont typeface="Wingdings" panose="05000000000000000000" pitchFamily="2" charset="2"/>
              <a:buChar char="q"/>
            </a:pPr>
            <a:r>
              <a:rPr lang="en-US" sz="3300" dirty="0" smtClean="0"/>
              <a:t>Newton Free Library</a:t>
            </a:r>
          </a:p>
          <a:p>
            <a:pPr lvl="1">
              <a:lnSpc>
                <a:spcPct val="150000"/>
              </a:lnSpc>
              <a:buFont typeface="Wingdings" panose="05000000000000000000" pitchFamily="2" charset="2"/>
              <a:buChar char="q"/>
            </a:pPr>
            <a:r>
              <a:rPr lang="en-US" sz="3300" dirty="0" smtClean="0"/>
              <a:t>Planning Department</a:t>
            </a:r>
          </a:p>
          <a:p>
            <a:pPr lvl="1">
              <a:lnSpc>
                <a:spcPct val="150000"/>
              </a:lnSpc>
              <a:buFont typeface="Wingdings" panose="05000000000000000000" pitchFamily="2" charset="2"/>
              <a:buChar char="q"/>
            </a:pPr>
            <a:r>
              <a:rPr lang="en-US" sz="3300" dirty="0" smtClean="0"/>
              <a:t>Health </a:t>
            </a:r>
            <a:r>
              <a:rPr lang="en-US" sz="3300" dirty="0"/>
              <a:t>&amp; Human </a:t>
            </a:r>
            <a:r>
              <a:rPr lang="en-US" sz="3300" dirty="0" smtClean="0"/>
              <a:t>Services Department</a:t>
            </a:r>
          </a:p>
          <a:p>
            <a:pPr lvl="1">
              <a:lnSpc>
                <a:spcPct val="150000"/>
              </a:lnSpc>
              <a:buFont typeface="Wingdings" panose="05000000000000000000" pitchFamily="2" charset="2"/>
              <a:buChar char="q"/>
            </a:pPr>
            <a:r>
              <a:rPr lang="en-US" sz="3300" dirty="0" smtClean="0"/>
              <a:t>Newton City Council</a:t>
            </a:r>
          </a:p>
          <a:p>
            <a:pPr lvl="1">
              <a:lnSpc>
                <a:spcPct val="150000"/>
              </a:lnSpc>
              <a:buFont typeface="Wingdings" panose="05000000000000000000" pitchFamily="2" charset="2"/>
              <a:buChar char="q"/>
            </a:pPr>
            <a:r>
              <a:rPr lang="en-US" sz="3300" dirty="0" smtClean="0"/>
              <a:t>Newton Leads 2040 </a:t>
            </a:r>
            <a:endParaRPr lang="en-US" sz="3300" dirty="0" smtClean="0"/>
          </a:p>
          <a:p>
            <a:pPr lvl="1">
              <a:lnSpc>
                <a:spcPct val="150000"/>
              </a:lnSpc>
              <a:buFont typeface="Wingdings" panose="05000000000000000000" pitchFamily="2" charset="2"/>
              <a:buChar char="q"/>
            </a:pPr>
            <a:r>
              <a:rPr lang="en-US" sz="3300" dirty="0" smtClean="0"/>
              <a:t>Newton Police Department</a:t>
            </a:r>
          </a:p>
          <a:p>
            <a:pPr lvl="1">
              <a:lnSpc>
                <a:spcPct val="150000"/>
              </a:lnSpc>
              <a:buFont typeface="Wingdings" panose="05000000000000000000" pitchFamily="2" charset="2"/>
              <a:buChar char="q"/>
            </a:pPr>
            <a:r>
              <a:rPr lang="en-US" sz="3300" dirty="0" smtClean="0"/>
              <a:t>Historic Newton</a:t>
            </a:r>
          </a:p>
          <a:p>
            <a:pPr lvl="1">
              <a:lnSpc>
                <a:spcPct val="150000"/>
              </a:lnSpc>
              <a:buFont typeface="Wingdings" panose="05000000000000000000" pitchFamily="2" charset="2"/>
              <a:buChar char="q"/>
            </a:pPr>
            <a:r>
              <a:rPr lang="en-US" sz="3300" dirty="0" smtClean="0"/>
              <a:t>Veterans Services </a:t>
            </a:r>
            <a:endParaRPr lang="en-US" sz="3300" dirty="0" smtClean="0"/>
          </a:p>
          <a:p>
            <a:pPr marL="274320" lvl="1" indent="0">
              <a:lnSpc>
                <a:spcPct val="150000"/>
              </a:lnSpc>
              <a:buNone/>
            </a:pPr>
            <a:endParaRPr lang="en-US" sz="3300" dirty="0" smtClean="0"/>
          </a:p>
          <a:p>
            <a:pPr>
              <a:lnSpc>
                <a:spcPct val="150000"/>
              </a:lnSpc>
              <a:buFont typeface="Wingdings" panose="05000000000000000000" pitchFamily="2" charset="2"/>
              <a:buChar char="q"/>
            </a:pPr>
            <a:r>
              <a:rPr lang="en-US" sz="3300" dirty="0" smtClean="0"/>
              <a:t> </a:t>
            </a:r>
            <a:r>
              <a:rPr lang="en-US" sz="3300" dirty="0"/>
              <a:t>Challenges:</a:t>
            </a:r>
          </a:p>
          <a:p>
            <a:pPr lvl="3">
              <a:lnSpc>
                <a:spcPct val="150000"/>
              </a:lnSpc>
              <a:buFont typeface="Wingdings" panose="05000000000000000000" pitchFamily="2" charset="2"/>
              <a:buChar char="q"/>
            </a:pPr>
            <a:r>
              <a:rPr lang="en-US" sz="3300" dirty="0"/>
              <a:t>Publicize demographic changes </a:t>
            </a:r>
          </a:p>
          <a:p>
            <a:pPr lvl="3">
              <a:lnSpc>
                <a:spcPct val="150000"/>
              </a:lnSpc>
              <a:buFont typeface="Wingdings" panose="05000000000000000000" pitchFamily="2" charset="2"/>
              <a:buChar char="q"/>
            </a:pPr>
            <a:r>
              <a:rPr lang="en-US" sz="3300" dirty="0"/>
              <a:t>Publicize the  need for programs, activities &amp; opportunities</a:t>
            </a:r>
          </a:p>
          <a:p>
            <a:pPr lvl="3">
              <a:lnSpc>
                <a:spcPct val="150000"/>
              </a:lnSpc>
              <a:buFont typeface="Wingdings" panose="05000000000000000000" pitchFamily="2" charset="2"/>
              <a:buChar char="q"/>
            </a:pPr>
            <a:r>
              <a:rPr lang="en-US" sz="3300" dirty="0"/>
              <a:t>COA Board openings </a:t>
            </a:r>
            <a:r>
              <a:rPr lang="en-US" sz="3300" dirty="0" smtClean="0"/>
              <a:t>unfilled</a:t>
            </a:r>
          </a:p>
          <a:p>
            <a:pPr lvl="3">
              <a:lnSpc>
                <a:spcPct val="150000"/>
              </a:lnSpc>
              <a:buFont typeface="Wingdings" panose="05000000000000000000" pitchFamily="2" charset="2"/>
              <a:buChar char="q"/>
            </a:pPr>
            <a:r>
              <a:rPr lang="en-US" sz="3300" dirty="0" smtClean="0"/>
              <a:t>Creating new partnerships with new “non-traditional” partners</a:t>
            </a:r>
            <a:endParaRPr lang="en-US" sz="33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73381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Content Placeholder 4"/>
          <p:cNvSpPr>
            <a:spLocks noGrp="1"/>
          </p:cNvSpPr>
          <p:nvPr>
            <p:ph sz="half" idx="1"/>
          </p:nvPr>
        </p:nvSpPr>
        <p:spPr/>
        <p:txBody>
          <a:bodyPr>
            <a:normAutofit fontScale="55000" lnSpcReduction="20000"/>
          </a:bodyPr>
          <a:lstStyle/>
          <a:p>
            <a:pPr>
              <a:lnSpc>
                <a:spcPct val="120000"/>
              </a:lnSpc>
            </a:pPr>
            <a:r>
              <a:rPr lang="en-US" dirty="0" smtClean="0"/>
              <a:t>Comm./ Local </a:t>
            </a:r>
            <a:r>
              <a:rPr lang="en-US" dirty="0"/>
              <a:t>Agencies: </a:t>
            </a:r>
            <a:endParaRPr lang="en-US" dirty="0" smtClean="0"/>
          </a:p>
          <a:p>
            <a:pPr lvl="1">
              <a:lnSpc>
                <a:spcPct val="120000"/>
              </a:lnSpc>
            </a:pPr>
            <a:r>
              <a:rPr lang="en-US" sz="2700" dirty="0" smtClean="0"/>
              <a:t>Alzheimer’s </a:t>
            </a:r>
            <a:r>
              <a:rPr lang="en-US" sz="2700" dirty="0"/>
              <a:t>Association</a:t>
            </a:r>
          </a:p>
          <a:p>
            <a:pPr lvl="1">
              <a:lnSpc>
                <a:spcPct val="120000"/>
              </a:lnSpc>
            </a:pPr>
            <a:r>
              <a:rPr lang="en-US" sz="2700" dirty="0"/>
              <a:t>YMCA</a:t>
            </a:r>
          </a:p>
          <a:p>
            <a:pPr lvl="1">
              <a:lnSpc>
                <a:spcPct val="120000"/>
              </a:lnSpc>
            </a:pPr>
            <a:r>
              <a:rPr lang="en-US" sz="2700" dirty="0"/>
              <a:t>Newton at Home </a:t>
            </a:r>
          </a:p>
          <a:p>
            <a:pPr lvl="1">
              <a:lnSpc>
                <a:spcPct val="120000"/>
              </a:lnSpc>
            </a:pPr>
            <a:r>
              <a:rPr lang="en-US" sz="2700" dirty="0"/>
              <a:t>All Students Care</a:t>
            </a:r>
          </a:p>
          <a:p>
            <a:pPr lvl="1">
              <a:lnSpc>
                <a:spcPct val="120000"/>
              </a:lnSpc>
            </a:pPr>
            <a:r>
              <a:rPr lang="en-US" sz="2700" dirty="0"/>
              <a:t>Newton Cares Coalition</a:t>
            </a:r>
          </a:p>
          <a:p>
            <a:pPr lvl="1">
              <a:lnSpc>
                <a:spcPct val="120000"/>
              </a:lnSpc>
            </a:pPr>
            <a:r>
              <a:rPr lang="en-US" sz="2700" dirty="0"/>
              <a:t>West </a:t>
            </a:r>
            <a:r>
              <a:rPr lang="en-US" sz="2700" dirty="0" smtClean="0"/>
              <a:t>Sub. </a:t>
            </a:r>
            <a:r>
              <a:rPr lang="en-US" sz="2700" dirty="0"/>
              <a:t>Outreach Group</a:t>
            </a:r>
          </a:p>
          <a:p>
            <a:pPr lvl="1">
              <a:lnSpc>
                <a:spcPct val="120000"/>
              </a:lnSpc>
            </a:pPr>
            <a:r>
              <a:rPr lang="en-US" sz="2700" dirty="0"/>
              <a:t>Hoarding Task Force</a:t>
            </a:r>
          </a:p>
          <a:p>
            <a:pPr lvl="1">
              <a:lnSpc>
                <a:spcPct val="120000"/>
              </a:lnSpc>
            </a:pPr>
            <a:r>
              <a:rPr lang="en-US" sz="2700" dirty="0"/>
              <a:t>TRIPPS (with Brookline</a:t>
            </a:r>
            <a:r>
              <a:rPr lang="en-US" sz="2700" dirty="0" smtClean="0"/>
              <a:t>) </a:t>
            </a:r>
            <a:endParaRPr lang="en-US" sz="2700" dirty="0"/>
          </a:p>
          <a:p>
            <a:pPr lvl="1">
              <a:lnSpc>
                <a:spcPct val="120000"/>
              </a:lnSpc>
            </a:pPr>
            <a:r>
              <a:rPr lang="en-US" sz="2700" dirty="0"/>
              <a:t>Bridges </a:t>
            </a:r>
            <a:r>
              <a:rPr lang="en-US" sz="2700" dirty="0" smtClean="0"/>
              <a:t>Together</a:t>
            </a:r>
          </a:p>
          <a:p>
            <a:pPr lvl="1">
              <a:lnSpc>
                <a:spcPct val="120000"/>
              </a:lnSpc>
            </a:pPr>
            <a:r>
              <a:rPr lang="en-US" sz="2700" dirty="0" smtClean="0"/>
              <a:t>Newton Community Farm</a:t>
            </a:r>
          </a:p>
          <a:p>
            <a:pPr lvl="1">
              <a:lnSpc>
                <a:spcPct val="120000"/>
              </a:lnSpc>
            </a:pPr>
            <a:r>
              <a:rPr lang="en-US" sz="2700" dirty="0" smtClean="0"/>
              <a:t>Senior Citizens Fund of Newton </a:t>
            </a:r>
          </a:p>
          <a:p>
            <a:pPr lvl="1">
              <a:lnSpc>
                <a:spcPct val="120000"/>
              </a:lnSpc>
            </a:pPr>
            <a:r>
              <a:rPr lang="en-US" sz="2700" dirty="0" smtClean="0"/>
              <a:t>MBTA (Charlie Cards)</a:t>
            </a:r>
          </a:p>
          <a:p>
            <a:pPr lvl="1">
              <a:lnSpc>
                <a:spcPct val="120000"/>
              </a:lnSpc>
            </a:pPr>
            <a:r>
              <a:rPr lang="en-US" sz="2700" dirty="0" smtClean="0"/>
              <a:t>Habitat for </a:t>
            </a:r>
            <a:r>
              <a:rPr lang="en-US" sz="2700" dirty="0" smtClean="0"/>
              <a:t>Humanity</a:t>
            </a:r>
          </a:p>
          <a:p>
            <a:pPr lvl="1">
              <a:lnSpc>
                <a:spcPct val="120000"/>
              </a:lnSpc>
            </a:pPr>
            <a:r>
              <a:rPr lang="en-US" sz="2700" dirty="0" smtClean="0"/>
              <a:t>Newton Wellesley Hospital</a:t>
            </a:r>
            <a:endParaRPr lang="en-US" sz="2700" dirty="0" smtClean="0"/>
          </a:p>
          <a:p>
            <a:pPr marL="274320" lvl="1" indent="0">
              <a:lnSpc>
                <a:spcPct val="120000"/>
              </a:lnSpc>
              <a:buNone/>
            </a:pPr>
            <a:endParaRPr lang="en-US" dirty="0"/>
          </a:p>
        </p:txBody>
      </p:sp>
      <p:sp>
        <p:nvSpPr>
          <p:cNvPr id="6" name="Content Placeholder 5"/>
          <p:cNvSpPr>
            <a:spLocks noGrp="1"/>
          </p:cNvSpPr>
          <p:nvPr>
            <p:ph sz="half" idx="2"/>
          </p:nvPr>
        </p:nvSpPr>
        <p:spPr/>
        <p:txBody>
          <a:bodyPr>
            <a:normAutofit fontScale="55000" lnSpcReduction="20000"/>
          </a:bodyPr>
          <a:lstStyle/>
          <a:p>
            <a:pPr lvl="1">
              <a:lnSpc>
                <a:spcPct val="120000"/>
              </a:lnSpc>
            </a:pPr>
            <a:r>
              <a:rPr lang="en-US" sz="2700" dirty="0" err="1" smtClean="0"/>
              <a:t>Springwell</a:t>
            </a:r>
            <a:endParaRPr lang="en-US" sz="2700" dirty="0"/>
          </a:p>
          <a:p>
            <a:pPr lvl="1">
              <a:lnSpc>
                <a:spcPct val="120000"/>
              </a:lnSpc>
            </a:pPr>
            <a:r>
              <a:rPr lang="en-US" sz="2700" dirty="0" smtClean="0"/>
              <a:t>B-CAN – Brookline</a:t>
            </a:r>
          </a:p>
          <a:p>
            <a:pPr lvl="1">
              <a:lnSpc>
                <a:spcPct val="120000"/>
              </a:lnSpc>
            </a:pPr>
            <a:r>
              <a:rPr lang="en-US" sz="2700" dirty="0" smtClean="0"/>
              <a:t>UMass </a:t>
            </a:r>
            <a:r>
              <a:rPr lang="en-US" sz="2700" dirty="0"/>
              <a:t>Boston</a:t>
            </a:r>
          </a:p>
          <a:p>
            <a:pPr lvl="1">
              <a:lnSpc>
                <a:spcPct val="120000"/>
              </a:lnSpc>
            </a:pPr>
            <a:r>
              <a:rPr lang="en-US" sz="2700" dirty="0" err="1"/>
              <a:t>Lasell</a:t>
            </a:r>
            <a:r>
              <a:rPr lang="en-US" sz="2700" dirty="0"/>
              <a:t> College/</a:t>
            </a:r>
            <a:r>
              <a:rPr lang="en-US" sz="2700" dirty="0" err="1"/>
              <a:t>Lasell</a:t>
            </a:r>
            <a:r>
              <a:rPr lang="en-US" sz="2700" dirty="0"/>
              <a:t> Village, </a:t>
            </a:r>
          </a:p>
          <a:p>
            <a:pPr lvl="1">
              <a:lnSpc>
                <a:spcPct val="120000"/>
              </a:lnSpc>
            </a:pPr>
            <a:r>
              <a:rPr lang="en-US" sz="2700" dirty="0"/>
              <a:t>Livable Newton (FAS), </a:t>
            </a:r>
          </a:p>
          <a:p>
            <a:pPr lvl="1">
              <a:lnSpc>
                <a:spcPct val="120000"/>
              </a:lnSpc>
            </a:pPr>
            <a:r>
              <a:rPr lang="en-US" sz="2700" dirty="0"/>
              <a:t>Engine 6, </a:t>
            </a:r>
          </a:p>
          <a:p>
            <a:pPr lvl="1">
              <a:lnSpc>
                <a:spcPct val="120000"/>
              </a:lnSpc>
            </a:pPr>
            <a:r>
              <a:rPr lang="en-US" sz="2700" dirty="0"/>
              <a:t>Boston </a:t>
            </a:r>
            <a:r>
              <a:rPr lang="en-US" sz="2700" dirty="0" smtClean="0"/>
              <a:t>College</a:t>
            </a:r>
            <a:endParaRPr lang="en-US" sz="2700" dirty="0"/>
          </a:p>
          <a:p>
            <a:pPr lvl="1">
              <a:lnSpc>
                <a:spcPct val="120000"/>
              </a:lnSpc>
            </a:pPr>
            <a:r>
              <a:rPr lang="en-US" sz="2700" dirty="0"/>
              <a:t>Group Sharing – Newton people within WHO/AARP Domains</a:t>
            </a:r>
          </a:p>
          <a:p>
            <a:pPr lvl="1">
              <a:lnSpc>
                <a:spcPct val="120000"/>
              </a:lnSpc>
            </a:pPr>
            <a:r>
              <a:rPr lang="en-US" sz="2700" dirty="0"/>
              <a:t>Relationship Violence Action Committee </a:t>
            </a:r>
          </a:p>
          <a:p>
            <a:pPr lvl="1">
              <a:lnSpc>
                <a:spcPct val="120000"/>
              </a:lnSpc>
            </a:pPr>
            <a:endParaRPr lang="en-US" dirty="0"/>
          </a:p>
          <a:p>
            <a:pPr>
              <a:lnSpc>
                <a:spcPct val="120000"/>
              </a:lnSpc>
            </a:pPr>
            <a:r>
              <a:rPr lang="en-US" dirty="0"/>
              <a:t>Challenges:</a:t>
            </a:r>
          </a:p>
          <a:p>
            <a:pPr lvl="2">
              <a:lnSpc>
                <a:spcPct val="150000"/>
              </a:lnSpc>
              <a:buFont typeface="Wingdings" panose="05000000000000000000" pitchFamily="2" charset="2"/>
              <a:buChar char="q"/>
            </a:pPr>
            <a:r>
              <a:rPr lang="en-US" dirty="0"/>
              <a:t> </a:t>
            </a:r>
            <a:r>
              <a:rPr lang="en-US" dirty="0" smtClean="0"/>
              <a:t>Creating a </a:t>
            </a:r>
            <a:r>
              <a:rPr lang="en-US" dirty="0" smtClean="0"/>
              <a:t>shared </a:t>
            </a:r>
            <a:r>
              <a:rPr lang="en-US" dirty="0" smtClean="0"/>
              <a:t>vision</a:t>
            </a:r>
          </a:p>
          <a:p>
            <a:pPr lvl="2">
              <a:lnSpc>
                <a:spcPct val="150000"/>
              </a:lnSpc>
              <a:buFont typeface="Wingdings" panose="05000000000000000000" pitchFamily="2" charset="2"/>
              <a:buChar char="q"/>
            </a:pPr>
            <a:r>
              <a:rPr lang="en-US" dirty="0"/>
              <a:t>Providing mutual support towards shared missions </a:t>
            </a:r>
          </a:p>
          <a:p>
            <a:pPr lvl="2">
              <a:lnSpc>
                <a:spcPct val="150000"/>
              </a:lnSpc>
              <a:buFont typeface="Wingdings" panose="05000000000000000000" pitchFamily="2" charset="2"/>
              <a:buChar char="q"/>
            </a:pPr>
            <a:r>
              <a:rPr lang="en-US" dirty="0" smtClean="0"/>
              <a:t>Maintaining </a:t>
            </a:r>
            <a:r>
              <a:rPr lang="en-US" dirty="0" smtClean="0"/>
              <a:t>ongoing communication </a:t>
            </a:r>
            <a:endParaRPr lang="en-US" dirty="0" smtClean="0"/>
          </a:p>
          <a:p>
            <a:pPr marL="0" indent="0">
              <a:buNone/>
            </a:pPr>
            <a:endParaRPr lang="en-US" dirty="0"/>
          </a:p>
          <a:p>
            <a:endParaRPr lang="en-US" dirty="0"/>
          </a:p>
        </p:txBody>
      </p:sp>
      <p:sp>
        <p:nvSpPr>
          <p:cNvPr id="7" name="Title 1"/>
          <p:cNvSpPr>
            <a:spLocks noGrp="1"/>
          </p:cNvSpPr>
          <p:nvPr>
            <p:ph type="title"/>
          </p:nvPr>
        </p:nvSpPr>
        <p:spPr>
          <a:xfrm>
            <a:off x="301752" y="228600"/>
            <a:ext cx="8613648" cy="758952"/>
          </a:xfrm>
        </p:spPr>
        <p:txBody>
          <a:bodyPr>
            <a:noAutofit/>
          </a:bodyPr>
          <a:lstStyle/>
          <a:p>
            <a:pPr lvl="1" algn="ctr" rtl="0">
              <a:spcBef>
                <a:spcPct val="0"/>
              </a:spcBef>
            </a:pPr>
            <a:r>
              <a:rPr lang="en-US" sz="2800" i="1" dirty="0" smtClean="0">
                <a:solidFill>
                  <a:schemeClr val="tx2">
                    <a:lumMod val="60000"/>
                    <a:lumOff val="40000"/>
                  </a:schemeClr>
                </a:solidFill>
                <a:latin typeface="+mn-lt"/>
              </a:rPr>
              <a:t>Strategy: </a:t>
            </a:r>
            <a:r>
              <a:rPr lang="en-US" sz="2800" dirty="0" smtClean="0">
                <a:solidFill>
                  <a:schemeClr val="tx2">
                    <a:lumMod val="60000"/>
                    <a:lumOff val="40000"/>
                  </a:schemeClr>
                </a:solidFill>
                <a:latin typeface="+mn-lt"/>
              </a:rPr>
              <a:t>Build Partnerships &amp; Bridges (Cont.)</a:t>
            </a:r>
            <a:endParaRPr lang="en-US" sz="2800" dirty="0">
              <a:solidFill>
                <a:schemeClr val="tx2">
                  <a:lumMod val="60000"/>
                  <a:lumOff val="40000"/>
                </a:schemeClr>
              </a:solidFill>
              <a:latin typeface="+mn-lt"/>
            </a:endParaRPr>
          </a:p>
        </p:txBody>
      </p:sp>
    </p:spTree>
    <p:extLst>
      <p:ext uri="{BB962C8B-B14F-4D97-AF65-F5344CB8AC3E}">
        <p14:creationId xmlns:p14="http://schemas.microsoft.com/office/powerpoint/2010/main" val="1292805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pPr lvl="1" algn="ctr" rtl="0">
              <a:spcBef>
                <a:spcPct val="0"/>
              </a:spcBef>
            </a:pPr>
            <a:r>
              <a:rPr lang="en-US" sz="2800" i="1" dirty="0" smtClean="0">
                <a:solidFill>
                  <a:schemeClr val="bg2">
                    <a:lumMod val="75000"/>
                  </a:schemeClr>
                </a:solidFill>
                <a:latin typeface="+mj-lt"/>
              </a:rPr>
              <a:t>Strategy: Improve Community Awareness</a:t>
            </a:r>
            <a:br>
              <a:rPr lang="en-US" sz="2800" i="1" dirty="0" smtClean="0">
                <a:solidFill>
                  <a:schemeClr val="bg2">
                    <a:lumMod val="75000"/>
                  </a:schemeClr>
                </a:solidFill>
                <a:latin typeface="+mj-lt"/>
              </a:rPr>
            </a:br>
            <a:endParaRPr lang="en-US" sz="2800" i="1" dirty="0">
              <a:solidFill>
                <a:schemeClr val="bg2">
                  <a:lumMod val="75000"/>
                </a:schemeClr>
              </a:solidFill>
              <a:latin typeface="+mj-lt"/>
            </a:endParaRPr>
          </a:p>
        </p:txBody>
      </p:sp>
      <p:sp>
        <p:nvSpPr>
          <p:cNvPr id="3" name="Content Placeholder 2"/>
          <p:cNvSpPr>
            <a:spLocks noGrp="1"/>
          </p:cNvSpPr>
          <p:nvPr>
            <p:ph sz="quarter" idx="1"/>
          </p:nvPr>
        </p:nvSpPr>
        <p:spPr>
          <a:xfrm>
            <a:off x="301752" y="1527048"/>
            <a:ext cx="8503920" cy="5102352"/>
          </a:xfrm>
        </p:spPr>
        <p:txBody>
          <a:bodyPr>
            <a:normAutofit/>
          </a:bodyPr>
          <a:lstStyle/>
          <a:p>
            <a:r>
              <a:rPr lang="en-US" sz="2000" dirty="0"/>
              <a:t>Newsletter-mailed to 40% of households six times/year</a:t>
            </a:r>
          </a:p>
          <a:p>
            <a:r>
              <a:rPr lang="en-US" sz="2000" dirty="0"/>
              <a:t>Newton TAB</a:t>
            </a:r>
          </a:p>
          <a:p>
            <a:pPr lvl="1"/>
            <a:r>
              <a:rPr lang="en-US" sz="2100" dirty="0"/>
              <a:t>Relationship with TAB editor </a:t>
            </a:r>
            <a:r>
              <a:rPr lang="en-US" sz="2100" dirty="0" smtClean="0"/>
              <a:t>&amp; </a:t>
            </a:r>
            <a:r>
              <a:rPr lang="en-US" sz="2100" dirty="0"/>
              <a:t>reporters</a:t>
            </a:r>
          </a:p>
          <a:p>
            <a:pPr lvl="1"/>
            <a:r>
              <a:rPr lang="en-US" sz="2100" dirty="0"/>
              <a:t>Improved 55 + page</a:t>
            </a:r>
          </a:p>
          <a:p>
            <a:pPr lvl="1"/>
            <a:r>
              <a:rPr lang="en-US" sz="2100" dirty="0" smtClean="0"/>
              <a:t>“Aging </a:t>
            </a:r>
            <a:r>
              <a:rPr lang="en-US" sz="2100" dirty="0"/>
              <a:t>in Places” column</a:t>
            </a:r>
          </a:p>
          <a:p>
            <a:pPr lvl="1"/>
            <a:r>
              <a:rPr lang="en-US" sz="2100" dirty="0" smtClean="0"/>
              <a:t>Articles </a:t>
            </a:r>
            <a:r>
              <a:rPr lang="en-US" sz="2100" dirty="0"/>
              <a:t>on “Living and Aging in Newton”</a:t>
            </a:r>
          </a:p>
          <a:p>
            <a:r>
              <a:rPr lang="en-US" sz="2000" dirty="0"/>
              <a:t>Presentations</a:t>
            </a:r>
          </a:p>
          <a:p>
            <a:pPr lvl="1"/>
            <a:r>
              <a:rPr lang="en-US" sz="2000" dirty="0" smtClean="0"/>
              <a:t>City </a:t>
            </a:r>
            <a:r>
              <a:rPr lang="en-US" sz="2000" dirty="0" smtClean="0"/>
              <a:t>Council</a:t>
            </a:r>
            <a:endParaRPr lang="en-US" sz="2000" dirty="0" smtClean="0"/>
          </a:p>
          <a:p>
            <a:pPr lvl="1"/>
            <a:r>
              <a:rPr lang="en-US" sz="2000" dirty="0" smtClean="0"/>
              <a:t>Newton </a:t>
            </a:r>
            <a:r>
              <a:rPr lang="en-US" sz="2000" dirty="0"/>
              <a:t>Free Library</a:t>
            </a:r>
          </a:p>
          <a:p>
            <a:pPr lvl="1"/>
            <a:r>
              <a:rPr lang="en-US" sz="2000" dirty="0"/>
              <a:t>Newton Clergy Association</a:t>
            </a:r>
          </a:p>
          <a:p>
            <a:pPr lvl="1"/>
            <a:r>
              <a:rPr lang="en-US" sz="2000" dirty="0"/>
              <a:t>Newton – Needham Chamber of Commerce</a:t>
            </a:r>
          </a:p>
          <a:p>
            <a:pPr lvl="1"/>
            <a:r>
              <a:rPr lang="en-US" sz="2000" dirty="0"/>
              <a:t>Democratic Ward </a:t>
            </a:r>
            <a:r>
              <a:rPr lang="en-US" sz="2000" dirty="0" smtClean="0"/>
              <a:t>Committees</a:t>
            </a:r>
          </a:p>
          <a:p>
            <a:pPr lvl="1"/>
            <a:r>
              <a:rPr lang="en-US" sz="2000" dirty="0" smtClean="0"/>
              <a:t>Community Org. (housings, houses of worship, </a:t>
            </a:r>
            <a:r>
              <a:rPr lang="en-US" sz="2000" dirty="0" err="1" smtClean="0"/>
              <a:t>etc</a:t>
            </a:r>
            <a:r>
              <a:rPr lang="en-US" sz="2000"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7012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sz="3600" i="1" dirty="0" smtClean="0">
                <a:solidFill>
                  <a:schemeClr val="bg2">
                    <a:lumMod val="75000"/>
                  </a:schemeClr>
                </a:solidFill>
              </a:rPr>
              <a:t>Strategy: </a:t>
            </a:r>
            <a:r>
              <a:rPr lang="en-US" sz="3600" i="1" dirty="0">
                <a:solidFill>
                  <a:schemeClr val="bg2">
                    <a:lumMod val="75000"/>
                  </a:schemeClr>
                </a:solidFill>
              </a:rPr>
              <a:t>Improve Community </a:t>
            </a:r>
            <a:r>
              <a:rPr lang="en-US" sz="3600" i="1" dirty="0" smtClean="0">
                <a:solidFill>
                  <a:schemeClr val="bg2">
                    <a:lumMod val="75000"/>
                  </a:schemeClr>
                </a:solidFill>
              </a:rPr>
              <a:t>Awareness (Cont.)</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Content Placeholder 4"/>
          <p:cNvSpPr>
            <a:spLocks noGrp="1"/>
          </p:cNvSpPr>
          <p:nvPr>
            <p:ph sz="quarter" idx="1"/>
          </p:nvPr>
        </p:nvSpPr>
        <p:spPr>
          <a:xfrm>
            <a:off x="301752" y="1527048"/>
            <a:ext cx="8503920" cy="5026152"/>
          </a:xfrm>
        </p:spPr>
        <p:txBody>
          <a:bodyPr/>
          <a:lstStyle/>
          <a:p>
            <a:pPr marL="388620" indent="-342900">
              <a:lnSpc>
                <a:spcPct val="150000"/>
              </a:lnSpc>
              <a:buFont typeface="Wingdings" panose="05000000000000000000" pitchFamily="2" charset="2"/>
              <a:buChar char="q"/>
            </a:pPr>
            <a:r>
              <a:rPr lang="en-US" sz="2000" dirty="0" err="1"/>
              <a:t>NewTV</a:t>
            </a:r>
            <a:r>
              <a:rPr lang="en-US" sz="2000" dirty="0"/>
              <a:t> – initial discussions for TV Program</a:t>
            </a:r>
          </a:p>
          <a:p>
            <a:pPr>
              <a:lnSpc>
                <a:spcPct val="150000"/>
              </a:lnSpc>
            </a:pPr>
            <a:r>
              <a:rPr lang="en-US" sz="2000" dirty="0"/>
              <a:t>Facebook presence</a:t>
            </a:r>
          </a:p>
          <a:p>
            <a:pPr>
              <a:lnSpc>
                <a:spcPct val="150000"/>
              </a:lnSpc>
            </a:pPr>
            <a:r>
              <a:rPr lang="en-US" sz="2000" dirty="0"/>
              <a:t>Senior services list serve to promote programming</a:t>
            </a:r>
          </a:p>
          <a:p>
            <a:pPr>
              <a:lnSpc>
                <a:spcPct val="150000"/>
              </a:lnSpc>
            </a:pPr>
            <a:r>
              <a:rPr lang="en-US" sz="2000" dirty="0"/>
              <a:t>Planned presentation of Needs Assessment finding and </a:t>
            </a:r>
            <a:r>
              <a:rPr lang="en-US" sz="2000" dirty="0" smtClean="0"/>
              <a:t>implications</a:t>
            </a:r>
            <a:endParaRPr lang="en-US" dirty="0"/>
          </a:p>
          <a:p>
            <a:pPr>
              <a:lnSpc>
                <a:spcPct val="150000"/>
              </a:lnSpc>
              <a:buFont typeface="Wingdings" panose="05000000000000000000" pitchFamily="2" charset="2"/>
              <a:buChar char="q"/>
            </a:pPr>
            <a:r>
              <a:rPr lang="en-US" dirty="0"/>
              <a:t>Challenges:</a:t>
            </a:r>
          </a:p>
          <a:p>
            <a:pPr lvl="3">
              <a:lnSpc>
                <a:spcPct val="150000"/>
              </a:lnSpc>
              <a:buFont typeface="Wingdings" panose="05000000000000000000" pitchFamily="2" charset="2"/>
              <a:buChar char="q"/>
            </a:pPr>
            <a:r>
              <a:rPr lang="en-US" dirty="0"/>
              <a:t>Identify &amp; engage other communication venues</a:t>
            </a:r>
          </a:p>
          <a:p>
            <a:pPr lvl="3">
              <a:lnSpc>
                <a:spcPct val="150000"/>
              </a:lnSpc>
              <a:buFont typeface="Wingdings" panose="05000000000000000000" pitchFamily="2" charset="2"/>
              <a:buChar char="q"/>
            </a:pPr>
            <a:r>
              <a:rPr lang="en-US" dirty="0"/>
              <a:t>Plan &amp; implement </a:t>
            </a:r>
            <a:r>
              <a:rPr lang="en-US" dirty="0" err="1"/>
              <a:t>NewTV</a:t>
            </a:r>
            <a:r>
              <a:rPr lang="en-US" dirty="0"/>
              <a:t> program</a:t>
            </a:r>
          </a:p>
          <a:p>
            <a:pPr lvl="3">
              <a:lnSpc>
                <a:spcPct val="150000"/>
              </a:lnSpc>
              <a:buFont typeface="Wingdings" panose="05000000000000000000" pitchFamily="2" charset="2"/>
              <a:buChar char="q"/>
            </a:pPr>
            <a:r>
              <a:rPr lang="en-US" dirty="0"/>
              <a:t>Improve Web-site for easy </a:t>
            </a:r>
            <a:r>
              <a:rPr lang="en-US" dirty="0" smtClean="0"/>
              <a:t>access</a:t>
            </a:r>
          </a:p>
          <a:p>
            <a:pPr lvl="3">
              <a:lnSpc>
                <a:spcPct val="150000"/>
              </a:lnSpc>
              <a:buFont typeface="Wingdings" panose="05000000000000000000" pitchFamily="2" charset="2"/>
              <a:buChar char="q"/>
            </a:pPr>
            <a:r>
              <a:rPr lang="en-US" dirty="0" smtClean="0"/>
              <a:t>Launching Outreach and Engagement campaign</a:t>
            </a:r>
            <a:endParaRPr lang="en-US" dirty="0" smtClean="0"/>
          </a:p>
          <a:p>
            <a:pPr lvl="3">
              <a:lnSpc>
                <a:spcPct val="150000"/>
              </a:lnSpc>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3414883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lvl="1" algn="ctr" rtl="0">
              <a:spcBef>
                <a:spcPct val="0"/>
              </a:spcBef>
            </a:pPr>
            <a:r>
              <a:rPr lang="en-US" sz="2800" i="1" dirty="0" smtClean="0">
                <a:solidFill>
                  <a:schemeClr val="bg2">
                    <a:lumMod val="75000"/>
                  </a:schemeClr>
                </a:solidFill>
                <a:latin typeface="+mj-lt"/>
              </a:rPr>
              <a:t>Strategy: Ensure &amp; Improve Access to Resources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a:lnSpc>
                <a:spcPct val="150000"/>
              </a:lnSpc>
              <a:buFont typeface="Wingdings" panose="05000000000000000000" pitchFamily="2" charset="2"/>
              <a:buChar char="q"/>
            </a:pPr>
            <a:r>
              <a:rPr lang="en-US" dirty="0" smtClean="0"/>
              <a:t>Transportation </a:t>
            </a:r>
          </a:p>
          <a:p>
            <a:pPr lvl="1">
              <a:lnSpc>
                <a:spcPct val="150000"/>
              </a:lnSpc>
              <a:buFont typeface="Wingdings" panose="05000000000000000000" pitchFamily="2" charset="2"/>
              <a:buChar char="q"/>
            </a:pPr>
            <a:r>
              <a:rPr lang="en-US" dirty="0" smtClean="0"/>
              <a:t>Taxi Vouchers: Newton Villages, City Hall, Houses of Worship, City Programs</a:t>
            </a:r>
          </a:p>
          <a:p>
            <a:pPr lvl="1">
              <a:lnSpc>
                <a:spcPct val="150000"/>
              </a:lnSpc>
              <a:buFont typeface="Wingdings" panose="05000000000000000000" pitchFamily="2" charset="2"/>
              <a:buChar char="q"/>
            </a:pPr>
            <a:r>
              <a:rPr lang="en-US" dirty="0" smtClean="0"/>
              <a:t>Parking Stickers: Municipal Lots</a:t>
            </a:r>
            <a:endParaRPr lang="en-US" dirty="0"/>
          </a:p>
          <a:p>
            <a:pPr>
              <a:lnSpc>
                <a:spcPct val="150000"/>
              </a:lnSpc>
              <a:buFont typeface="Wingdings" panose="05000000000000000000" pitchFamily="2" charset="2"/>
              <a:buChar char="q"/>
            </a:pPr>
            <a:r>
              <a:rPr lang="en-US" dirty="0" smtClean="0"/>
              <a:t>Housing: </a:t>
            </a:r>
          </a:p>
          <a:p>
            <a:pPr lvl="1">
              <a:lnSpc>
                <a:spcPct val="150000"/>
              </a:lnSpc>
              <a:buFont typeface="Wingdings" panose="05000000000000000000" pitchFamily="2" charset="2"/>
              <a:buChar char="q"/>
            </a:pPr>
            <a:r>
              <a:rPr lang="en-US" dirty="0" smtClean="0"/>
              <a:t>Advice and Consultation with NDSS Social Services staff</a:t>
            </a:r>
          </a:p>
          <a:p>
            <a:pPr>
              <a:lnSpc>
                <a:spcPct val="150000"/>
              </a:lnSpc>
              <a:buFont typeface="Wingdings" panose="05000000000000000000" pitchFamily="2" charset="2"/>
              <a:buChar char="q"/>
            </a:pPr>
            <a:r>
              <a:rPr lang="en-US" dirty="0"/>
              <a:t>H</a:t>
            </a:r>
            <a:r>
              <a:rPr lang="en-US" dirty="0" smtClean="0"/>
              <a:t>ealth &amp; Health Care: </a:t>
            </a:r>
          </a:p>
          <a:p>
            <a:pPr lvl="1">
              <a:lnSpc>
                <a:spcPct val="150000"/>
              </a:lnSpc>
              <a:buFont typeface="Wingdings" panose="05000000000000000000" pitchFamily="2" charset="2"/>
              <a:buChar char="q"/>
            </a:pPr>
            <a:r>
              <a:rPr lang="en-US" dirty="0" smtClean="0"/>
              <a:t>Fitness Programs</a:t>
            </a:r>
          </a:p>
          <a:p>
            <a:pPr lvl="1">
              <a:lnSpc>
                <a:spcPct val="150000"/>
              </a:lnSpc>
              <a:buFont typeface="Wingdings" panose="05000000000000000000" pitchFamily="2" charset="2"/>
              <a:buChar char="q"/>
            </a:pPr>
            <a:r>
              <a:rPr lang="en-US" dirty="0" smtClean="0"/>
              <a:t>Blood Pressure Checks</a:t>
            </a:r>
          </a:p>
          <a:p>
            <a:pPr lvl="1">
              <a:lnSpc>
                <a:spcPct val="150000"/>
              </a:lnSpc>
              <a:buFont typeface="Wingdings" panose="05000000000000000000" pitchFamily="2" charset="2"/>
              <a:buChar char="q"/>
            </a:pPr>
            <a:r>
              <a:rPr lang="en-US" dirty="0" smtClean="0"/>
              <a:t>Referrals to community based organizations</a:t>
            </a:r>
            <a:endParaRPr lang="en-US" dirty="0" smtClean="0"/>
          </a:p>
          <a:p>
            <a:pPr lvl="1">
              <a:lnSpc>
                <a:spcPct val="150000"/>
              </a:lnSpc>
              <a:buFont typeface="Wingdings" panose="05000000000000000000" pitchFamily="2" charset="2"/>
              <a:buChar char="q"/>
            </a:pPr>
            <a:r>
              <a:rPr lang="en-US" dirty="0" smtClean="0"/>
              <a:t>Durable Medical </a:t>
            </a:r>
            <a:r>
              <a:rPr lang="en-US" dirty="0" smtClean="0"/>
              <a:t>Equipment loan program</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86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chor="ctr">
            <a:normAutofit fontScale="90000"/>
          </a:bodyPr>
          <a:lstStyle/>
          <a:p>
            <a:r>
              <a:rPr lang="en-US" sz="3600" i="1" dirty="0" smtClean="0">
                <a:solidFill>
                  <a:schemeClr val="bg2">
                    <a:lumMod val="75000"/>
                  </a:schemeClr>
                </a:solidFill>
              </a:rPr>
              <a:t/>
            </a:r>
            <a:br>
              <a:rPr lang="en-US" sz="3600" i="1" dirty="0" smtClean="0">
                <a:solidFill>
                  <a:schemeClr val="bg2">
                    <a:lumMod val="75000"/>
                  </a:schemeClr>
                </a:solidFill>
              </a:rPr>
            </a:br>
            <a:r>
              <a:rPr lang="en-US" sz="3600" i="1" dirty="0" smtClean="0">
                <a:solidFill>
                  <a:schemeClr val="bg2">
                    <a:lumMod val="75000"/>
                  </a:schemeClr>
                </a:solidFill>
              </a:rPr>
              <a:t>Strategy: Ensure </a:t>
            </a:r>
            <a:r>
              <a:rPr lang="en-US" sz="3600" i="1" dirty="0">
                <a:solidFill>
                  <a:schemeClr val="bg2">
                    <a:lumMod val="75000"/>
                  </a:schemeClr>
                </a:solidFill>
              </a:rPr>
              <a:t>&amp; Improve Access to </a:t>
            </a:r>
            <a:r>
              <a:rPr lang="en-US" sz="3600" i="1" dirty="0" smtClean="0">
                <a:solidFill>
                  <a:schemeClr val="bg2">
                    <a:lumMod val="75000"/>
                  </a:schemeClr>
                </a:solidFill>
              </a:rPr>
              <a:t>Resources (Cont.)</a:t>
            </a: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Content Placeholder 4"/>
          <p:cNvSpPr>
            <a:spLocks noGrp="1"/>
          </p:cNvSpPr>
          <p:nvPr>
            <p:ph sz="quarter" idx="1"/>
          </p:nvPr>
        </p:nvSpPr>
        <p:spPr/>
        <p:txBody>
          <a:bodyPr>
            <a:normAutofit lnSpcReduction="10000"/>
          </a:bodyPr>
          <a:lstStyle/>
          <a:p>
            <a:pPr>
              <a:lnSpc>
                <a:spcPct val="150000"/>
              </a:lnSpc>
              <a:buFont typeface="Wingdings" panose="05000000000000000000" pitchFamily="2" charset="2"/>
              <a:buChar char="q"/>
            </a:pPr>
            <a:r>
              <a:rPr lang="en-US" dirty="0"/>
              <a:t>Community </a:t>
            </a:r>
            <a:r>
              <a:rPr lang="en-US" dirty="0" smtClean="0"/>
              <a:t>Engagement Campaign </a:t>
            </a:r>
            <a:endParaRPr lang="en-US" dirty="0"/>
          </a:p>
          <a:p>
            <a:pPr>
              <a:lnSpc>
                <a:spcPct val="150000"/>
              </a:lnSpc>
              <a:buFont typeface="Wingdings" panose="05000000000000000000" pitchFamily="2" charset="2"/>
              <a:buChar char="q"/>
            </a:pPr>
            <a:r>
              <a:rPr lang="en-US" dirty="0" smtClean="0"/>
              <a:t>SCFN Emergency </a:t>
            </a:r>
            <a:r>
              <a:rPr lang="en-US" dirty="0"/>
              <a:t>relief </a:t>
            </a:r>
            <a:r>
              <a:rPr lang="en-US" dirty="0" smtClean="0"/>
              <a:t>fund </a:t>
            </a:r>
          </a:p>
          <a:p>
            <a:pPr>
              <a:lnSpc>
                <a:spcPct val="150000"/>
              </a:lnSpc>
              <a:buFont typeface="Wingdings" panose="05000000000000000000" pitchFamily="2" charset="2"/>
              <a:buChar char="q"/>
            </a:pPr>
            <a:r>
              <a:rPr lang="en-US" dirty="0" smtClean="0"/>
              <a:t>Challenges</a:t>
            </a:r>
            <a:r>
              <a:rPr lang="en-US" dirty="0"/>
              <a:t>:</a:t>
            </a:r>
          </a:p>
          <a:p>
            <a:pPr lvl="1">
              <a:lnSpc>
                <a:spcPct val="150000"/>
              </a:lnSpc>
              <a:buFont typeface="Wingdings" panose="05000000000000000000" pitchFamily="2" charset="2"/>
              <a:buChar char="q"/>
            </a:pPr>
            <a:r>
              <a:rPr lang="en-US" dirty="0" smtClean="0"/>
              <a:t>Assure involvement and awareness of the City’s housing and transportation strategy consulting processes</a:t>
            </a:r>
          </a:p>
          <a:p>
            <a:pPr lvl="1">
              <a:lnSpc>
                <a:spcPct val="150000"/>
              </a:lnSpc>
              <a:buFont typeface="Wingdings" panose="05000000000000000000" pitchFamily="2" charset="2"/>
              <a:buChar char="q"/>
            </a:pPr>
            <a:r>
              <a:rPr lang="en-US" dirty="0" smtClean="0"/>
              <a:t>Orient new Outreach and Engagement Coordinator to initiate marketing campaign of all city services that support residents choice to age in Newton</a:t>
            </a:r>
            <a:endParaRPr lang="en-US" dirty="0"/>
          </a:p>
          <a:p>
            <a:endParaRPr lang="en-US" dirty="0"/>
          </a:p>
          <a:p>
            <a:endParaRPr lang="en-US" dirty="0"/>
          </a:p>
        </p:txBody>
      </p:sp>
    </p:spTree>
    <p:extLst>
      <p:ext uri="{BB962C8B-B14F-4D97-AF65-F5344CB8AC3E}">
        <p14:creationId xmlns:p14="http://schemas.microsoft.com/office/powerpoint/2010/main" val="1285579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Strategy: Effective Marketing Strategies</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buFont typeface="Wingdings" panose="05000000000000000000" pitchFamily="2" charset="2"/>
              <a:buChar char="q"/>
            </a:pPr>
            <a:r>
              <a:rPr lang="en-US" dirty="0" smtClean="0"/>
              <a:t>NDSS Newsletter</a:t>
            </a:r>
          </a:p>
          <a:p>
            <a:pPr marL="274320" lvl="2" indent="-274320">
              <a:lnSpc>
                <a:spcPct val="150000"/>
              </a:lnSpc>
              <a:buClr>
                <a:schemeClr val="accent1"/>
              </a:buClr>
              <a:buSzPct val="85000"/>
              <a:buFont typeface="Wingdings" panose="05000000000000000000" pitchFamily="2" charset="2"/>
              <a:buChar char="q"/>
            </a:pPr>
            <a:r>
              <a:rPr lang="en-US" sz="2800" dirty="0"/>
              <a:t>Currently </a:t>
            </a:r>
            <a:r>
              <a:rPr lang="en-US" sz="2800" dirty="0" smtClean="0"/>
              <a:t>60+/month </a:t>
            </a:r>
            <a:r>
              <a:rPr lang="en-US" sz="2800" dirty="0"/>
              <a:t>Programs &amp; Services at NDSS</a:t>
            </a:r>
          </a:p>
          <a:p>
            <a:pPr lvl="2">
              <a:lnSpc>
                <a:spcPct val="150000"/>
              </a:lnSpc>
              <a:buFont typeface="Wingdings" panose="05000000000000000000" pitchFamily="2" charset="2"/>
              <a:buChar char="q"/>
            </a:pPr>
            <a:r>
              <a:rPr lang="en-US" dirty="0" smtClean="0"/>
              <a:t>Challenges:</a:t>
            </a:r>
          </a:p>
          <a:p>
            <a:pPr lvl="3">
              <a:lnSpc>
                <a:spcPct val="150000"/>
              </a:lnSpc>
              <a:buFont typeface="Wingdings" panose="05000000000000000000" pitchFamily="2" charset="2"/>
              <a:buChar char="q"/>
            </a:pPr>
            <a:r>
              <a:rPr lang="en-US" dirty="0" smtClean="0"/>
              <a:t>Public unaware of what NDSS &amp; COA offers</a:t>
            </a:r>
          </a:p>
          <a:p>
            <a:pPr lvl="3">
              <a:lnSpc>
                <a:spcPct val="150000"/>
              </a:lnSpc>
              <a:buFont typeface="Wingdings" panose="05000000000000000000" pitchFamily="2" charset="2"/>
              <a:buChar char="q"/>
            </a:pPr>
            <a:r>
              <a:rPr lang="en-US" dirty="0" smtClean="0"/>
              <a:t>Need to identify and build additional marketing strategies</a:t>
            </a:r>
          </a:p>
          <a:p>
            <a:pPr lvl="3">
              <a:lnSpc>
                <a:spcPct val="150000"/>
              </a:lnSpc>
              <a:buFont typeface="Wingdings" panose="05000000000000000000" pitchFamily="2" charset="2"/>
              <a:buChar char="q"/>
            </a:pPr>
            <a:r>
              <a:rPr lang="en-US" dirty="0" smtClean="0"/>
              <a:t>Hire community “outreach” position </a:t>
            </a:r>
            <a:endParaRPr lang="en-US" dirty="0" smtClean="0"/>
          </a:p>
          <a:p>
            <a:pPr lvl="3">
              <a:lnSpc>
                <a:spcPct val="150000"/>
              </a:lnSpc>
              <a:buFont typeface="Wingdings" panose="05000000000000000000" pitchFamily="2" charset="2"/>
              <a:buChar char="q"/>
            </a:pPr>
            <a:r>
              <a:rPr lang="en-US" dirty="0" smtClean="0"/>
              <a:t>Continue </a:t>
            </a:r>
            <a:r>
              <a:rPr lang="en-US" dirty="0" smtClean="0"/>
              <a:t>to identify needs &amp; wishes and build new programs</a:t>
            </a:r>
          </a:p>
          <a:p>
            <a:pPr lvl="2">
              <a:lnSpc>
                <a:spcPct val="150000"/>
              </a:lnSpc>
              <a:buFont typeface="Wingdings" panose="05000000000000000000" pitchFamily="2" charset="2"/>
              <a:buChar char="q"/>
            </a:pP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1021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295400"/>
          </a:xfrm>
        </p:spPr>
        <p:txBody>
          <a:bodyPr anchor="ctr">
            <a:noAutofit/>
          </a:bodyPr>
          <a:lstStyle/>
          <a:p>
            <a:pPr lvl="1" algn="ctr" rtl="0">
              <a:spcBef>
                <a:spcPct val="0"/>
              </a:spcBef>
            </a:pPr>
            <a:r>
              <a:rPr lang="en-US" sz="2800" i="1" dirty="0" smtClean="0">
                <a:latin typeface="+mj-lt"/>
              </a:rPr>
              <a:t/>
            </a:r>
            <a:br>
              <a:rPr lang="en-US" sz="2800" i="1" dirty="0" smtClean="0">
                <a:latin typeface="+mj-lt"/>
              </a:rPr>
            </a:br>
            <a:r>
              <a:rPr lang="en-US" sz="2800" i="1" dirty="0" smtClean="0">
                <a:solidFill>
                  <a:schemeClr val="tx2">
                    <a:lumMod val="60000"/>
                    <a:lumOff val="40000"/>
                  </a:schemeClr>
                </a:solidFill>
                <a:latin typeface="+mj-lt"/>
              </a:rPr>
              <a:t>Strategy: Maintain, Strengthen, Create Programs &amp; Services</a:t>
            </a:r>
            <a:r>
              <a:rPr lang="en-US" sz="2800" i="1" dirty="0" smtClean="0">
                <a:latin typeface="+mj-lt"/>
              </a:rPr>
              <a:t/>
            </a:r>
            <a:br>
              <a:rPr lang="en-US" sz="2800" i="1" dirty="0" smtClean="0">
                <a:latin typeface="+mj-lt"/>
              </a:rPr>
            </a:br>
            <a:endParaRPr lang="en-US" sz="2800" i="1" dirty="0">
              <a:latin typeface="+mj-lt"/>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Content Placeholder 4"/>
          <p:cNvSpPr>
            <a:spLocks noGrp="1"/>
          </p:cNvSpPr>
          <p:nvPr>
            <p:ph sz="quarter" idx="1"/>
          </p:nvPr>
        </p:nvSpPr>
        <p:spPr/>
        <p:txBody>
          <a:bodyPr>
            <a:normAutofit fontScale="85000" lnSpcReduction="20000"/>
          </a:bodyPr>
          <a:lstStyle/>
          <a:p>
            <a:r>
              <a:rPr lang="en-US" dirty="0"/>
              <a:t>New Staff: Programs and Services </a:t>
            </a:r>
          </a:p>
          <a:p>
            <a:r>
              <a:rPr lang="en-US" dirty="0"/>
              <a:t>Expanded fitness options</a:t>
            </a:r>
          </a:p>
          <a:p>
            <a:r>
              <a:rPr lang="en-US" dirty="0"/>
              <a:t>LGBT advisory board and programs</a:t>
            </a:r>
          </a:p>
          <a:p>
            <a:r>
              <a:rPr lang="en-US" dirty="0"/>
              <a:t>Trips: Theater, Museums</a:t>
            </a:r>
          </a:p>
          <a:p>
            <a:r>
              <a:rPr lang="en-US" dirty="0"/>
              <a:t>Bird Walks</a:t>
            </a:r>
          </a:p>
          <a:p>
            <a:r>
              <a:rPr lang="en-US" dirty="0"/>
              <a:t>Improved computer classes</a:t>
            </a:r>
          </a:p>
          <a:p>
            <a:r>
              <a:rPr lang="en-US" dirty="0"/>
              <a:t>Friendly visiting/calling program</a:t>
            </a:r>
          </a:p>
          <a:p>
            <a:r>
              <a:rPr lang="en-US" dirty="0" smtClean="0"/>
              <a:t>Home contractor referral  </a:t>
            </a:r>
            <a:r>
              <a:rPr lang="en-US" dirty="0"/>
              <a:t>service</a:t>
            </a:r>
          </a:p>
          <a:p>
            <a:r>
              <a:rPr lang="en-US" dirty="0"/>
              <a:t>Theater workshop/programs</a:t>
            </a:r>
          </a:p>
          <a:p>
            <a:r>
              <a:rPr lang="en-US" dirty="0"/>
              <a:t>New art classes</a:t>
            </a:r>
          </a:p>
          <a:p>
            <a:r>
              <a:rPr lang="en-US" dirty="0"/>
              <a:t>Brain Wellness program</a:t>
            </a:r>
          </a:p>
          <a:p>
            <a:r>
              <a:rPr lang="en-US" dirty="0" smtClean="0"/>
              <a:t>Challenges:</a:t>
            </a:r>
          </a:p>
          <a:p>
            <a:pPr lvl="1"/>
            <a:r>
              <a:rPr lang="en-US" dirty="0" smtClean="0"/>
              <a:t>Space and bringing programs beyond the four walls</a:t>
            </a:r>
            <a:endParaRPr lang="en-US" dirty="0"/>
          </a:p>
        </p:txBody>
      </p:sp>
    </p:spTree>
    <p:extLst>
      <p:ext uri="{BB962C8B-B14F-4D97-AF65-F5344CB8AC3E}">
        <p14:creationId xmlns:p14="http://schemas.microsoft.com/office/powerpoint/2010/main" val="335345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NDSS &amp; COA VISION In Action</a:t>
            </a:r>
            <a:endParaRPr lang="en-US" dirty="0"/>
          </a:p>
        </p:txBody>
      </p:sp>
      <p:sp>
        <p:nvSpPr>
          <p:cNvPr id="3" name="Content Placeholder 2"/>
          <p:cNvSpPr>
            <a:spLocks noGrp="1"/>
          </p:cNvSpPr>
          <p:nvPr>
            <p:ph sz="quarter" idx="1"/>
          </p:nvPr>
        </p:nvSpPr>
        <p:spPr/>
        <p:txBody>
          <a:bodyPr/>
          <a:lstStyle/>
          <a:p>
            <a:pPr marL="0" indent="0" algn="ctr">
              <a:lnSpc>
                <a:spcPct val="200000"/>
              </a:lnSpc>
              <a:buNone/>
            </a:pPr>
            <a:r>
              <a:rPr lang="en-US" b="1" dirty="0" smtClean="0"/>
              <a:t>Our </a:t>
            </a:r>
            <a:r>
              <a:rPr lang="en-US" b="1" u="sng" dirty="0" smtClean="0"/>
              <a:t>Vision</a:t>
            </a:r>
            <a:r>
              <a:rPr lang="en-US" b="1" dirty="0" smtClean="0"/>
              <a:t> Inspires Us</a:t>
            </a:r>
          </a:p>
          <a:p>
            <a:pPr marL="0" indent="0" algn="ctr">
              <a:lnSpc>
                <a:spcPct val="200000"/>
              </a:lnSpc>
              <a:buNone/>
            </a:pPr>
            <a:r>
              <a:rPr lang="en-US" dirty="0" smtClean="0"/>
              <a:t>Provide </a:t>
            </a:r>
            <a:r>
              <a:rPr lang="en-US" dirty="0"/>
              <a:t>sustained leadership that helps Newton be a Livable and </a:t>
            </a:r>
            <a:r>
              <a:rPr lang="en-US" dirty="0" smtClean="0"/>
              <a:t>Age-friendly </a:t>
            </a:r>
            <a:r>
              <a:rPr lang="en-US" dirty="0"/>
              <a:t>Community for all who choose to live here.</a:t>
            </a:r>
          </a:p>
          <a:p>
            <a:pPr marL="0" indent="0" algn="ctr">
              <a:lnSpc>
                <a:spcPct val="200000"/>
              </a:lnSpc>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60713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066800"/>
          </a:xfrm>
        </p:spPr>
        <p:txBody>
          <a:bodyPr anchor="b">
            <a:normAutofit fontScale="90000"/>
          </a:bodyPr>
          <a:lstStyle/>
          <a:p>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PLAAN </a:t>
            </a:r>
            <a:br>
              <a:rPr lang="en-US" sz="3600" dirty="0" smtClean="0"/>
            </a:br>
            <a:r>
              <a:rPr lang="en-US" sz="3600" u="sng" dirty="0" smtClean="0"/>
              <a:t>P</a:t>
            </a:r>
            <a:r>
              <a:rPr lang="en-US" sz="3600" dirty="0" smtClean="0"/>
              <a:t>lanning for a </a:t>
            </a:r>
            <a:r>
              <a:rPr lang="en-US" sz="3600" u="sng" dirty="0" smtClean="0"/>
              <a:t>L</a:t>
            </a:r>
            <a:r>
              <a:rPr lang="en-US" sz="3600" dirty="0" smtClean="0"/>
              <a:t>ivable </a:t>
            </a:r>
            <a:r>
              <a:rPr lang="en-US" sz="3600" u="sng" dirty="0" smtClean="0"/>
              <a:t>A</a:t>
            </a:r>
            <a:r>
              <a:rPr lang="en-US" sz="3600" dirty="0" smtClean="0"/>
              <a:t>ll-</a:t>
            </a:r>
            <a:r>
              <a:rPr lang="en-US" sz="3600" u="sng" dirty="0" smtClean="0"/>
              <a:t>A</a:t>
            </a:r>
            <a:r>
              <a:rPr lang="en-US" sz="3600" dirty="0" smtClean="0"/>
              <a:t>ge-friendly </a:t>
            </a:r>
            <a:r>
              <a:rPr lang="en-US" sz="3600" u="sng" dirty="0" smtClean="0"/>
              <a:t>N</a:t>
            </a:r>
            <a:r>
              <a:rPr lang="en-US" sz="3600" dirty="0" smtClean="0"/>
              <a:t>ewton</a:t>
            </a:r>
            <a:endParaRPr lang="en-US" dirty="0"/>
          </a:p>
        </p:txBody>
      </p:sp>
      <p:sp>
        <p:nvSpPr>
          <p:cNvPr id="3" name="Content Placeholder 2"/>
          <p:cNvSpPr>
            <a:spLocks noGrp="1"/>
          </p:cNvSpPr>
          <p:nvPr>
            <p:ph sz="quarter" idx="1"/>
          </p:nvPr>
        </p:nvSpPr>
        <p:spPr>
          <a:xfrm>
            <a:off x="301752" y="1600200"/>
            <a:ext cx="8503920" cy="4498848"/>
          </a:xfrm>
        </p:spPr>
        <p:txBody>
          <a:bodyPr/>
          <a:lstStyle/>
          <a:p>
            <a:pPr marL="0" indent="0" algn="ctr">
              <a:buNone/>
            </a:pPr>
            <a:endParaRPr lang="en-US" sz="2800" dirty="0"/>
          </a:p>
          <a:p>
            <a:pPr marL="0" indent="0" algn="ctr">
              <a:lnSpc>
                <a:spcPct val="200000"/>
              </a:lnSpc>
              <a:buNone/>
            </a:pPr>
            <a:r>
              <a:rPr lang="en-US" sz="2800" dirty="0" smtClean="0"/>
              <a:t>NDSS &amp; COA Strategic Goals </a:t>
            </a:r>
          </a:p>
          <a:p>
            <a:pPr marL="0" indent="0" algn="ctr">
              <a:lnSpc>
                <a:spcPct val="200000"/>
              </a:lnSpc>
              <a:buNone/>
            </a:pPr>
            <a:r>
              <a:rPr lang="en-US" sz="2800" dirty="0" smtClean="0"/>
              <a:t>in the Context of the </a:t>
            </a:r>
          </a:p>
          <a:p>
            <a:pPr marL="0" indent="0" algn="ctr">
              <a:lnSpc>
                <a:spcPct val="200000"/>
              </a:lnSpc>
              <a:buNone/>
            </a:pPr>
            <a:r>
              <a:rPr lang="en-US" sz="2800" dirty="0" smtClean="0"/>
              <a:t>World </a:t>
            </a:r>
            <a:r>
              <a:rPr lang="en-US" sz="2800" dirty="0"/>
              <a:t>Health </a:t>
            </a:r>
            <a:r>
              <a:rPr lang="en-US" sz="2800" dirty="0" smtClean="0"/>
              <a:t>Organization &amp; </a:t>
            </a:r>
          </a:p>
          <a:p>
            <a:pPr marL="0" indent="0" algn="ctr">
              <a:lnSpc>
                <a:spcPct val="200000"/>
              </a:lnSpc>
              <a:buNone/>
            </a:pPr>
            <a:r>
              <a:rPr lang="en-US" sz="2800" dirty="0" smtClean="0"/>
              <a:t>AARP’s Age-friendly/Livable Communities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15752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Age-friendly/Livable –Domains of Livability</a:t>
            </a:r>
            <a:endParaRPr lang="en-US" dirty="0"/>
          </a:p>
        </p:txBody>
      </p:sp>
      <p:sp>
        <p:nvSpPr>
          <p:cNvPr id="3" name="Content Placeholder 2"/>
          <p:cNvSpPr>
            <a:spLocks noGrp="1"/>
          </p:cNvSpPr>
          <p:nvPr>
            <p:ph sz="quarter" idx="1"/>
          </p:nvPr>
        </p:nvSpPr>
        <p:spPr/>
        <p:txBody>
          <a:bodyPr>
            <a:normAutofit lnSpcReduction="10000"/>
          </a:bodyPr>
          <a:lstStyle/>
          <a:p>
            <a:r>
              <a:rPr lang="en-US" dirty="0"/>
              <a:t>Housing</a:t>
            </a:r>
          </a:p>
          <a:p>
            <a:r>
              <a:rPr lang="en-US" dirty="0"/>
              <a:t>Transportation</a:t>
            </a:r>
          </a:p>
          <a:p>
            <a:r>
              <a:rPr lang="en-US" dirty="0"/>
              <a:t>Social Participation</a:t>
            </a:r>
          </a:p>
          <a:p>
            <a:r>
              <a:rPr lang="en-US" dirty="0" smtClean="0"/>
              <a:t>Outdoor Spaces and Buildings</a:t>
            </a:r>
          </a:p>
          <a:p>
            <a:r>
              <a:rPr lang="en-US" dirty="0" smtClean="0"/>
              <a:t>Respect and Social Inclusion</a:t>
            </a:r>
          </a:p>
          <a:p>
            <a:r>
              <a:rPr lang="en-US" dirty="0" smtClean="0"/>
              <a:t>Civic Participation and Employment</a:t>
            </a:r>
          </a:p>
          <a:p>
            <a:r>
              <a:rPr lang="en-US" dirty="0" smtClean="0"/>
              <a:t>Communication and Information</a:t>
            </a:r>
          </a:p>
          <a:p>
            <a:r>
              <a:rPr lang="en-US" dirty="0" smtClean="0"/>
              <a:t>Community and Health Services</a:t>
            </a:r>
          </a:p>
          <a:p>
            <a:r>
              <a:rPr lang="en-US" dirty="0" smtClean="0"/>
              <a:t>Arts and Culture (New)</a:t>
            </a:r>
          </a:p>
          <a:p>
            <a:r>
              <a:rPr lang="en-US" dirty="0" smtClean="0"/>
              <a:t>Educational Opportunities (New)</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81724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PLAAN: Planning for a Livable </a:t>
            </a:r>
            <a:r>
              <a:rPr lang="en-US" sz="3100" b="1" dirty="0" smtClean="0"/>
              <a:t>All-Age friendly Newton: Eight Domains Plus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13040064"/>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4546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PLAAN</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Content Placeholder 4"/>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How Strategies Support the PLAAN Initiative</a:t>
            </a:r>
            <a:endParaRPr lang="en-US" dirty="0"/>
          </a:p>
        </p:txBody>
      </p:sp>
    </p:spTree>
    <p:extLst>
      <p:ext uri="{BB962C8B-B14F-4D97-AF65-F5344CB8AC3E}">
        <p14:creationId xmlns:p14="http://schemas.microsoft.com/office/powerpoint/2010/main" val="220471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PLAAN OVERALL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u="sng" dirty="0" smtClean="0"/>
              <a:t>Strategies</a:t>
            </a:r>
            <a:r>
              <a:rPr lang="en-US" dirty="0" smtClean="0"/>
              <a:t>: Partnerships &amp; Bridges; Advocacy; Community Awareness; Marketing </a:t>
            </a:r>
          </a:p>
          <a:p>
            <a:pPr lvl="1"/>
            <a:r>
              <a:rPr lang="en-US" dirty="0"/>
              <a:t>Age-friendly/Livable Strategy Group</a:t>
            </a:r>
          </a:p>
          <a:p>
            <a:pPr lvl="1"/>
            <a:r>
              <a:rPr lang="en-US" dirty="0"/>
              <a:t>Application to WHO &amp; AARP for Livable, Age-friendly </a:t>
            </a:r>
            <a:r>
              <a:rPr lang="en-US" dirty="0" smtClean="0"/>
              <a:t>Network</a:t>
            </a:r>
          </a:p>
          <a:p>
            <a:pPr lvl="1"/>
            <a:r>
              <a:rPr lang="en-US" dirty="0" smtClean="0">
                <a:solidFill>
                  <a:schemeClr val="tx2"/>
                </a:solidFill>
              </a:rPr>
              <a:t>Ongoing </a:t>
            </a:r>
            <a:r>
              <a:rPr lang="en-US" dirty="0">
                <a:solidFill>
                  <a:schemeClr val="tx2"/>
                </a:solidFill>
              </a:rPr>
              <a:t>Learning and Sharing sessions with City Departments, Other Agencies, Institutions &amp; Individuals </a:t>
            </a:r>
            <a:endParaRPr lang="en-US" dirty="0" smtClean="0">
              <a:solidFill>
                <a:schemeClr val="tx2"/>
              </a:solidFill>
            </a:endParaRPr>
          </a:p>
          <a:p>
            <a:pPr lvl="1"/>
            <a:r>
              <a:rPr lang="en-US" dirty="0" err="1" smtClean="0">
                <a:solidFill>
                  <a:schemeClr val="tx2"/>
                </a:solidFill>
              </a:rPr>
              <a:t>Lasell</a:t>
            </a:r>
            <a:r>
              <a:rPr lang="en-US" dirty="0" smtClean="0">
                <a:solidFill>
                  <a:schemeClr val="tx2"/>
                </a:solidFill>
              </a:rPr>
              <a:t> </a:t>
            </a:r>
            <a:r>
              <a:rPr lang="en-US" dirty="0">
                <a:solidFill>
                  <a:schemeClr val="tx2"/>
                </a:solidFill>
              </a:rPr>
              <a:t>College, </a:t>
            </a:r>
            <a:r>
              <a:rPr lang="en-US" dirty="0" err="1">
                <a:solidFill>
                  <a:schemeClr val="tx2"/>
                </a:solidFill>
              </a:rPr>
              <a:t>Lasell</a:t>
            </a:r>
            <a:r>
              <a:rPr lang="en-US" dirty="0">
                <a:solidFill>
                  <a:schemeClr val="tx2"/>
                </a:solidFill>
              </a:rPr>
              <a:t> Village &amp; Fuss Research Center</a:t>
            </a:r>
          </a:p>
          <a:p>
            <a:pPr lvl="1"/>
            <a:r>
              <a:rPr lang="en-US" dirty="0" smtClean="0"/>
              <a:t>City Council – Full Board &amp; Committees</a:t>
            </a:r>
          </a:p>
          <a:p>
            <a:pPr lvl="1"/>
            <a:r>
              <a:rPr lang="en-US" dirty="0" smtClean="0"/>
              <a:t>Planning Department</a:t>
            </a:r>
          </a:p>
          <a:p>
            <a:pPr lvl="1"/>
            <a:r>
              <a:rPr lang="en-US" dirty="0" smtClean="0"/>
              <a:t>Parks &amp; Recreation</a:t>
            </a:r>
          </a:p>
          <a:p>
            <a:pPr lvl="1"/>
            <a:r>
              <a:rPr lang="en-US" dirty="0" smtClean="0"/>
              <a:t>Newton Free Library</a:t>
            </a:r>
          </a:p>
          <a:p>
            <a:pPr lvl="1"/>
            <a:r>
              <a:rPr lang="en-US" dirty="0" smtClean="0"/>
              <a:t>Health &amp; Human Services</a:t>
            </a:r>
          </a:p>
          <a:p>
            <a:pPr lvl="1"/>
            <a:r>
              <a:rPr lang="en-US" dirty="0" smtClean="0"/>
              <a:t>Transportation Advisory Group</a:t>
            </a:r>
          </a:p>
          <a:p>
            <a:pPr lvl="1"/>
            <a:r>
              <a:rPr lang="en-US" dirty="0" smtClean="0"/>
              <a:t>Engine 6</a:t>
            </a:r>
          </a:p>
          <a:p>
            <a:pPr lvl="1"/>
            <a:r>
              <a:rPr lang="en-US" dirty="0" smtClean="0"/>
              <a:t>Livable Newton/Friends of Austin Street</a:t>
            </a:r>
          </a:p>
          <a:p>
            <a:pPr lvl="1"/>
            <a:r>
              <a:rPr lang="en-US" dirty="0" smtClean="0"/>
              <a:t>Newton at Home</a:t>
            </a:r>
          </a:p>
          <a:p>
            <a:pPr lvl="2"/>
            <a:endParaRPr lang="en-US" dirty="0" smtClean="0"/>
          </a:p>
          <a:p>
            <a:pPr lvl="2"/>
            <a:endParaRPr lang="en-US" dirty="0" smtClean="0"/>
          </a:p>
          <a:p>
            <a:pPr lvl="2"/>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39430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PLAAN OVERALL </a:t>
            </a:r>
            <a:r>
              <a:rPr lang="en-US" dirty="0" smtClean="0"/>
              <a:t> (Cont.)</a:t>
            </a:r>
            <a:endParaRPr lang="en-US" dirty="0"/>
          </a:p>
        </p:txBody>
      </p:sp>
      <p:sp>
        <p:nvSpPr>
          <p:cNvPr id="3" name="Content Placeholder 2"/>
          <p:cNvSpPr>
            <a:spLocks noGrp="1"/>
          </p:cNvSpPr>
          <p:nvPr>
            <p:ph sz="quarter" idx="1"/>
          </p:nvPr>
        </p:nvSpPr>
        <p:spPr/>
        <p:txBody>
          <a:bodyPr>
            <a:normAutofit lnSpcReduction="10000"/>
          </a:bodyPr>
          <a:lstStyle/>
          <a:p>
            <a:pPr marL="0"/>
            <a:r>
              <a:rPr lang="en-US" u="sng" dirty="0">
                <a:solidFill>
                  <a:schemeClr val="tx1"/>
                </a:solidFill>
              </a:rPr>
              <a:t>Strategies</a:t>
            </a:r>
            <a:r>
              <a:rPr lang="en-US" dirty="0">
                <a:solidFill>
                  <a:schemeClr val="tx1"/>
                </a:solidFill>
              </a:rPr>
              <a:t>: Partnerships &amp; Bridges; Advocacy; </a:t>
            </a:r>
            <a:r>
              <a:rPr lang="en-US" dirty="0" smtClean="0">
                <a:solidFill>
                  <a:schemeClr val="tx1"/>
                </a:solidFill>
              </a:rPr>
              <a:t> Community </a:t>
            </a:r>
            <a:r>
              <a:rPr lang="en-US" dirty="0">
                <a:solidFill>
                  <a:schemeClr val="tx1"/>
                </a:solidFill>
              </a:rPr>
              <a:t>Awareness; </a:t>
            </a:r>
            <a:r>
              <a:rPr lang="en-US" dirty="0" smtClean="0">
                <a:solidFill>
                  <a:schemeClr val="tx1"/>
                </a:solidFill>
              </a:rPr>
              <a:t>Marketing (Cont.)</a:t>
            </a:r>
          </a:p>
          <a:p>
            <a:pPr marL="274320" lvl="1"/>
            <a:r>
              <a:rPr lang="en-US" dirty="0" smtClean="0">
                <a:solidFill>
                  <a:schemeClr val="tx2"/>
                </a:solidFill>
              </a:rPr>
              <a:t>Newton/Needham </a:t>
            </a:r>
            <a:r>
              <a:rPr lang="en-US" dirty="0">
                <a:solidFill>
                  <a:schemeClr val="tx2"/>
                </a:solidFill>
              </a:rPr>
              <a:t>Chamber of </a:t>
            </a:r>
            <a:r>
              <a:rPr lang="en-US" dirty="0" smtClean="0">
                <a:solidFill>
                  <a:schemeClr val="tx2"/>
                </a:solidFill>
              </a:rPr>
              <a:t>Commerce</a:t>
            </a:r>
          </a:p>
          <a:p>
            <a:pPr marL="274320" lvl="1"/>
            <a:r>
              <a:rPr lang="en-US" dirty="0" smtClean="0">
                <a:solidFill>
                  <a:schemeClr val="tx2"/>
                </a:solidFill>
              </a:rPr>
              <a:t>Newton </a:t>
            </a:r>
            <a:r>
              <a:rPr lang="en-US" dirty="0">
                <a:solidFill>
                  <a:schemeClr val="tx2"/>
                </a:solidFill>
              </a:rPr>
              <a:t>Veterans/Post </a:t>
            </a:r>
            <a:r>
              <a:rPr lang="en-US" dirty="0" smtClean="0">
                <a:solidFill>
                  <a:schemeClr val="tx2"/>
                </a:solidFill>
              </a:rPr>
              <a:t>440</a:t>
            </a:r>
          </a:p>
          <a:p>
            <a:pPr marL="274320" lvl="1"/>
            <a:r>
              <a:rPr lang="en-US" dirty="0" smtClean="0">
                <a:solidFill>
                  <a:schemeClr val="tx2"/>
                </a:solidFill>
              </a:rPr>
              <a:t>West </a:t>
            </a:r>
            <a:r>
              <a:rPr lang="en-US" dirty="0">
                <a:solidFill>
                  <a:schemeClr val="tx2"/>
                </a:solidFill>
              </a:rPr>
              <a:t>Suburban </a:t>
            </a:r>
            <a:r>
              <a:rPr lang="en-US" dirty="0" smtClean="0">
                <a:solidFill>
                  <a:schemeClr val="tx2"/>
                </a:solidFill>
              </a:rPr>
              <a:t>YMCA</a:t>
            </a:r>
          </a:p>
          <a:p>
            <a:pPr marL="274320" lvl="1"/>
            <a:r>
              <a:rPr lang="en-US" dirty="0" smtClean="0">
                <a:solidFill>
                  <a:schemeClr val="tx2"/>
                </a:solidFill>
              </a:rPr>
              <a:t>Boston College</a:t>
            </a:r>
          </a:p>
          <a:p>
            <a:pPr marL="274320" lvl="1"/>
            <a:r>
              <a:rPr lang="en-US" dirty="0" smtClean="0">
                <a:solidFill>
                  <a:schemeClr val="tx2"/>
                </a:solidFill>
              </a:rPr>
              <a:t>Livable Dedham</a:t>
            </a:r>
          </a:p>
          <a:p>
            <a:pPr marL="274320" lvl="1"/>
            <a:r>
              <a:rPr lang="en-US" dirty="0" smtClean="0">
                <a:solidFill>
                  <a:schemeClr val="tx2"/>
                </a:solidFill>
              </a:rPr>
              <a:t>Brookline </a:t>
            </a:r>
            <a:r>
              <a:rPr lang="en-US" dirty="0">
                <a:solidFill>
                  <a:schemeClr val="tx2"/>
                </a:solidFill>
              </a:rPr>
              <a:t>Community Aging Network: </a:t>
            </a:r>
            <a:r>
              <a:rPr lang="en-US" dirty="0" smtClean="0">
                <a:solidFill>
                  <a:schemeClr val="tx2"/>
                </a:solidFill>
              </a:rPr>
              <a:t>B-CAN</a:t>
            </a:r>
          </a:p>
          <a:p>
            <a:pPr marL="274320" lvl="1"/>
            <a:r>
              <a:rPr lang="en-US" dirty="0" smtClean="0">
                <a:solidFill>
                  <a:schemeClr val="tx2"/>
                </a:solidFill>
              </a:rPr>
              <a:t>Brookline </a:t>
            </a:r>
            <a:r>
              <a:rPr lang="en-US" dirty="0">
                <a:solidFill>
                  <a:schemeClr val="tx2"/>
                </a:solidFill>
              </a:rPr>
              <a:t>Senior </a:t>
            </a:r>
            <a:r>
              <a:rPr lang="en-US" dirty="0" smtClean="0">
                <a:solidFill>
                  <a:schemeClr val="tx2"/>
                </a:solidFill>
              </a:rPr>
              <a:t>Center</a:t>
            </a:r>
          </a:p>
          <a:p>
            <a:pPr marL="274320" lvl="1"/>
            <a:r>
              <a:rPr lang="en-US" dirty="0" smtClean="0">
                <a:solidFill>
                  <a:schemeClr val="tx2"/>
                </a:solidFill>
              </a:rPr>
              <a:t>City </a:t>
            </a:r>
            <a:r>
              <a:rPr lang="en-US" dirty="0">
                <a:solidFill>
                  <a:schemeClr val="tx2"/>
                </a:solidFill>
              </a:rPr>
              <a:t>of Boston: Commission on Elderly </a:t>
            </a:r>
            <a:r>
              <a:rPr lang="en-US" dirty="0" smtClean="0">
                <a:solidFill>
                  <a:schemeClr val="tx2"/>
                </a:solidFill>
              </a:rPr>
              <a:t>Affairs</a:t>
            </a:r>
          </a:p>
          <a:p>
            <a:pPr marL="274320" lvl="1"/>
            <a:r>
              <a:rPr lang="en-US" dirty="0" smtClean="0">
                <a:solidFill>
                  <a:schemeClr val="tx2"/>
                </a:solidFill>
              </a:rPr>
              <a:t>AARP</a:t>
            </a:r>
          </a:p>
          <a:p>
            <a:pPr marL="274320" lvl="1"/>
            <a:r>
              <a:rPr lang="en-US" dirty="0" smtClean="0">
                <a:solidFill>
                  <a:schemeClr val="tx2"/>
                </a:solidFill>
              </a:rPr>
              <a:t>Habitat </a:t>
            </a:r>
            <a:r>
              <a:rPr lang="en-US" dirty="0">
                <a:solidFill>
                  <a:schemeClr val="tx2"/>
                </a:solidFill>
              </a:rPr>
              <a:t>for Humanity</a:t>
            </a:r>
          </a:p>
          <a:p>
            <a:pPr marL="320040" lvl="2" indent="0">
              <a:buClr>
                <a:schemeClr val="accent1"/>
              </a:buClr>
              <a:buSzPct val="85000"/>
              <a:buNone/>
            </a:pPr>
            <a:endParaRPr lang="en-US" dirty="0" smtClean="0"/>
          </a:p>
          <a:p>
            <a:pPr marL="548640" lvl="2">
              <a:buClr>
                <a:schemeClr val="accent1"/>
              </a:buClr>
              <a:buSzPct val="85000"/>
              <a:buFont typeface="Wingdings 2"/>
              <a:buChar char=""/>
            </a:pP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90063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Housing</a:t>
            </a:r>
            <a:endParaRPr lang="en-US" dirty="0"/>
          </a:p>
        </p:txBody>
      </p:sp>
      <p:sp>
        <p:nvSpPr>
          <p:cNvPr id="3" name="Content Placeholder 2"/>
          <p:cNvSpPr>
            <a:spLocks noGrp="1"/>
          </p:cNvSpPr>
          <p:nvPr>
            <p:ph sz="quarter" idx="1"/>
          </p:nvPr>
        </p:nvSpPr>
        <p:spPr/>
        <p:txBody>
          <a:bodyPr>
            <a:normAutofit/>
          </a:bodyPr>
          <a:lstStyle/>
          <a:p>
            <a:r>
              <a:rPr lang="en-US" i="1" u="sng" dirty="0" smtClean="0"/>
              <a:t>Strategies: ID Needs; Partnerships; Advocate; Access to Resources; Marketing </a:t>
            </a:r>
            <a:endParaRPr lang="en-US" i="1" dirty="0" smtClean="0"/>
          </a:p>
          <a:p>
            <a:pPr lvl="1"/>
            <a:r>
              <a:rPr lang="en-US" dirty="0" smtClean="0"/>
              <a:t>Support &amp; Advocate for Austin Street development</a:t>
            </a:r>
          </a:p>
          <a:p>
            <a:pPr lvl="1"/>
            <a:r>
              <a:rPr lang="en-US" dirty="0" smtClean="0"/>
              <a:t>All-Age-friendly Housing Criteria</a:t>
            </a:r>
          </a:p>
          <a:p>
            <a:pPr lvl="1"/>
            <a:r>
              <a:rPr lang="en-US" dirty="0" smtClean="0"/>
              <a:t>All-Age-friendly Housing Guide (in process)</a:t>
            </a:r>
          </a:p>
          <a:p>
            <a:pPr lvl="1"/>
            <a:r>
              <a:rPr lang="en-US" dirty="0" smtClean="0"/>
              <a:t>Elevator Building Availability</a:t>
            </a:r>
          </a:p>
          <a:p>
            <a:pPr lvl="1"/>
            <a:r>
              <a:rPr lang="en-US" dirty="0" smtClean="0"/>
              <a:t>Housing Preferences by Age</a:t>
            </a:r>
          </a:p>
          <a:p>
            <a:pPr lvl="1"/>
            <a:r>
              <a:rPr lang="en-US" dirty="0" smtClean="0"/>
              <a:t>Clarification re “senior housing” &amp; “housing for seniors”</a:t>
            </a:r>
          </a:p>
          <a:p>
            <a:pPr lvl="1"/>
            <a:r>
              <a:rPr lang="en-US" dirty="0" smtClean="0"/>
              <a:t>Housing Strategies in Retirement: Age and Financial Status</a:t>
            </a:r>
          </a:p>
          <a:p>
            <a:pPr lvl="1"/>
            <a:r>
              <a:rPr lang="en-US" dirty="0" smtClean="0"/>
              <a:t>Housing (series of three) Programs at Newton Free </a:t>
            </a:r>
            <a:r>
              <a:rPr lang="en-US" dirty="0" smtClean="0"/>
              <a:t>Library</a:t>
            </a:r>
          </a:p>
          <a:p>
            <a:pPr lvl="1"/>
            <a:r>
              <a:rPr lang="en-US" dirty="0" smtClean="0"/>
              <a:t>Involvement in Housing Strategy process</a:t>
            </a:r>
            <a:endParaRPr lang="en-US" dirty="0" smtClean="0"/>
          </a:p>
          <a:p>
            <a:pPr marL="594360" lvl="2" indent="0">
              <a:buNone/>
            </a:pPr>
            <a:endParaRPr lang="en-US" dirty="0"/>
          </a:p>
          <a:p>
            <a:pPr lvl="2"/>
            <a:endParaRPr lang="en-US" dirty="0"/>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6868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Domain: Transportation</a:t>
            </a:r>
            <a:endParaRPr lang="en-US" dirty="0"/>
          </a:p>
        </p:txBody>
      </p:sp>
      <p:sp>
        <p:nvSpPr>
          <p:cNvPr id="3" name="Content Placeholder 2"/>
          <p:cNvSpPr>
            <a:spLocks noGrp="1"/>
          </p:cNvSpPr>
          <p:nvPr>
            <p:ph sz="quarter" idx="1"/>
          </p:nvPr>
        </p:nvSpPr>
        <p:spPr>
          <a:xfrm>
            <a:off x="301752" y="1527048"/>
            <a:ext cx="8613648" cy="4572000"/>
          </a:xfrm>
        </p:spPr>
        <p:txBody>
          <a:bodyPr/>
          <a:lstStyle/>
          <a:p>
            <a:r>
              <a:rPr lang="en-US" i="1" u="sng" dirty="0" smtClean="0"/>
              <a:t>Strategies: Needs; Advocate; </a:t>
            </a:r>
            <a:r>
              <a:rPr lang="en-US" i="1" u="sng" dirty="0"/>
              <a:t>Resources; Awareness; </a:t>
            </a:r>
            <a:r>
              <a:rPr lang="en-US" i="1" u="sng" dirty="0" smtClean="0"/>
              <a:t>Partnerships; Marketing; Programs  </a:t>
            </a:r>
          </a:p>
          <a:p>
            <a:pPr lvl="1"/>
            <a:r>
              <a:rPr lang="en-US" dirty="0" smtClean="0"/>
              <a:t>Senior Transportation – Veteran’s Taxi</a:t>
            </a:r>
          </a:p>
          <a:p>
            <a:pPr lvl="2"/>
            <a:r>
              <a:rPr lang="en-US" dirty="0" smtClean="0"/>
              <a:t>Multiple locations throughout the city</a:t>
            </a:r>
          </a:p>
          <a:p>
            <a:pPr lvl="1"/>
            <a:r>
              <a:rPr lang="en-US" dirty="0" smtClean="0"/>
              <a:t>Charlie Card Passes with the MBTA</a:t>
            </a:r>
          </a:p>
          <a:p>
            <a:pPr lvl="1"/>
            <a:r>
              <a:rPr lang="en-US" dirty="0" smtClean="0"/>
              <a:t>Senior Parking Stickers – continual increases </a:t>
            </a:r>
            <a:endParaRPr lang="en-US" dirty="0" smtClean="0"/>
          </a:p>
          <a:p>
            <a:pPr lvl="1"/>
            <a:r>
              <a:rPr lang="en-US" dirty="0" smtClean="0"/>
              <a:t>Transportation </a:t>
            </a:r>
            <a:r>
              <a:rPr lang="en-US" dirty="0" smtClean="0"/>
              <a:t>Advisory Group </a:t>
            </a:r>
          </a:p>
          <a:p>
            <a:pPr lvl="1"/>
            <a:r>
              <a:rPr lang="en-US" dirty="0" smtClean="0"/>
              <a:t>TRIPPS Program with </a:t>
            </a:r>
            <a:r>
              <a:rPr lang="en-US" dirty="0" smtClean="0"/>
              <a:t>Brookline</a:t>
            </a:r>
          </a:p>
          <a:p>
            <a:pPr lvl="1"/>
            <a:r>
              <a:rPr lang="en-US" dirty="0" smtClean="0"/>
              <a:t>Involvement in Transportation strategy process</a:t>
            </a:r>
            <a:endParaRPr lang="en-US" dirty="0" smtClean="0"/>
          </a:p>
          <a:p>
            <a:pPr marL="274320" lvl="1"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01805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Social Participation</a:t>
            </a:r>
            <a:endParaRPr lang="en-US" dirty="0"/>
          </a:p>
        </p:txBody>
      </p:sp>
      <p:sp>
        <p:nvSpPr>
          <p:cNvPr id="3" name="Content Placeholder 2"/>
          <p:cNvSpPr>
            <a:spLocks noGrp="1"/>
          </p:cNvSpPr>
          <p:nvPr>
            <p:ph sz="quarter" idx="1"/>
          </p:nvPr>
        </p:nvSpPr>
        <p:spPr/>
        <p:txBody>
          <a:bodyPr>
            <a:normAutofit fontScale="92500"/>
          </a:bodyPr>
          <a:lstStyle/>
          <a:p>
            <a:r>
              <a:rPr lang="en-US" i="1" dirty="0" smtClean="0"/>
              <a:t>Strategies: </a:t>
            </a:r>
            <a:r>
              <a:rPr lang="en-US" i="1" u="sng" dirty="0" smtClean="0"/>
              <a:t>Needs; Partnerships; Programs/Services; Awareness; Marketing; Advocate; Resources  </a:t>
            </a:r>
          </a:p>
          <a:p>
            <a:pPr lvl="1"/>
            <a:r>
              <a:rPr lang="en-US" dirty="0" smtClean="0"/>
              <a:t>Programs </a:t>
            </a:r>
            <a:r>
              <a:rPr lang="en-US" dirty="0"/>
              <a:t>&amp;</a:t>
            </a:r>
            <a:r>
              <a:rPr lang="en-US" dirty="0" smtClean="0"/>
              <a:t> Activities within &amp; outside walls of Senior Center</a:t>
            </a:r>
          </a:p>
          <a:p>
            <a:pPr lvl="2"/>
            <a:r>
              <a:rPr lang="en-US" dirty="0" smtClean="0"/>
              <a:t>Health and Fitness</a:t>
            </a:r>
          </a:p>
          <a:p>
            <a:pPr lvl="2"/>
            <a:r>
              <a:rPr lang="en-US" dirty="0" smtClean="0"/>
              <a:t>Art Studio</a:t>
            </a:r>
          </a:p>
          <a:p>
            <a:pPr lvl="2"/>
            <a:r>
              <a:rPr lang="en-US" dirty="0" smtClean="0"/>
              <a:t>Languages </a:t>
            </a:r>
          </a:p>
          <a:p>
            <a:pPr lvl="2"/>
            <a:r>
              <a:rPr lang="en-US" dirty="0" smtClean="0"/>
              <a:t>Discussion Groups</a:t>
            </a:r>
          </a:p>
          <a:p>
            <a:pPr lvl="2"/>
            <a:r>
              <a:rPr lang="en-US" dirty="0" smtClean="0"/>
              <a:t>Socialization</a:t>
            </a:r>
          </a:p>
          <a:p>
            <a:pPr lvl="2"/>
            <a:r>
              <a:rPr lang="en-US" dirty="0" smtClean="0"/>
              <a:t>Day trips to historic &amp; Cultural Locations</a:t>
            </a:r>
          </a:p>
          <a:p>
            <a:pPr lvl="2"/>
            <a:r>
              <a:rPr lang="en-US" dirty="0" smtClean="0"/>
              <a:t>LGBT Groups</a:t>
            </a:r>
          </a:p>
          <a:p>
            <a:pPr lvl="2"/>
            <a:r>
              <a:rPr lang="en-US" dirty="0" smtClean="0"/>
              <a:t>Alzheimer’s Groups/ Memory Cafes</a:t>
            </a:r>
          </a:p>
          <a:p>
            <a:pPr lvl="2"/>
            <a:r>
              <a:rPr lang="en-US" dirty="0" smtClean="0"/>
              <a:t>Thanksgiving Day Dinner</a:t>
            </a:r>
          </a:p>
          <a:p>
            <a:pPr lvl="2"/>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76841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Outdoor Spaces &amp; Buildings</a:t>
            </a:r>
            <a:endParaRPr lang="en-US" dirty="0"/>
          </a:p>
        </p:txBody>
      </p:sp>
      <p:sp>
        <p:nvSpPr>
          <p:cNvPr id="3" name="Content Placeholder 2"/>
          <p:cNvSpPr>
            <a:spLocks noGrp="1"/>
          </p:cNvSpPr>
          <p:nvPr>
            <p:ph sz="quarter" idx="1"/>
          </p:nvPr>
        </p:nvSpPr>
        <p:spPr/>
        <p:txBody>
          <a:bodyPr/>
          <a:lstStyle/>
          <a:p>
            <a:r>
              <a:rPr lang="en-US" sz="2400" u="sng" dirty="0" smtClean="0"/>
              <a:t>Strategies: Needs; Partnerships; Advocate; Awareness; Resources; Marketing; Programs &amp; Services;</a:t>
            </a:r>
          </a:p>
          <a:p>
            <a:pPr lvl="1"/>
            <a:r>
              <a:rPr lang="en-US" dirty="0" smtClean="0"/>
              <a:t>Collaboration on Programs with Parks &amp; Recreation</a:t>
            </a:r>
          </a:p>
          <a:p>
            <a:pPr lvl="1"/>
            <a:r>
              <a:rPr lang="en-US" dirty="0" smtClean="0"/>
              <a:t>Support of Austin Street</a:t>
            </a:r>
          </a:p>
          <a:p>
            <a:pPr lvl="1"/>
            <a:r>
              <a:rPr lang="en-US" dirty="0" smtClean="0"/>
              <a:t>All-Age-friendly Housing Criteria </a:t>
            </a:r>
          </a:p>
          <a:p>
            <a:pPr lvl="1"/>
            <a:r>
              <a:rPr lang="en-US" dirty="0" smtClean="0"/>
              <a:t>All-Age-friendly Housing Guide (In development)</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9769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NDSS &amp; COA MISSION In Action</a:t>
            </a:r>
            <a:endParaRPr lang="en-US" dirty="0"/>
          </a:p>
        </p:txBody>
      </p:sp>
      <p:sp>
        <p:nvSpPr>
          <p:cNvPr id="3" name="Content Placeholder 2"/>
          <p:cNvSpPr>
            <a:spLocks noGrp="1"/>
          </p:cNvSpPr>
          <p:nvPr>
            <p:ph sz="quarter" idx="1"/>
          </p:nvPr>
        </p:nvSpPr>
        <p:spPr/>
        <p:txBody>
          <a:bodyPr>
            <a:normAutofit/>
          </a:bodyPr>
          <a:lstStyle/>
          <a:p>
            <a:pPr marL="0" indent="0" algn="ctr">
              <a:lnSpc>
                <a:spcPct val="150000"/>
              </a:lnSpc>
              <a:buNone/>
            </a:pPr>
            <a:r>
              <a:rPr lang="en-US" b="1" dirty="0" smtClean="0"/>
              <a:t>Our </a:t>
            </a:r>
            <a:r>
              <a:rPr lang="en-US" b="1" u="sng" dirty="0" smtClean="0"/>
              <a:t>Mission</a:t>
            </a:r>
            <a:r>
              <a:rPr lang="en-US" b="1" dirty="0" smtClean="0"/>
              <a:t> Defines our Actions </a:t>
            </a:r>
          </a:p>
          <a:p>
            <a:pPr marL="0" indent="0" algn="ctr">
              <a:lnSpc>
                <a:spcPct val="150000"/>
              </a:lnSpc>
              <a:buNone/>
            </a:pPr>
            <a:r>
              <a:rPr lang="en-US" dirty="0" smtClean="0"/>
              <a:t>Optimize quality of life for older adults and those who support them through welcoming, respectful, and meaningful opportunities that engage and value older people, and empower them to remain independent and to be important assets in our community.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32255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t>
            </a:r>
            <a:r>
              <a:rPr lang="en-US" dirty="0"/>
              <a:t>Respect &amp; Social Inclusion: </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Content Placeholder 4"/>
          <p:cNvSpPr>
            <a:spLocks noGrp="1"/>
          </p:cNvSpPr>
          <p:nvPr>
            <p:ph sz="quarter" idx="1"/>
          </p:nvPr>
        </p:nvSpPr>
        <p:spPr/>
        <p:txBody>
          <a:bodyPr/>
          <a:lstStyle/>
          <a:p>
            <a:r>
              <a:rPr lang="en-US" u="sng" dirty="0" smtClean="0"/>
              <a:t>Strategies: Needs; Programs &amp; Services; Awareness; Resources; Advocate; </a:t>
            </a:r>
          </a:p>
          <a:p>
            <a:pPr lvl="1"/>
            <a:r>
              <a:rPr lang="en-US" dirty="0" err="1" smtClean="0"/>
              <a:t>Alzheimers</a:t>
            </a:r>
            <a:r>
              <a:rPr lang="en-US" dirty="0" smtClean="0"/>
              <a:t> Association</a:t>
            </a:r>
          </a:p>
          <a:p>
            <a:pPr lvl="1"/>
            <a:r>
              <a:rPr lang="en-US" dirty="0" smtClean="0"/>
              <a:t>Memory Cafes (JFCS)</a:t>
            </a:r>
          </a:p>
          <a:p>
            <a:pPr lvl="1"/>
            <a:r>
              <a:rPr lang="en-US" dirty="0" smtClean="0"/>
              <a:t>LGBT Group</a:t>
            </a:r>
          </a:p>
          <a:p>
            <a:pPr lvl="1"/>
            <a:r>
              <a:rPr lang="en-US" dirty="0" smtClean="0"/>
              <a:t>Veterans Group – Host </a:t>
            </a:r>
            <a:r>
              <a:rPr lang="en-US" dirty="0" smtClean="0"/>
              <a:t>site</a:t>
            </a:r>
          </a:p>
          <a:p>
            <a:pPr lvl="1"/>
            <a:r>
              <a:rPr lang="en-US" dirty="0" smtClean="0"/>
              <a:t>Newton Talks oral history program</a:t>
            </a:r>
            <a:endParaRPr lang="en-US" dirty="0" smtClean="0"/>
          </a:p>
          <a:p>
            <a:pPr lvl="1"/>
            <a:r>
              <a:rPr lang="en-US" dirty="0" smtClean="0"/>
              <a:t>Senior Services Volunteers</a:t>
            </a:r>
          </a:p>
          <a:p>
            <a:pPr lvl="1"/>
            <a:r>
              <a:rPr lang="en-US" dirty="0" smtClean="0"/>
              <a:t>Spring Fling (intergenerational)</a:t>
            </a:r>
          </a:p>
          <a:p>
            <a:pPr lvl="1"/>
            <a:r>
              <a:rPr lang="en-US" dirty="0" smtClean="0"/>
              <a:t>Senior Prom (Intergenerational)</a:t>
            </a:r>
          </a:p>
          <a:p>
            <a:pPr marL="274320" lvl="1" indent="0">
              <a:buNone/>
            </a:pPr>
            <a:endParaRPr lang="en-US" dirty="0" smtClean="0"/>
          </a:p>
        </p:txBody>
      </p:sp>
    </p:spTree>
    <p:extLst>
      <p:ext uri="{BB962C8B-B14F-4D97-AF65-F5344CB8AC3E}">
        <p14:creationId xmlns:p14="http://schemas.microsoft.com/office/powerpoint/2010/main" val="4174554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t>
            </a:r>
            <a:r>
              <a:rPr lang="en-US" dirty="0"/>
              <a:t>Civic Participation &amp; Employment</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Content Placeholder 4"/>
          <p:cNvSpPr>
            <a:spLocks noGrp="1"/>
          </p:cNvSpPr>
          <p:nvPr>
            <p:ph sz="quarter" idx="1"/>
          </p:nvPr>
        </p:nvSpPr>
        <p:spPr/>
        <p:txBody>
          <a:bodyPr/>
          <a:lstStyle/>
          <a:p>
            <a:r>
              <a:rPr lang="en-US" sz="2400" i="1" dirty="0" smtClean="0"/>
              <a:t>Strategies: </a:t>
            </a:r>
            <a:r>
              <a:rPr lang="en-US" sz="2400" i="1" u="sng" dirty="0" smtClean="0"/>
              <a:t>Needs; Partnerships; Awareness; Advocate; Resources; Programs &amp; </a:t>
            </a:r>
            <a:r>
              <a:rPr lang="en-US" sz="2400" i="1" u="sng" dirty="0" err="1" smtClean="0"/>
              <a:t>ServicesMarketing</a:t>
            </a:r>
            <a:r>
              <a:rPr lang="en-US" sz="2400" i="1" u="sng" dirty="0" smtClean="0"/>
              <a:t>;</a:t>
            </a:r>
            <a:r>
              <a:rPr lang="en-US" sz="2400" i="1" dirty="0" smtClean="0"/>
              <a:t> </a:t>
            </a:r>
          </a:p>
          <a:p>
            <a:pPr lvl="1"/>
            <a:r>
              <a:rPr lang="en-US" dirty="0" smtClean="0"/>
              <a:t>Council on Aging &amp; Advisory Board – multigenerational</a:t>
            </a:r>
          </a:p>
          <a:p>
            <a:pPr lvl="1"/>
            <a:r>
              <a:rPr lang="en-US" dirty="0" smtClean="0"/>
              <a:t>COA/AB Sub-groups</a:t>
            </a:r>
          </a:p>
          <a:p>
            <a:pPr lvl="1"/>
            <a:r>
              <a:rPr lang="en-US" dirty="0" smtClean="0"/>
              <a:t>Chamber of Commerce Presentation </a:t>
            </a:r>
          </a:p>
          <a:p>
            <a:pPr lvl="1"/>
            <a:r>
              <a:rPr lang="en-US" dirty="0" smtClean="0"/>
              <a:t>Representation </a:t>
            </a:r>
            <a:r>
              <a:rPr lang="en-US" dirty="0"/>
              <a:t>on other </a:t>
            </a:r>
            <a:r>
              <a:rPr lang="en-US" dirty="0" smtClean="0"/>
              <a:t>boards</a:t>
            </a:r>
          </a:p>
          <a:p>
            <a:pPr lvl="1"/>
            <a:r>
              <a:rPr lang="en-US" dirty="0" smtClean="0"/>
              <a:t>Senior/Veteran Property Tax Work-Off program</a:t>
            </a:r>
          </a:p>
          <a:p>
            <a:pPr lvl="1"/>
            <a:r>
              <a:rPr lang="en-US" dirty="0" smtClean="0"/>
              <a:t>Over 100 volunteers contributing to NDSS</a:t>
            </a:r>
          </a:p>
          <a:p>
            <a:pPr lvl="1"/>
            <a:r>
              <a:rPr lang="en-US" dirty="0" smtClean="0"/>
              <a:t>Hiring of Volunteer Coordinator</a:t>
            </a:r>
          </a:p>
          <a:p>
            <a:pPr lvl="1"/>
            <a:endParaRPr lang="en-US" dirty="0"/>
          </a:p>
          <a:p>
            <a:pPr lvl="1"/>
            <a:endParaRPr lang="en-US" dirty="0"/>
          </a:p>
        </p:txBody>
      </p:sp>
    </p:spTree>
    <p:extLst>
      <p:ext uri="{BB962C8B-B14F-4D97-AF65-F5344CB8AC3E}">
        <p14:creationId xmlns:p14="http://schemas.microsoft.com/office/powerpoint/2010/main" val="33464217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t>
            </a:r>
            <a:r>
              <a:rPr lang="en-US" dirty="0"/>
              <a:t>Communication &amp; Information</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5" name="Content Placeholder 4"/>
          <p:cNvSpPr>
            <a:spLocks noGrp="1"/>
          </p:cNvSpPr>
          <p:nvPr>
            <p:ph sz="quarter" idx="1"/>
          </p:nvPr>
        </p:nvSpPr>
        <p:spPr/>
        <p:txBody>
          <a:bodyPr/>
          <a:lstStyle/>
          <a:p>
            <a:r>
              <a:rPr lang="en-US" sz="2400" i="1" dirty="0" smtClean="0"/>
              <a:t>Strategies: </a:t>
            </a:r>
            <a:r>
              <a:rPr lang="en-US" sz="2400" i="1" u="sng" dirty="0" smtClean="0"/>
              <a:t>Needs; </a:t>
            </a:r>
            <a:r>
              <a:rPr lang="en-US" sz="2400" i="1" u="sng" dirty="0"/>
              <a:t>Partnerships; Advocate</a:t>
            </a:r>
            <a:r>
              <a:rPr lang="en-US" sz="2400" i="1" u="sng" dirty="0" smtClean="0"/>
              <a:t>; Awareness; Resources; Marketing; Programs &amp; Services</a:t>
            </a:r>
          </a:p>
          <a:p>
            <a:pPr lvl="1"/>
            <a:r>
              <a:rPr lang="en-US" dirty="0" smtClean="0"/>
              <a:t>Living and Aging in Newton</a:t>
            </a:r>
          </a:p>
          <a:p>
            <a:pPr lvl="1"/>
            <a:r>
              <a:rPr lang="en-US" dirty="0" smtClean="0"/>
              <a:t>Newsletter</a:t>
            </a:r>
          </a:p>
          <a:p>
            <a:pPr lvl="1"/>
            <a:r>
              <a:rPr lang="en-US" dirty="0" smtClean="0"/>
              <a:t>NDSS and City’s </a:t>
            </a:r>
            <a:r>
              <a:rPr lang="en-US" dirty="0"/>
              <a:t>web-site</a:t>
            </a:r>
          </a:p>
          <a:p>
            <a:pPr lvl="1"/>
            <a:r>
              <a:rPr lang="en-US" dirty="0" smtClean="0"/>
              <a:t>Written </a:t>
            </a:r>
            <a:r>
              <a:rPr lang="en-US" dirty="0" smtClean="0"/>
              <a:t>materials from multiple </a:t>
            </a:r>
            <a:r>
              <a:rPr lang="en-US" dirty="0" smtClean="0"/>
              <a:t>organizations</a:t>
            </a:r>
          </a:p>
          <a:p>
            <a:pPr lvl="1"/>
            <a:r>
              <a:rPr lang="en-US" dirty="0" smtClean="0"/>
              <a:t>Newton Tab- 55 and over page and Aging in Places articles</a:t>
            </a:r>
          </a:p>
          <a:p>
            <a:pPr lvl="1"/>
            <a:r>
              <a:rPr lang="en-US" dirty="0" smtClean="0"/>
              <a:t>Multiple community presentations</a:t>
            </a:r>
          </a:p>
          <a:p>
            <a:pPr lvl="1"/>
            <a:endParaRPr lang="en-US" dirty="0" smtClean="0"/>
          </a:p>
          <a:p>
            <a:pPr lvl="1"/>
            <a:endParaRPr lang="en-US" dirty="0"/>
          </a:p>
        </p:txBody>
      </p:sp>
    </p:spTree>
    <p:extLst>
      <p:ext uri="{BB962C8B-B14F-4D97-AF65-F5344CB8AC3E}">
        <p14:creationId xmlns:p14="http://schemas.microsoft.com/office/powerpoint/2010/main" val="2691237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t>
            </a:r>
            <a:r>
              <a:rPr lang="en-US" dirty="0"/>
              <a:t>Community &amp; Health Services</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5" name="Content Placeholder 4"/>
          <p:cNvSpPr>
            <a:spLocks noGrp="1"/>
          </p:cNvSpPr>
          <p:nvPr>
            <p:ph sz="quarter" idx="1"/>
          </p:nvPr>
        </p:nvSpPr>
        <p:spPr/>
        <p:txBody>
          <a:bodyPr>
            <a:normAutofit/>
          </a:bodyPr>
          <a:lstStyle/>
          <a:p>
            <a:r>
              <a:rPr lang="en-US" sz="2400" u="sng" dirty="0" smtClean="0"/>
              <a:t>Strategies: Needs; Partnerships; Advocate; Awareness; Resources; Marketing; Programs &amp; Services</a:t>
            </a:r>
          </a:p>
          <a:p>
            <a:pPr lvl="1"/>
            <a:r>
              <a:rPr lang="en-US" dirty="0" smtClean="0"/>
              <a:t>Exercise &amp; Fitness Programs</a:t>
            </a:r>
          </a:p>
          <a:p>
            <a:pPr lvl="1"/>
            <a:r>
              <a:rPr lang="en-US" dirty="0" smtClean="0"/>
              <a:t>Health </a:t>
            </a:r>
            <a:r>
              <a:rPr lang="en-US" dirty="0" smtClean="0"/>
              <a:t>Screenings</a:t>
            </a:r>
          </a:p>
          <a:p>
            <a:pPr lvl="1"/>
            <a:r>
              <a:rPr lang="en-US" dirty="0" smtClean="0"/>
              <a:t>Evidence based programs with </a:t>
            </a:r>
            <a:r>
              <a:rPr lang="en-US" dirty="0" err="1" smtClean="0"/>
              <a:t>Springwell</a:t>
            </a:r>
            <a:r>
              <a:rPr lang="en-US" dirty="0" smtClean="0"/>
              <a:t> and NWH</a:t>
            </a:r>
            <a:endParaRPr lang="en-US" dirty="0" smtClean="0"/>
          </a:p>
          <a:p>
            <a:pPr lvl="1"/>
            <a:r>
              <a:rPr lang="en-US" dirty="0" smtClean="0"/>
              <a:t>Collaborations with Newton Health &amp; Human Services</a:t>
            </a:r>
          </a:p>
          <a:p>
            <a:pPr lvl="1"/>
            <a:r>
              <a:rPr lang="en-US" dirty="0" smtClean="0"/>
              <a:t>Collaborations with Newton Wellesley Hospital</a:t>
            </a:r>
          </a:p>
          <a:p>
            <a:pPr lvl="1"/>
            <a:r>
              <a:rPr lang="en-US" dirty="0" smtClean="0"/>
              <a:t>Mental Health Referrals</a:t>
            </a:r>
          </a:p>
          <a:p>
            <a:pPr lvl="1"/>
            <a:r>
              <a:rPr lang="en-US" dirty="0" smtClean="0"/>
              <a:t>Alzheimer’s </a:t>
            </a:r>
            <a:r>
              <a:rPr lang="en-US" dirty="0" smtClean="0"/>
              <a:t>Association</a:t>
            </a:r>
          </a:p>
          <a:p>
            <a:pPr lvl="1"/>
            <a:r>
              <a:rPr lang="en-US" dirty="0" smtClean="0"/>
              <a:t>Health lectures</a:t>
            </a:r>
          </a:p>
          <a:p>
            <a:pPr lvl="1"/>
            <a:r>
              <a:rPr lang="en-US" dirty="0" smtClean="0"/>
              <a:t>Food pantry access</a:t>
            </a:r>
            <a:endParaRPr lang="en-US" dirty="0" smtClean="0"/>
          </a:p>
          <a:p>
            <a:pPr lvl="1"/>
            <a:endParaRPr lang="en-US" dirty="0"/>
          </a:p>
        </p:txBody>
      </p:sp>
    </p:spTree>
    <p:extLst>
      <p:ext uri="{BB962C8B-B14F-4D97-AF65-F5344CB8AC3E}">
        <p14:creationId xmlns:p14="http://schemas.microsoft.com/office/powerpoint/2010/main" val="2521677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Arts &amp; Culture</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Content Placeholder 4"/>
          <p:cNvSpPr>
            <a:spLocks noGrp="1"/>
          </p:cNvSpPr>
          <p:nvPr>
            <p:ph sz="quarter" idx="1"/>
          </p:nvPr>
        </p:nvSpPr>
        <p:spPr/>
        <p:txBody>
          <a:bodyPr/>
          <a:lstStyle/>
          <a:p>
            <a:r>
              <a:rPr lang="en-US" sz="2400" u="sng" dirty="0" smtClean="0"/>
              <a:t>Strategies: </a:t>
            </a:r>
            <a:r>
              <a:rPr lang="en-US" sz="2400" i="1" u="sng" dirty="0" smtClean="0"/>
              <a:t>Needs</a:t>
            </a:r>
            <a:r>
              <a:rPr lang="en-US" sz="2400" i="1" u="sng" dirty="0"/>
              <a:t>; Partnerships; Awareness; Advocate; Resources; Programs &amp; </a:t>
            </a:r>
            <a:r>
              <a:rPr lang="en-US" sz="2400" i="1" u="sng" dirty="0" err="1" smtClean="0"/>
              <a:t>Services;Marketing</a:t>
            </a:r>
            <a:r>
              <a:rPr lang="en-US" sz="2400" i="1" u="sng" dirty="0"/>
              <a:t>;</a:t>
            </a:r>
            <a:r>
              <a:rPr lang="en-US" sz="2400" i="1" dirty="0"/>
              <a:t> </a:t>
            </a:r>
          </a:p>
          <a:p>
            <a:pPr lvl="1"/>
            <a:r>
              <a:rPr lang="en-US" dirty="0" smtClean="0"/>
              <a:t>Art </a:t>
            </a:r>
            <a:r>
              <a:rPr lang="en-US" dirty="0" smtClean="0"/>
              <a:t>Studio- new art classes</a:t>
            </a:r>
            <a:endParaRPr lang="en-US" dirty="0" smtClean="0"/>
          </a:p>
          <a:p>
            <a:pPr lvl="1"/>
            <a:r>
              <a:rPr lang="en-US" dirty="0" smtClean="0"/>
              <a:t>Current Events Discussion Group</a:t>
            </a:r>
          </a:p>
          <a:p>
            <a:pPr lvl="1"/>
            <a:r>
              <a:rPr lang="en-US" dirty="0" smtClean="0"/>
              <a:t>Foreign </a:t>
            </a:r>
            <a:r>
              <a:rPr lang="en-US" dirty="0" smtClean="0"/>
              <a:t>Language Learning</a:t>
            </a:r>
          </a:p>
          <a:p>
            <a:pPr lvl="1"/>
            <a:r>
              <a:rPr lang="en-US" dirty="0" smtClean="0"/>
              <a:t>Writing Groups</a:t>
            </a:r>
          </a:p>
          <a:p>
            <a:pPr lvl="1"/>
            <a:r>
              <a:rPr lang="en-US" dirty="0" smtClean="0"/>
              <a:t>Newton Free Library</a:t>
            </a:r>
          </a:p>
          <a:p>
            <a:pPr lvl="1"/>
            <a:r>
              <a:rPr lang="en-US" dirty="0" smtClean="0"/>
              <a:t>New Arts </a:t>
            </a:r>
            <a:r>
              <a:rPr lang="en-US" dirty="0" smtClean="0"/>
              <a:t>Center</a:t>
            </a:r>
          </a:p>
          <a:p>
            <a:pPr lvl="1"/>
            <a:r>
              <a:rPr lang="en-US" dirty="0" smtClean="0"/>
              <a:t>Arts Lottery council grant</a:t>
            </a: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503803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Educational Opportunities</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
        <p:nvSpPr>
          <p:cNvPr id="5" name="Content Placeholder 4"/>
          <p:cNvSpPr>
            <a:spLocks noGrp="1"/>
          </p:cNvSpPr>
          <p:nvPr>
            <p:ph sz="quarter" idx="1"/>
          </p:nvPr>
        </p:nvSpPr>
        <p:spPr/>
        <p:txBody>
          <a:bodyPr/>
          <a:lstStyle/>
          <a:p>
            <a:r>
              <a:rPr lang="en-US" sz="2400" dirty="0" smtClean="0"/>
              <a:t>Strategies: </a:t>
            </a:r>
            <a:r>
              <a:rPr lang="en-US" sz="2400" i="1" u="sng" dirty="0"/>
              <a:t>Needs; Partnerships; Awareness; Advocate; Resources; Programs &amp; </a:t>
            </a:r>
            <a:r>
              <a:rPr lang="en-US" sz="2400" i="1" u="sng" dirty="0" smtClean="0"/>
              <a:t>Services; Marketing</a:t>
            </a:r>
            <a:r>
              <a:rPr lang="en-US" sz="2400" i="1" dirty="0" smtClean="0"/>
              <a:t> </a:t>
            </a:r>
            <a:endParaRPr lang="en-US" sz="2400" i="1" dirty="0"/>
          </a:p>
          <a:p>
            <a:pPr lvl="1"/>
            <a:r>
              <a:rPr lang="en-US" dirty="0" smtClean="0"/>
              <a:t>Programs &amp; Services</a:t>
            </a:r>
          </a:p>
          <a:p>
            <a:pPr lvl="2"/>
            <a:r>
              <a:rPr lang="en-US" dirty="0" smtClean="0"/>
              <a:t>Educational trips</a:t>
            </a:r>
          </a:p>
          <a:p>
            <a:pPr lvl="1"/>
            <a:r>
              <a:rPr lang="en-US" dirty="0" smtClean="0"/>
              <a:t>Newton Free Library Series</a:t>
            </a:r>
          </a:p>
          <a:p>
            <a:pPr lvl="1"/>
            <a:r>
              <a:rPr lang="en-US" dirty="0" smtClean="0"/>
              <a:t>Special Events &amp; Presentations</a:t>
            </a:r>
          </a:p>
          <a:p>
            <a:pPr lvl="1"/>
            <a:r>
              <a:rPr lang="en-US" dirty="0" smtClean="0"/>
              <a:t>Computer </a:t>
            </a:r>
            <a:r>
              <a:rPr lang="en-US" dirty="0" smtClean="0"/>
              <a:t>Training</a:t>
            </a:r>
          </a:p>
          <a:p>
            <a:pPr lvl="1"/>
            <a:r>
              <a:rPr lang="en-US" dirty="0" smtClean="0"/>
              <a:t>Vigorous Mind- lectures and software installation</a:t>
            </a:r>
            <a:endParaRPr lang="en-US" dirty="0" smtClean="0"/>
          </a:p>
          <a:p>
            <a:pPr lvl="1"/>
            <a:endParaRPr lang="en-US" dirty="0"/>
          </a:p>
        </p:txBody>
      </p:sp>
    </p:spTree>
    <p:extLst>
      <p:ext uri="{BB962C8B-B14F-4D97-AF65-F5344CB8AC3E}">
        <p14:creationId xmlns:p14="http://schemas.microsoft.com/office/powerpoint/2010/main" val="1437448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a:t>
            </a:r>
            <a:r>
              <a:rPr lang="en-US" dirty="0" smtClean="0">
                <a:sym typeface="Wingdings" panose="05000000000000000000" pitchFamily="2" charset="2"/>
              </a:rPr>
              <a:t>-------</a:t>
            </a:r>
            <a:r>
              <a:rPr lang="en-US" dirty="0" smtClean="0"/>
              <a:t>Domains</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6" name="Content Placeholder 5"/>
          <p:cNvSpPr>
            <a:spLocks noGrp="1"/>
          </p:cNvSpPr>
          <p:nvPr>
            <p:ph sz="half" idx="1"/>
          </p:nvPr>
        </p:nvSpPr>
        <p:spPr/>
        <p:txBody>
          <a:bodyPr>
            <a:normAutofit fontScale="85000" lnSpcReduction="20000"/>
          </a:bodyPr>
          <a:lstStyle/>
          <a:p>
            <a:r>
              <a:rPr lang="en-US" sz="2600" dirty="0"/>
              <a:t>Financial Sustainability </a:t>
            </a:r>
          </a:p>
          <a:p>
            <a:r>
              <a:rPr lang="en-US" sz="2600" dirty="0"/>
              <a:t>Identify Population Needs, Skills &amp; Diversity</a:t>
            </a:r>
          </a:p>
          <a:p>
            <a:r>
              <a:rPr lang="en-US" sz="2600" dirty="0"/>
              <a:t>Build Partnerships &amp; Bridges</a:t>
            </a:r>
          </a:p>
          <a:p>
            <a:r>
              <a:rPr lang="en-US" sz="2600" dirty="0"/>
              <a:t>Advocate for Seniors &amp; Those Who Support Them</a:t>
            </a:r>
          </a:p>
          <a:p>
            <a:r>
              <a:rPr lang="en-US" sz="2600" dirty="0"/>
              <a:t>Improve Community Awareness</a:t>
            </a:r>
          </a:p>
          <a:p>
            <a:r>
              <a:rPr lang="en-US" sz="2600" dirty="0"/>
              <a:t>Ensure &amp; Improve Access to Resources</a:t>
            </a:r>
          </a:p>
          <a:p>
            <a:r>
              <a:rPr lang="en-US" sz="2600" dirty="0"/>
              <a:t>Effective Marketing Strategies</a:t>
            </a:r>
          </a:p>
          <a:p>
            <a:r>
              <a:rPr lang="en-US" sz="2600" dirty="0"/>
              <a:t>Maintain, Strengthen, Create Programs &amp; Services</a:t>
            </a:r>
          </a:p>
          <a:p>
            <a:endParaRPr lang="en-US" dirty="0"/>
          </a:p>
        </p:txBody>
      </p:sp>
      <p:sp>
        <p:nvSpPr>
          <p:cNvPr id="7" name="Content Placeholder 6"/>
          <p:cNvSpPr>
            <a:spLocks noGrp="1"/>
          </p:cNvSpPr>
          <p:nvPr>
            <p:ph sz="half" idx="2"/>
          </p:nvPr>
        </p:nvSpPr>
        <p:spPr/>
        <p:txBody>
          <a:bodyPr>
            <a:normAutofit fontScale="85000" lnSpcReduction="20000"/>
          </a:bodyPr>
          <a:lstStyle/>
          <a:p>
            <a:r>
              <a:rPr lang="en-US" dirty="0"/>
              <a:t>Housing</a:t>
            </a:r>
          </a:p>
          <a:p>
            <a:r>
              <a:rPr lang="en-US" dirty="0"/>
              <a:t>Transportation</a:t>
            </a:r>
          </a:p>
          <a:p>
            <a:r>
              <a:rPr lang="en-US" dirty="0"/>
              <a:t>Social Participation</a:t>
            </a:r>
          </a:p>
          <a:p>
            <a:r>
              <a:rPr lang="en-US" dirty="0"/>
              <a:t>Outdoor Spaces and Buildings</a:t>
            </a:r>
          </a:p>
          <a:p>
            <a:r>
              <a:rPr lang="en-US" dirty="0"/>
              <a:t>Respect and Social Inclusion</a:t>
            </a:r>
          </a:p>
          <a:p>
            <a:r>
              <a:rPr lang="en-US" dirty="0"/>
              <a:t>Civic Participation and Employment</a:t>
            </a:r>
          </a:p>
          <a:p>
            <a:r>
              <a:rPr lang="en-US" dirty="0"/>
              <a:t>Communication and Information</a:t>
            </a:r>
          </a:p>
          <a:p>
            <a:r>
              <a:rPr lang="en-US" dirty="0"/>
              <a:t>Community and Health Services</a:t>
            </a:r>
          </a:p>
          <a:p>
            <a:r>
              <a:rPr lang="en-US" dirty="0"/>
              <a:t>Arts and Culture (New)</a:t>
            </a:r>
          </a:p>
          <a:p>
            <a:r>
              <a:rPr lang="en-US" dirty="0"/>
              <a:t>Educational Opportunities (New)</a:t>
            </a:r>
          </a:p>
        </p:txBody>
      </p:sp>
    </p:spTree>
    <p:extLst>
      <p:ext uri="{BB962C8B-B14F-4D97-AF65-F5344CB8AC3E}">
        <p14:creationId xmlns:p14="http://schemas.microsoft.com/office/powerpoint/2010/main" val="17927380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Financial Sustainability</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
        <p:nvSpPr>
          <p:cNvPr id="5" name="Content Placeholder 4"/>
          <p:cNvSpPr>
            <a:spLocks noGrp="1"/>
          </p:cNvSpPr>
          <p:nvPr>
            <p:ph sz="quarter" idx="1"/>
          </p:nvPr>
        </p:nvSpPr>
        <p:spPr/>
        <p:txBody>
          <a:bodyPr/>
          <a:lstStyle/>
          <a:p>
            <a:r>
              <a:rPr lang="en-US" dirty="0" smtClean="0"/>
              <a:t>Impacts all of our actions</a:t>
            </a:r>
          </a:p>
          <a:p>
            <a:r>
              <a:rPr lang="en-US" dirty="0" smtClean="0"/>
              <a:t>History of understaffing for NDSS</a:t>
            </a:r>
          </a:p>
          <a:p>
            <a:r>
              <a:rPr lang="en-US" dirty="0" smtClean="0"/>
              <a:t>Current Financial Sustainability in Question</a:t>
            </a:r>
          </a:p>
          <a:p>
            <a:r>
              <a:rPr lang="en-US" dirty="0" smtClean="0"/>
              <a:t>Think about Financial</a:t>
            </a:r>
          </a:p>
          <a:p>
            <a:pPr lvl="1"/>
            <a:r>
              <a:rPr lang="en-US" dirty="0" smtClean="0"/>
              <a:t>Money</a:t>
            </a:r>
          </a:p>
          <a:p>
            <a:pPr lvl="1"/>
            <a:r>
              <a:rPr lang="en-US" dirty="0" smtClean="0"/>
              <a:t>Other resources: Volunteers; Partnerships; Grants, etc.</a:t>
            </a:r>
          </a:p>
          <a:p>
            <a:endParaRPr lang="en-US" dirty="0"/>
          </a:p>
        </p:txBody>
      </p:sp>
    </p:spTree>
    <p:extLst>
      <p:ext uri="{BB962C8B-B14F-4D97-AF65-F5344CB8AC3E}">
        <p14:creationId xmlns:p14="http://schemas.microsoft.com/office/powerpoint/2010/main" val="1443052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2017-2018 – Looking Forward</a:t>
            </a:r>
            <a:endParaRPr lang="en-US" dirty="0"/>
          </a:p>
        </p:txBody>
      </p:sp>
      <p:sp>
        <p:nvSpPr>
          <p:cNvPr id="3" name="Content Placeholder 2"/>
          <p:cNvSpPr>
            <a:spLocks noGrp="1"/>
          </p:cNvSpPr>
          <p:nvPr>
            <p:ph sz="quarter" idx="1"/>
          </p:nvPr>
        </p:nvSpPr>
        <p:spPr>
          <a:xfrm>
            <a:off x="381000" y="1600200"/>
            <a:ext cx="8534400" cy="5105400"/>
          </a:xfrm>
        </p:spPr>
        <p:txBody>
          <a:bodyPr>
            <a:normAutofit lnSpcReduction="10000"/>
          </a:bodyPr>
          <a:lstStyle/>
          <a:p>
            <a:r>
              <a:rPr lang="en-US" dirty="0" smtClean="0"/>
              <a:t>Our Work is Cut out for Us</a:t>
            </a:r>
          </a:p>
          <a:p>
            <a:pPr lvl="1"/>
            <a:r>
              <a:rPr lang="en-US" dirty="0" smtClean="0"/>
              <a:t>Stabilize NDSS Financial Sustainability</a:t>
            </a:r>
          </a:p>
          <a:p>
            <a:pPr lvl="1"/>
            <a:r>
              <a:rPr lang="en-US" dirty="0" smtClean="0"/>
              <a:t>Continue &amp; Improve Programs &amp; Services</a:t>
            </a:r>
          </a:p>
          <a:p>
            <a:pPr lvl="1"/>
            <a:r>
              <a:rPr lang="en-US" dirty="0" smtClean="0"/>
              <a:t>Continue “Livable Strategy Group” work</a:t>
            </a:r>
          </a:p>
          <a:p>
            <a:pPr lvl="1"/>
            <a:r>
              <a:rPr lang="en-US" dirty="0" smtClean="0"/>
              <a:t>Continue self-education</a:t>
            </a:r>
          </a:p>
          <a:p>
            <a:pPr lvl="1"/>
            <a:r>
              <a:rPr lang="en-US" dirty="0" smtClean="0"/>
              <a:t>Plan for Library Program – three sessions</a:t>
            </a:r>
          </a:p>
          <a:p>
            <a:pPr lvl="1"/>
            <a:r>
              <a:rPr lang="en-US" dirty="0" smtClean="0"/>
              <a:t>New COA members to be recruited &amp; appointed</a:t>
            </a:r>
          </a:p>
          <a:p>
            <a:pPr lvl="1"/>
            <a:r>
              <a:rPr lang="en-US" dirty="0" smtClean="0"/>
              <a:t>Continue to present finding </a:t>
            </a:r>
            <a:r>
              <a:rPr lang="en-US" dirty="0"/>
              <a:t>&amp;</a:t>
            </a:r>
            <a:r>
              <a:rPr lang="en-US" dirty="0" smtClean="0"/>
              <a:t> implication of Needs Assessment</a:t>
            </a:r>
          </a:p>
          <a:p>
            <a:pPr lvl="1"/>
            <a:r>
              <a:rPr lang="en-US" dirty="0" smtClean="0"/>
              <a:t>Expand volunteer roles</a:t>
            </a:r>
          </a:p>
          <a:p>
            <a:pPr lvl="1"/>
            <a:r>
              <a:rPr lang="en-US" dirty="0" smtClean="0"/>
              <a:t>Expand transportation: frequency &amp; destinations</a:t>
            </a:r>
          </a:p>
          <a:p>
            <a:pPr lvl="1"/>
            <a:r>
              <a:rPr lang="en-US" dirty="0" smtClean="0"/>
              <a:t>Initiate WHO/AARP Age-friendly/Livability process</a:t>
            </a:r>
          </a:p>
          <a:p>
            <a:pPr lvl="1"/>
            <a:r>
              <a:rPr lang="en-US" dirty="0" smtClean="0"/>
              <a:t>Expand programming beyond the walls of the center</a:t>
            </a:r>
          </a:p>
          <a:p>
            <a:pPr lvl="1"/>
            <a:r>
              <a:rPr lang="en-US" dirty="0" smtClean="0"/>
              <a:t>MORE, MORE, MORE…..</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28710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 for FY 2015 - 2016</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lgn="ctr">
              <a:lnSpc>
                <a:spcPct val="200000"/>
              </a:lnSpc>
              <a:buNone/>
            </a:pPr>
            <a:r>
              <a:rPr lang="en-US" dirty="0" smtClean="0"/>
              <a:t>TWO INTERCONNECTED SPHERES OF WORK</a:t>
            </a:r>
          </a:p>
          <a:p>
            <a:pPr algn="ctr">
              <a:lnSpc>
                <a:spcPct val="200000"/>
              </a:lnSpc>
              <a:buFont typeface="Wingdings" panose="05000000000000000000" pitchFamily="2" charset="2"/>
              <a:buChar char="q"/>
            </a:pPr>
            <a:r>
              <a:rPr lang="en-US" b="1" i="1" dirty="0" smtClean="0"/>
              <a:t>Vision &amp; Mission</a:t>
            </a:r>
          </a:p>
          <a:p>
            <a:pPr marL="0" indent="0" algn="ctr">
              <a:lnSpc>
                <a:spcPct val="200000"/>
              </a:lnSpc>
              <a:buNone/>
            </a:pPr>
            <a:r>
              <a:rPr lang="en-US" dirty="0"/>
              <a:t>f</a:t>
            </a:r>
            <a:r>
              <a:rPr lang="en-US" dirty="0" smtClean="0"/>
              <a:t>or a </a:t>
            </a:r>
          </a:p>
          <a:p>
            <a:pPr marL="0" indent="0" algn="ctr">
              <a:lnSpc>
                <a:spcPct val="200000"/>
              </a:lnSpc>
              <a:buNone/>
            </a:pPr>
            <a:r>
              <a:rPr lang="en-US" b="1" i="1" dirty="0" smtClean="0"/>
              <a:t>Livable/All-Age-friendly Newton</a:t>
            </a:r>
            <a:endParaRPr lang="en-US" dirty="0" smtClean="0"/>
          </a:p>
          <a:p>
            <a:pPr marL="0" indent="0" algn="ctr">
              <a:lnSpc>
                <a:spcPct val="200000"/>
              </a:lnSpc>
              <a:buNone/>
            </a:pPr>
            <a:r>
              <a:rPr lang="en-US" dirty="0" smtClean="0"/>
              <a:t>using our </a:t>
            </a:r>
          </a:p>
          <a:p>
            <a:pPr algn="ctr">
              <a:lnSpc>
                <a:spcPct val="200000"/>
              </a:lnSpc>
              <a:buFont typeface="Wingdings" panose="05000000000000000000" pitchFamily="2" charset="2"/>
              <a:buChar char="q"/>
            </a:pPr>
            <a:r>
              <a:rPr lang="en-US" b="1" i="1" dirty="0" smtClean="0"/>
              <a:t>Strategic Goals as </a:t>
            </a:r>
            <a:r>
              <a:rPr lang="en-US" b="1" i="1" u="sng" dirty="0" smtClean="0"/>
              <a:t>Strategies</a:t>
            </a:r>
            <a:r>
              <a:rPr lang="en-US" b="1" i="1" dirty="0" smtClean="0"/>
              <a:t> </a:t>
            </a:r>
            <a:endParaRPr lang="en-US" b="1" i="1" dirty="0"/>
          </a:p>
          <a:p>
            <a:pPr algn="ctr">
              <a:lnSpc>
                <a:spcPct val="200000"/>
              </a:lnSpc>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34439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Goals as Strategies</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Content Placeholder 4"/>
          <p:cNvSpPr>
            <a:spLocks noGrp="1"/>
          </p:cNvSpPr>
          <p:nvPr>
            <p:ph sz="quarter" idx="1"/>
          </p:nvPr>
        </p:nvSpPr>
        <p:spPr/>
        <p:txBody>
          <a:bodyPr/>
          <a:lstStyle/>
          <a:p>
            <a:r>
              <a:rPr lang="en-US" dirty="0" smtClean="0"/>
              <a:t>Financial Sustainability </a:t>
            </a:r>
          </a:p>
          <a:p>
            <a:r>
              <a:rPr lang="en-US" dirty="0" smtClean="0"/>
              <a:t>Identify Population Needs, Skills &amp; Diversity</a:t>
            </a:r>
          </a:p>
          <a:p>
            <a:r>
              <a:rPr lang="en-US" dirty="0" smtClean="0"/>
              <a:t>Build Partnerships &amp; Bridges</a:t>
            </a:r>
          </a:p>
          <a:p>
            <a:r>
              <a:rPr lang="en-US" dirty="0" smtClean="0"/>
              <a:t>Advocate for Seniors &amp; Those Who Support Them</a:t>
            </a:r>
          </a:p>
          <a:p>
            <a:r>
              <a:rPr lang="en-US" dirty="0" smtClean="0"/>
              <a:t>Improve Community Awareness</a:t>
            </a:r>
          </a:p>
          <a:p>
            <a:r>
              <a:rPr lang="en-US" dirty="0" smtClean="0"/>
              <a:t>Ensure &amp; Improve Access to Resources</a:t>
            </a:r>
          </a:p>
          <a:p>
            <a:r>
              <a:rPr lang="en-US" dirty="0" smtClean="0"/>
              <a:t>Effective Marketing Strategies</a:t>
            </a:r>
          </a:p>
          <a:p>
            <a:r>
              <a:rPr lang="en-US" sz="2400" dirty="0"/>
              <a:t>Maintain, Strengthen, Create Programs &amp; </a:t>
            </a:r>
            <a:r>
              <a:rPr lang="en-US" sz="2400" dirty="0" smtClean="0"/>
              <a:t>Services</a:t>
            </a:r>
            <a:endParaRPr lang="en-US" dirty="0" smtClean="0"/>
          </a:p>
          <a:p>
            <a:endParaRPr lang="en-US" dirty="0"/>
          </a:p>
        </p:txBody>
      </p:sp>
    </p:spTree>
    <p:extLst>
      <p:ext uri="{BB962C8B-B14F-4D97-AF65-F5344CB8AC3E}">
        <p14:creationId xmlns:p14="http://schemas.microsoft.com/office/powerpoint/2010/main" val="382152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Goals as Action Strategies</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Content Placeholder 4"/>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lnSpc>
                <a:spcPct val="250000"/>
              </a:lnSpc>
              <a:buNone/>
            </a:pPr>
            <a:r>
              <a:rPr lang="en-US" dirty="0" smtClean="0"/>
              <a:t>To </a:t>
            </a:r>
            <a:r>
              <a:rPr lang="en-US" dirty="0"/>
              <a:t>Help Build a Livable All-Age-Friendly Newton NDSS/COA Must Employ its </a:t>
            </a:r>
            <a:r>
              <a:rPr lang="en-US" i="1" dirty="0"/>
              <a:t>Strategic </a:t>
            </a:r>
            <a:r>
              <a:rPr lang="en-US" i="1" dirty="0" smtClean="0"/>
              <a:t>Goals as Strategies</a:t>
            </a:r>
            <a:endParaRPr lang="en-US" dirty="0"/>
          </a:p>
        </p:txBody>
      </p:sp>
    </p:spTree>
    <p:extLst>
      <p:ext uri="{BB962C8B-B14F-4D97-AF65-F5344CB8AC3E}">
        <p14:creationId xmlns:p14="http://schemas.microsoft.com/office/powerpoint/2010/main" val="138651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i="1" dirty="0" smtClean="0"/>
              <a:t/>
            </a:r>
            <a:br>
              <a:rPr lang="en-US" i="1" dirty="0" smtClean="0"/>
            </a:br>
            <a:r>
              <a:rPr lang="en-US" i="1" dirty="0" smtClean="0"/>
              <a:t>Strategy: Have </a:t>
            </a:r>
            <a:r>
              <a:rPr lang="en-US" i="1" dirty="0"/>
              <a:t>Financial Sustainability</a:t>
            </a:r>
            <a:br>
              <a:rPr lang="en-US" i="1" dirty="0"/>
            </a:br>
            <a:endParaRPr lang="en-US" i="1" dirty="0"/>
          </a:p>
        </p:txBody>
      </p:sp>
      <p:sp>
        <p:nvSpPr>
          <p:cNvPr id="3" name="Content Placeholder 2"/>
          <p:cNvSpPr>
            <a:spLocks noGrp="1"/>
          </p:cNvSpPr>
          <p:nvPr>
            <p:ph sz="quarter" idx="1"/>
          </p:nvPr>
        </p:nvSpPr>
        <p:spPr/>
        <p:txBody>
          <a:bodyPr>
            <a:normAutofit fontScale="55000" lnSpcReduction="20000"/>
          </a:bodyPr>
          <a:lstStyle/>
          <a:p>
            <a:pPr>
              <a:lnSpc>
                <a:spcPct val="150000"/>
              </a:lnSpc>
              <a:buFont typeface="Wingdings" panose="05000000000000000000" pitchFamily="2" charset="2"/>
              <a:buChar char="q"/>
            </a:pPr>
            <a:r>
              <a:rPr lang="en-US" dirty="0"/>
              <a:t>Total </a:t>
            </a:r>
            <a:r>
              <a:rPr lang="en-US" dirty="0" smtClean="0"/>
              <a:t>Budget Comprised of City </a:t>
            </a:r>
            <a:r>
              <a:rPr lang="en-US" dirty="0"/>
              <a:t>Funds &amp; Outside Funds</a:t>
            </a:r>
          </a:p>
          <a:p>
            <a:pPr>
              <a:lnSpc>
                <a:spcPct val="150000"/>
              </a:lnSpc>
              <a:buFont typeface="Wingdings" panose="05000000000000000000" pitchFamily="2" charset="2"/>
              <a:buChar char="q"/>
            </a:pPr>
            <a:r>
              <a:rPr lang="en-US" dirty="0" smtClean="0"/>
              <a:t>City Funds – ½ of one percent of City </a:t>
            </a:r>
            <a:r>
              <a:rPr lang="en-US" dirty="0" smtClean="0"/>
              <a:t>budget (building operations/transportation)</a:t>
            </a:r>
            <a:endParaRPr lang="en-US" dirty="0" smtClean="0"/>
          </a:p>
          <a:p>
            <a:pPr>
              <a:lnSpc>
                <a:spcPct val="150000"/>
              </a:lnSpc>
              <a:buFont typeface="Wingdings" panose="05000000000000000000" pitchFamily="2" charset="2"/>
              <a:buChar char="q"/>
            </a:pPr>
            <a:r>
              <a:rPr lang="en-US" dirty="0" smtClean="0"/>
              <a:t>CDBG funds eliminated for </a:t>
            </a:r>
            <a:r>
              <a:rPr lang="en-US" dirty="0" smtClean="0"/>
              <a:t>FY2017 </a:t>
            </a:r>
            <a:r>
              <a:rPr lang="en-US" dirty="0" smtClean="0"/>
              <a:t>- but</a:t>
            </a:r>
          </a:p>
          <a:p>
            <a:pPr>
              <a:lnSpc>
                <a:spcPct val="150000"/>
              </a:lnSpc>
              <a:buFont typeface="Wingdings" panose="05000000000000000000" pitchFamily="2" charset="2"/>
              <a:buChar char="q"/>
            </a:pPr>
            <a:r>
              <a:rPr lang="en-US" dirty="0" smtClean="0"/>
              <a:t>$20,00 increase in City funding for </a:t>
            </a:r>
            <a:r>
              <a:rPr lang="en-US" dirty="0" smtClean="0"/>
              <a:t>FY2017 </a:t>
            </a:r>
          </a:p>
          <a:p>
            <a:pPr>
              <a:lnSpc>
                <a:spcPct val="150000"/>
              </a:lnSpc>
              <a:buFont typeface="Wingdings" panose="05000000000000000000" pitchFamily="2" charset="2"/>
              <a:buChar char="q"/>
            </a:pPr>
            <a:r>
              <a:rPr lang="en-US" dirty="0" smtClean="0"/>
              <a:t>State Formula grant </a:t>
            </a:r>
            <a:r>
              <a:rPr lang="en-US" dirty="0" smtClean="0"/>
              <a:t>to </a:t>
            </a:r>
            <a:r>
              <a:rPr lang="en-US" dirty="0"/>
              <a:t>fund 2 new part-time positions for </a:t>
            </a:r>
            <a:r>
              <a:rPr lang="en-US" dirty="0" smtClean="0"/>
              <a:t> FY2017</a:t>
            </a:r>
            <a:endParaRPr lang="en-US" dirty="0"/>
          </a:p>
          <a:p>
            <a:pPr>
              <a:lnSpc>
                <a:spcPct val="150000"/>
              </a:lnSpc>
              <a:buFont typeface="Wingdings" panose="05000000000000000000" pitchFamily="2" charset="2"/>
              <a:buChar char="q"/>
            </a:pPr>
            <a:r>
              <a:rPr lang="en-US" dirty="0" smtClean="0"/>
              <a:t>Projected increase State </a:t>
            </a:r>
            <a:r>
              <a:rPr lang="en-US" dirty="0" smtClean="0"/>
              <a:t>Formula Grant </a:t>
            </a:r>
            <a:r>
              <a:rPr lang="en-US" dirty="0" smtClean="0"/>
              <a:t>for FY2017 </a:t>
            </a:r>
            <a:r>
              <a:rPr lang="en-US" dirty="0" smtClean="0"/>
              <a:t>– </a:t>
            </a:r>
            <a:r>
              <a:rPr lang="en-US" dirty="0" smtClean="0"/>
              <a:t>(approx.  increase of $19K)</a:t>
            </a:r>
            <a:endParaRPr lang="en-US" dirty="0" smtClean="0"/>
          </a:p>
          <a:p>
            <a:pPr>
              <a:lnSpc>
                <a:spcPct val="150000"/>
              </a:lnSpc>
              <a:buFont typeface="Wingdings" panose="05000000000000000000" pitchFamily="2" charset="2"/>
              <a:buChar char="q"/>
            </a:pPr>
            <a:r>
              <a:rPr lang="en-US" dirty="0" smtClean="0"/>
              <a:t>Senior </a:t>
            </a:r>
            <a:r>
              <a:rPr lang="en-US" dirty="0"/>
              <a:t>Citizens Fund of </a:t>
            </a:r>
            <a:r>
              <a:rPr lang="en-US" dirty="0" smtClean="0"/>
              <a:t>Newton: special </a:t>
            </a:r>
            <a:r>
              <a:rPr lang="en-US" dirty="0"/>
              <a:t>projects &amp; individual needs</a:t>
            </a:r>
          </a:p>
          <a:p>
            <a:pPr>
              <a:lnSpc>
                <a:spcPct val="150000"/>
              </a:lnSpc>
              <a:buFont typeface="Wingdings" panose="05000000000000000000" pitchFamily="2" charset="2"/>
              <a:buChar char="q"/>
            </a:pPr>
            <a:r>
              <a:rPr lang="en-US" dirty="0" smtClean="0"/>
              <a:t>Senior Center </a:t>
            </a:r>
            <a:r>
              <a:rPr lang="en-US" dirty="0" smtClean="0"/>
              <a:t>Store (0ver $8K/year)</a:t>
            </a:r>
          </a:p>
          <a:p>
            <a:pPr>
              <a:lnSpc>
                <a:spcPct val="150000"/>
              </a:lnSpc>
              <a:buFont typeface="Wingdings" panose="05000000000000000000" pitchFamily="2" charset="2"/>
              <a:buChar char="q"/>
            </a:pPr>
            <a:r>
              <a:rPr lang="en-US" dirty="0" smtClean="0"/>
              <a:t>Increased program sponsorships </a:t>
            </a:r>
            <a:endParaRPr lang="en-US" dirty="0" smtClean="0"/>
          </a:p>
          <a:p>
            <a:pPr>
              <a:lnSpc>
                <a:spcPct val="150000"/>
              </a:lnSpc>
              <a:buFont typeface="Wingdings" panose="05000000000000000000" pitchFamily="2" charset="2"/>
              <a:buChar char="q"/>
            </a:pPr>
            <a:r>
              <a:rPr lang="en-US" dirty="0" smtClean="0"/>
              <a:t>Challenges:</a:t>
            </a:r>
          </a:p>
          <a:p>
            <a:pPr lvl="1">
              <a:lnSpc>
                <a:spcPct val="150000"/>
              </a:lnSpc>
              <a:buFont typeface="Wingdings" panose="05000000000000000000" pitchFamily="2" charset="2"/>
              <a:buChar char="q"/>
            </a:pPr>
            <a:r>
              <a:rPr lang="en-US" dirty="0" smtClean="0"/>
              <a:t>Need to assure Financial Sustainability</a:t>
            </a:r>
          </a:p>
          <a:p>
            <a:pPr lvl="1">
              <a:lnSpc>
                <a:spcPct val="150000"/>
              </a:lnSpc>
              <a:buFont typeface="Wingdings" panose="05000000000000000000" pitchFamily="2" charset="2"/>
              <a:buChar char="q"/>
            </a:pPr>
            <a:r>
              <a:rPr lang="en-US" dirty="0" smtClean="0"/>
              <a:t>Only one full-time NDSS position is paid </a:t>
            </a:r>
            <a:r>
              <a:rPr lang="en-US" dirty="0" smtClean="0"/>
              <a:t>fully </a:t>
            </a:r>
            <a:r>
              <a:rPr lang="en-US" dirty="0" smtClean="0"/>
              <a:t>by </a:t>
            </a:r>
            <a:r>
              <a:rPr lang="en-US" dirty="0" smtClean="0"/>
              <a:t>City funds</a:t>
            </a:r>
          </a:p>
          <a:p>
            <a:pPr lvl="1">
              <a:lnSpc>
                <a:spcPct val="150000"/>
              </a:lnSpc>
              <a:buFont typeface="Wingdings" panose="05000000000000000000" pitchFamily="2" charset="2"/>
              <a:buChar char="q"/>
            </a:pPr>
            <a:r>
              <a:rPr lang="en-US" dirty="0" smtClean="0"/>
              <a:t>Funds small for growing need</a:t>
            </a:r>
          </a:p>
          <a:p>
            <a:pPr lvl="1">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82309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839200" cy="838200"/>
          </a:xfrm>
        </p:spPr>
        <p:txBody>
          <a:bodyPr>
            <a:noAutofit/>
          </a:bodyPr>
          <a:lstStyle/>
          <a:p>
            <a:pPr lvl="1" algn="ctr" rtl="0">
              <a:spcBef>
                <a:spcPct val="0"/>
              </a:spcBef>
            </a:pPr>
            <a:r>
              <a:rPr lang="en-US" sz="2800" i="1" dirty="0" smtClean="0">
                <a:solidFill>
                  <a:schemeClr val="tx2">
                    <a:lumMod val="60000"/>
                    <a:lumOff val="40000"/>
                  </a:schemeClr>
                </a:solidFill>
                <a:latin typeface="+mj-lt"/>
              </a:rPr>
              <a:t>Strategy: ID Population Needs, Skills, Diversity</a:t>
            </a:r>
            <a:r>
              <a:rPr lang="en-US" sz="2800" dirty="0" smtClean="0">
                <a:latin typeface="+mj-lt"/>
              </a:rPr>
              <a:t/>
            </a:r>
            <a:br>
              <a:rPr lang="en-US" sz="2800" dirty="0" smtClean="0">
                <a:latin typeface="+mj-lt"/>
              </a:rPr>
            </a:br>
            <a:r>
              <a:rPr lang="en-US" sz="2800" i="1" dirty="0" smtClean="0">
                <a:latin typeface="+mj-lt"/>
              </a:rPr>
              <a:t> </a:t>
            </a:r>
            <a:endParaRPr lang="en-US" sz="2800" i="1" dirty="0">
              <a:latin typeface="+mj-lt"/>
            </a:endParaRPr>
          </a:p>
        </p:txBody>
      </p:sp>
      <p:sp>
        <p:nvSpPr>
          <p:cNvPr id="3" name="Content Placeholder 2"/>
          <p:cNvSpPr>
            <a:spLocks noGrp="1"/>
          </p:cNvSpPr>
          <p:nvPr>
            <p:ph sz="quarter" idx="1"/>
          </p:nvPr>
        </p:nvSpPr>
        <p:spPr/>
        <p:txBody>
          <a:bodyPr>
            <a:normAutofit fontScale="70000" lnSpcReduction="20000"/>
          </a:bodyPr>
          <a:lstStyle/>
          <a:p>
            <a:pPr>
              <a:lnSpc>
                <a:spcPct val="150000"/>
              </a:lnSpc>
              <a:buFont typeface="Wingdings" panose="05000000000000000000" pitchFamily="2" charset="2"/>
              <a:buChar char="q"/>
            </a:pPr>
            <a:r>
              <a:rPr lang="en-US" dirty="0" smtClean="0"/>
              <a:t>Living &amp; Aging in Newton: (2014) </a:t>
            </a:r>
            <a:r>
              <a:rPr lang="en-US" dirty="0" smtClean="0"/>
              <a:t>w/</a:t>
            </a:r>
            <a:r>
              <a:rPr lang="en-US" dirty="0" err="1" smtClean="0"/>
              <a:t>Umass</a:t>
            </a:r>
            <a:r>
              <a:rPr lang="en-US" dirty="0" smtClean="0"/>
              <a:t>- still guiding our efforts</a:t>
            </a:r>
            <a:endParaRPr lang="en-US" dirty="0" smtClean="0"/>
          </a:p>
          <a:p>
            <a:pPr>
              <a:lnSpc>
                <a:spcPct val="150000"/>
              </a:lnSpc>
              <a:buFont typeface="Wingdings" panose="05000000000000000000" pitchFamily="2" charset="2"/>
              <a:buChar char="q"/>
            </a:pPr>
            <a:r>
              <a:rPr lang="en-US" dirty="0" smtClean="0"/>
              <a:t> Census Data: US and Newton</a:t>
            </a:r>
          </a:p>
          <a:p>
            <a:pPr>
              <a:lnSpc>
                <a:spcPct val="150000"/>
              </a:lnSpc>
              <a:buFont typeface="Wingdings" panose="05000000000000000000" pitchFamily="2" charset="2"/>
              <a:buChar char="q"/>
            </a:pPr>
            <a:r>
              <a:rPr lang="en-US" dirty="0" err="1" smtClean="0"/>
              <a:t>DataStat</a:t>
            </a:r>
            <a:r>
              <a:rPr lang="en-US" dirty="0" smtClean="0"/>
              <a:t>: </a:t>
            </a:r>
            <a:r>
              <a:rPr lang="en-US" dirty="0" smtClean="0"/>
              <a:t>tracking program/service usage/trends</a:t>
            </a:r>
            <a:r>
              <a:rPr lang="en-US" dirty="0" smtClean="0"/>
              <a:t>/unmet requests</a:t>
            </a:r>
            <a:endParaRPr lang="en-US" dirty="0" smtClean="0"/>
          </a:p>
          <a:p>
            <a:pPr>
              <a:lnSpc>
                <a:spcPct val="150000"/>
              </a:lnSpc>
              <a:buFont typeface="Wingdings" panose="05000000000000000000" pitchFamily="2" charset="2"/>
              <a:buChar char="q"/>
            </a:pPr>
            <a:r>
              <a:rPr lang="en-US" dirty="0" smtClean="0"/>
              <a:t>Data from attendance at NDSS program &amp; services </a:t>
            </a:r>
            <a:r>
              <a:rPr lang="en-US" dirty="0" smtClean="0"/>
              <a:t>using </a:t>
            </a:r>
            <a:r>
              <a:rPr lang="en-US" dirty="0" err="1" smtClean="0"/>
              <a:t>Servetracker</a:t>
            </a:r>
            <a:endParaRPr lang="en-US" dirty="0" smtClean="0"/>
          </a:p>
          <a:p>
            <a:pPr>
              <a:lnSpc>
                <a:spcPct val="150000"/>
              </a:lnSpc>
              <a:buFont typeface="Wingdings" panose="05000000000000000000" pitchFamily="2" charset="2"/>
              <a:buChar char="q"/>
            </a:pPr>
            <a:r>
              <a:rPr lang="en-US" dirty="0" smtClean="0"/>
              <a:t>Volunteer numbers and hours</a:t>
            </a:r>
          </a:p>
          <a:p>
            <a:pPr>
              <a:lnSpc>
                <a:spcPct val="150000"/>
              </a:lnSpc>
              <a:buFont typeface="Wingdings" panose="05000000000000000000" pitchFamily="2" charset="2"/>
              <a:buChar char="q"/>
            </a:pPr>
            <a:r>
              <a:rPr lang="en-US" dirty="0" smtClean="0"/>
              <a:t>“Dialogue with  </a:t>
            </a:r>
            <a:r>
              <a:rPr lang="en-US" dirty="0" smtClean="0"/>
              <a:t>the Director</a:t>
            </a:r>
            <a:r>
              <a:rPr lang="en-US" dirty="0" smtClean="0"/>
              <a:t>”/community presentations</a:t>
            </a:r>
            <a:endParaRPr lang="en-US" dirty="0" smtClean="0"/>
          </a:p>
          <a:p>
            <a:pPr>
              <a:lnSpc>
                <a:spcPct val="150000"/>
              </a:lnSpc>
              <a:buFont typeface="Wingdings" panose="05000000000000000000" pitchFamily="2" charset="2"/>
              <a:buChar char="q"/>
            </a:pPr>
            <a:r>
              <a:rPr lang="en-US" dirty="0" smtClean="0"/>
              <a:t>Ongoing evaluation surveys of programs</a:t>
            </a:r>
            <a:endParaRPr lang="en-US" dirty="0" smtClean="0"/>
          </a:p>
          <a:p>
            <a:pPr>
              <a:lnSpc>
                <a:spcPct val="150000"/>
              </a:lnSpc>
              <a:buFont typeface="Wingdings" panose="05000000000000000000" pitchFamily="2" charset="2"/>
              <a:buChar char="q"/>
            </a:pPr>
            <a:r>
              <a:rPr lang="en-US" dirty="0" smtClean="0"/>
              <a:t>Challenges: </a:t>
            </a:r>
          </a:p>
          <a:p>
            <a:pPr lvl="1">
              <a:lnSpc>
                <a:spcPct val="150000"/>
              </a:lnSpc>
              <a:buFont typeface="Wingdings" panose="05000000000000000000" pitchFamily="2" charset="2"/>
              <a:buChar char="q"/>
            </a:pPr>
            <a:r>
              <a:rPr lang="en-US" dirty="0" smtClean="0"/>
              <a:t>Increase ways to use data to plan actions</a:t>
            </a:r>
          </a:p>
          <a:p>
            <a:pPr lvl="1">
              <a:lnSpc>
                <a:spcPct val="150000"/>
              </a:lnSpc>
              <a:buFont typeface="Wingdings" panose="05000000000000000000" pitchFamily="2" charset="2"/>
              <a:buChar char="q"/>
            </a:pPr>
            <a:r>
              <a:rPr lang="en-US" dirty="0" smtClean="0"/>
              <a:t>Identify Measurements for PLAAN – Planning for a Livable All-Age-friendly </a:t>
            </a:r>
            <a:r>
              <a:rPr lang="en-US" dirty="0" smtClean="0"/>
              <a:t>Newton</a:t>
            </a:r>
          </a:p>
          <a:p>
            <a:pPr lvl="1">
              <a:lnSpc>
                <a:spcPct val="150000"/>
              </a:lnSpc>
              <a:buFont typeface="Wingdings" panose="05000000000000000000" pitchFamily="2" charset="2"/>
              <a:buChar char="q"/>
            </a:pPr>
            <a:r>
              <a:rPr lang="en-US" dirty="0" smtClean="0"/>
              <a:t>Create a marketing/community engagement campaign to continue to ID needs/skills</a:t>
            </a:r>
            <a:endParaRPr lang="en-US" dirty="0" smtClean="0"/>
          </a:p>
          <a:p>
            <a:pPr lvl="2">
              <a:lnSpc>
                <a:spcPct val="150000"/>
              </a:lnSpc>
              <a:buFont typeface="Wingdings" panose="05000000000000000000" pitchFamily="2" charset="2"/>
              <a:buChar char="q"/>
            </a:pP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14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Strategy: </a:t>
            </a:r>
            <a:br>
              <a:rPr lang="en-US" i="1" dirty="0" smtClean="0"/>
            </a:br>
            <a:r>
              <a:rPr lang="en-US" sz="3100" dirty="0" smtClean="0"/>
              <a:t>Advocate </a:t>
            </a:r>
            <a:r>
              <a:rPr lang="en-US" sz="3100" dirty="0"/>
              <a:t>for Seniors &amp; Those Who Support Them</a:t>
            </a:r>
            <a:endParaRPr lang="en-US" sz="3100" i="1" dirty="0"/>
          </a:p>
        </p:txBody>
      </p:sp>
      <p:sp>
        <p:nvSpPr>
          <p:cNvPr id="3" name="Content Placeholder 2"/>
          <p:cNvSpPr>
            <a:spLocks noGrp="1"/>
          </p:cNvSpPr>
          <p:nvPr>
            <p:ph sz="quarter" idx="1"/>
          </p:nvPr>
        </p:nvSpPr>
        <p:spPr/>
        <p:txBody>
          <a:bodyPr>
            <a:normAutofit/>
          </a:bodyPr>
          <a:lstStyle/>
          <a:p>
            <a:pPr>
              <a:lnSpc>
                <a:spcPct val="150000"/>
              </a:lnSpc>
              <a:buFont typeface="Wingdings" panose="05000000000000000000" pitchFamily="2" charset="2"/>
              <a:buChar char="q"/>
            </a:pPr>
            <a:r>
              <a:rPr lang="en-US" dirty="0" smtClean="0"/>
              <a:t>City &amp; State Government</a:t>
            </a:r>
            <a:endParaRPr lang="en-US" dirty="0"/>
          </a:p>
          <a:p>
            <a:pPr lvl="1">
              <a:lnSpc>
                <a:spcPct val="150000"/>
              </a:lnSpc>
              <a:buFont typeface="Wingdings" panose="05000000000000000000" pitchFamily="2" charset="2"/>
              <a:buChar char="q"/>
            </a:pPr>
            <a:r>
              <a:rPr lang="en-US" dirty="0" smtClean="0"/>
              <a:t>Programs </a:t>
            </a:r>
            <a:r>
              <a:rPr lang="en-US" dirty="0"/>
              <a:t>and Services </a:t>
            </a:r>
            <a:r>
              <a:rPr lang="en-US" dirty="0" smtClean="0"/>
              <a:t>Committee: </a:t>
            </a:r>
            <a:r>
              <a:rPr lang="en-US" dirty="0"/>
              <a:t>City budget </a:t>
            </a:r>
            <a:r>
              <a:rPr lang="en-US" dirty="0" smtClean="0"/>
              <a:t>process </a:t>
            </a:r>
            <a:endParaRPr lang="en-US" dirty="0"/>
          </a:p>
          <a:p>
            <a:pPr lvl="1">
              <a:lnSpc>
                <a:spcPct val="150000"/>
              </a:lnSpc>
              <a:buFont typeface="Wingdings" panose="05000000000000000000" pitchFamily="2" charset="2"/>
              <a:buChar char="q"/>
            </a:pPr>
            <a:r>
              <a:rPr lang="en-US" dirty="0"/>
              <a:t>Newton City </a:t>
            </a:r>
            <a:r>
              <a:rPr lang="en-US" dirty="0" smtClean="0"/>
              <a:t>Council Presentations</a:t>
            </a:r>
            <a:endParaRPr lang="en-US" dirty="0"/>
          </a:p>
          <a:p>
            <a:pPr lvl="1">
              <a:lnSpc>
                <a:spcPct val="150000"/>
              </a:lnSpc>
              <a:buFont typeface="Wingdings" panose="05000000000000000000" pitchFamily="2" charset="2"/>
              <a:buChar char="q"/>
            </a:pPr>
            <a:r>
              <a:rPr lang="en-US" dirty="0"/>
              <a:t>Local  </a:t>
            </a:r>
            <a:r>
              <a:rPr lang="en-US" dirty="0" smtClean="0"/>
              <a:t>&amp; State </a:t>
            </a:r>
            <a:r>
              <a:rPr lang="en-US" dirty="0"/>
              <a:t>elected </a:t>
            </a:r>
            <a:r>
              <a:rPr lang="en-US" dirty="0" smtClean="0"/>
              <a:t>officials &amp; State Legislature</a:t>
            </a:r>
          </a:p>
          <a:p>
            <a:pPr>
              <a:lnSpc>
                <a:spcPct val="150000"/>
              </a:lnSpc>
              <a:buFont typeface="Wingdings" panose="05000000000000000000" pitchFamily="2" charset="2"/>
              <a:buChar char="q"/>
            </a:pPr>
            <a:r>
              <a:rPr lang="en-US" dirty="0" smtClean="0"/>
              <a:t>Department of Senior Services Staff</a:t>
            </a:r>
          </a:p>
          <a:p>
            <a:pPr lvl="1">
              <a:lnSpc>
                <a:spcPct val="150000"/>
              </a:lnSpc>
              <a:buFont typeface="Wingdings" panose="05000000000000000000" pitchFamily="2" charset="2"/>
              <a:buChar char="q"/>
            </a:pPr>
            <a:r>
              <a:rPr lang="en-US" dirty="0" smtClean="0"/>
              <a:t>Ongoing Programs, Services, Activities &amp; </a:t>
            </a:r>
            <a:r>
              <a:rPr lang="en-US" dirty="0" smtClean="0"/>
              <a:t>Outreach</a:t>
            </a:r>
          </a:p>
          <a:p>
            <a:pPr lvl="1">
              <a:lnSpc>
                <a:spcPct val="150000"/>
              </a:lnSpc>
              <a:buFont typeface="Wingdings" panose="05000000000000000000" pitchFamily="2" charset="2"/>
              <a:buChar char="q"/>
            </a:pPr>
            <a:r>
              <a:rPr lang="en-US" dirty="0" smtClean="0"/>
              <a:t>Individual advocacy through Case Management services</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685264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8377</TotalTime>
  <Words>2042</Words>
  <Application>Microsoft Office PowerPoint</Application>
  <PresentationFormat>On-screen Show (4:3)</PresentationFormat>
  <Paragraphs>441</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Civic</vt:lpstr>
      <vt:lpstr>  Newton Department  of Senior Services  &amp; Newton Council on Aging - Together!</vt:lpstr>
      <vt:lpstr>NDSS &amp; COA VISION In Action</vt:lpstr>
      <vt:lpstr>NDSS &amp; COA MISSION In Action</vt:lpstr>
      <vt:lpstr>Accomplishments for FY 2015 - 2016</vt:lpstr>
      <vt:lpstr>Strategic Goals as Strategies</vt:lpstr>
      <vt:lpstr>Strategic Goals as Action Strategies</vt:lpstr>
      <vt:lpstr> Strategy: Have Financial Sustainability </vt:lpstr>
      <vt:lpstr>Strategy: ID Population Needs, Skills, Diversity  </vt:lpstr>
      <vt:lpstr>Strategy:  Advocate for Seniors &amp; Those Who Support Them</vt:lpstr>
      <vt:lpstr>Strategy(Cont.):  Advocate for Seniors &amp; Those Who Support Them</vt:lpstr>
      <vt:lpstr>Strategy: (Cont.) Advocate for Seniors &amp; Those Who Support Them</vt:lpstr>
      <vt:lpstr>Strategy: Build Partnerships &amp; Bridges </vt:lpstr>
      <vt:lpstr>Strategy: Build Partnerships &amp; Bridges (Cont.)</vt:lpstr>
      <vt:lpstr>Strategy: Improve Community Awareness </vt:lpstr>
      <vt:lpstr>Strategy: Improve Community Awareness (Cont.)</vt:lpstr>
      <vt:lpstr>Strategy: Ensure &amp; Improve Access to Resources </vt:lpstr>
      <vt:lpstr> Strategy: Ensure &amp; Improve Access to Resources (Cont.) </vt:lpstr>
      <vt:lpstr>Strategy: Effective Marketing Strategies</vt:lpstr>
      <vt:lpstr> Strategy: Maintain, Strengthen, Create Programs &amp; Services </vt:lpstr>
      <vt:lpstr>   PLAAN  Planning for a Livable All-Age-friendly Newton</vt:lpstr>
      <vt:lpstr>Age-friendly/Livable –Domains of Livability</vt:lpstr>
      <vt:lpstr>PLAAN: Planning for a Livable All-Age friendly Newton: Eight Domains Plus</vt:lpstr>
      <vt:lpstr>Implementing PLAAN</vt:lpstr>
      <vt:lpstr>PLAAN OVERALL </vt:lpstr>
      <vt:lpstr>PLAAN OVERALL  (Cont.)</vt:lpstr>
      <vt:lpstr>Domain: Housing</vt:lpstr>
      <vt:lpstr>Domain: Transportation</vt:lpstr>
      <vt:lpstr>Domain: Social Participation</vt:lpstr>
      <vt:lpstr>Domain: Outdoor Spaces &amp; Buildings</vt:lpstr>
      <vt:lpstr>Domain: Respect &amp; Social Inclusion: </vt:lpstr>
      <vt:lpstr>Domain: Civic Participation &amp; Employment</vt:lpstr>
      <vt:lpstr>Domain: Communication &amp; Information</vt:lpstr>
      <vt:lpstr>Domain: Community &amp; Health Services</vt:lpstr>
      <vt:lpstr>Domain: Arts &amp; Culture</vt:lpstr>
      <vt:lpstr>Domain: Educational Opportunities</vt:lpstr>
      <vt:lpstr>Strategies -------Domains</vt:lpstr>
      <vt:lpstr>Strategy: Financial Sustainability</vt:lpstr>
      <vt:lpstr>2017-2018 – Looking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Newton Department of Senior Services and the Council on Aging</dc:title>
  <dc:creator>Marian</dc:creator>
  <cp:lastModifiedBy>jcolino</cp:lastModifiedBy>
  <cp:revision>158</cp:revision>
  <cp:lastPrinted>2016-06-07T15:07:40Z</cp:lastPrinted>
  <dcterms:created xsi:type="dcterms:W3CDTF">2006-08-16T00:00:00Z</dcterms:created>
  <dcterms:modified xsi:type="dcterms:W3CDTF">2016-06-20T17:40:50Z</dcterms:modified>
</cp:coreProperties>
</file>