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81" r:id="rId3"/>
    <p:sldId id="280" r:id="rId4"/>
    <p:sldId id="283" r:id="rId5"/>
    <p:sldId id="284" r:id="rId6"/>
    <p:sldId id="268" r:id="rId7"/>
    <p:sldId id="270" r:id="rId8"/>
    <p:sldId id="264" r:id="rId9"/>
    <p:sldId id="271" r:id="rId10"/>
    <p:sldId id="279" r:id="rId11"/>
    <p:sldId id="275" r:id="rId12"/>
    <p:sldId id="267" r:id="rId13"/>
    <p:sldId id="261" r:id="rId14"/>
    <p:sldId id="258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ila Butts" initials="SB" lastIdx="1" clrIdx="0">
    <p:extLst>
      <p:ext uri="{19B8F6BF-5375-455C-9EA6-DF929625EA0E}">
        <p15:presenceInfo xmlns:p15="http://schemas.microsoft.com/office/powerpoint/2012/main" userId="0382e91347b3ac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7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2205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36744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182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359691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693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61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9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9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0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7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0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8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1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  <p:sldLayoutId id="2147484128" r:id="rId12"/>
    <p:sldLayoutId id="2147484129" r:id="rId13"/>
    <p:sldLayoutId id="2147484130" r:id="rId14"/>
    <p:sldLayoutId id="2147484131" r:id="rId15"/>
    <p:sldLayoutId id="214748413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FDD6C5-61A1-4008-AE64-18A7A51C0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100">
                <a:solidFill>
                  <a:schemeClr val="bg1"/>
                </a:solidFill>
              </a:rPr>
              <a:t>NEWTON PARKS, RECREATION &amp; CULTURE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9E112-2AFE-4EBF-96B8-8D0BAF9A4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FIELD SUBCOMMITTEE MEETING</a:t>
            </a: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FIELD PERMIT FEE INFORMATION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DECEMBER 10, 2020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EDADEBD-29FA-43C8-9BB7-549ABB09F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1141525"/>
            <a:ext cx="5143500" cy="456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69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4">
            <a:extLst>
              <a:ext uri="{FF2B5EF4-FFF2-40B4-BE49-F238E27FC236}">
                <a16:creationId xmlns:a16="http://schemas.microsoft.com/office/drawing/2014/main" id="{03874490-A418-4142-91A7-C5BA51E369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6330" b="94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70B978-DFAB-4DA5-A954-F83E78A3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Field Sub Committee</a:t>
            </a:r>
            <a:br>
              <a:rPr lang="en-US"/>
            </a:br>
            <a:r>
              <a:rPr lang="en-US"/>
              <a:t>Permit Fees</a:t>
            </a:r>
            <a:endParaRPr lang="en-US" dirty="0"/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C899F640-C6C3-4365-A624-62284596B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FFFF"/>
                </a:solidFill>
              </a:rPr>
              <a:t>NEXT STEPS</a:t>
            </a:r>
          </a:p>
          <a:p>
            <a:pPr marL="0" indent="0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FFFF"/>
                </a:solidFill>
              </a:rPr>
              <a:t>WHERE DO WE GO FROM HERE?</a:t>
            </a:r>
          </a:p>
        </p:txBody>
      </p:sp>
    </p:spTree>
    <p:extLst>
      <p:ext uri="{BB962C8B-B14F-4D97-AF65-F5344CB8AC3E}">
        <p14:creationId xmlns:p14="http://schemas.microsoft.com/office/powerpoint/2010/main" val="3042264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AFB8-86F1-4260-8901-E4790362F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44" y="2953407"/>
            <a:ext cx="8596668" cy="951186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55838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A8AC30E-12B3-4159-BF1E-1DDCA28F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228" y="372561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Community survey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0B08091B-9A96-4B8B-8008-1343FD888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375430"/>
              </p:ext>
            </p:extLst>
          </p:nvPr>
        </p:nvGraphicFramePr>
        <p:xfrm>
          <a:off x="976240" y="1468877"/>
          <a:ext cx="8288035" cy="4606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005">
                  <a:extLst>
                    <a:ext uri="{9D8B030D-6E8A-4147-A177-3AD203B41FA5}">
                      <a16:colId xmlns:a16="http://schemas.microsoft.com/office/drawing/2014/main" val="3227681372"/>
                    </a:ext>
                  </a:extLst>
                </a:gridCol>
                <a:gridCol w="1087974">
                  <a:extLst>
                    <a:ext uri="{9D8B030D-6E8A-4147-A177-3AD203B41FA5}">
                      <a16:colId xmlns:a16="http://schemas.microsoft.com/office/drawing/2014/main" val="3613511746"/>
                    </a:ext>
                  </a:extLst>
                </a:gridCol>
                <a:gridCol w="1619663">
                  <a:extLst>
                    <a:ext uri="{9D8B030D-6E8A-4147-A177-3AD203B41FA5}">
                      <a16:colId xmlns:a16="http://schemas.microsoft.com/office/drawing/2014/main" val="1898082747"/>
                    </a:ext>
                  </a:extLst>
                </a:gridCol>
                <a:gridCol w="1818505">
                  <a:extLst>
                    <a:ext uri="{9D8B030D-6E8A-4147-A177-3AD203B41FA5}">
                      <a16:colId xmlns:a16="http://schemas.microsoft.com/office/drawing/2014/main" val="1554781810"/>
                    </a:ext>
                  </a:extLst>
                </a:gridCol>
                <a:gridCol w="1748478">
                  <a:extLst>
                    <a:ext uri="{9D8B030D-6E8A-4147-A177-3AD203B41FA5}">
                      <a16:colId xmlns:a16="http://schemas.microsoft.com/office/drawing/2014/main" val="3744561073"/>
                    </a:ext>
                  </a:extLst>
                </a:gridCol>
                <a:gridCol w="1289410">
                  <a:extLst>
                    <a:ext uri="{9D8B030D-6E8A-4147-A177-3AD203B41FA5}">
                      <a16:colId xmlns:a16="http://schemas.microsoft.com/office/drawing/2014/main" val="2470417348"/>
                    </a:ext>
                  </a:extLst>
                </a:gridCol>
              </a:tblGrid>
              <a:tr h="1963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CITY/TOWN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Tier One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Tier Two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Tier Three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Tier Four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Tier Five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286732123"/>
                  </a:ext>
                </a:extLst>
              </a:tr>
              <a:tr h="57502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WELLESLEY</a:t>
                      </a:r>
                      <a:r>
                        <a:rPr lang="en-US" sz="900" u="none" strike="noStrike">
                          <a:effectLst/>
                        </a:rPr>
                        <a:t> </a:t>
                      </a:r>
                      <a:r>
                        <a:rPr lang="en-US" sz="700" u="none" strike="noStrike">
                          <a:effectLst/>
                        </a:rPr>
                        <a:t>(see attached)</a:t>
                      </a:r>
                      <a:r>
                        <a:rPr lang="en-US" sz="900" u="none" strike="noStrike">
                          <a:effectLst/>
                        </a:rPr>
                        <a:t>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1) Town-wide Special Events:  No fee, 2) School Use:  No fee, 3) School Coach(es) Clinics:  $15 per participant,  1.5 hours minimum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>
                          <a:effectLst/>
                        </a:rPr>
                        <a:t>League$30 per participant per season; Clinic $15/participant1.5 hours minimum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>
                          <a:effectLst/>
                        </a:rPr>
                        <a:t>Multi-Purpose Field (at </a:t>
                      </a:r>
                      <a:r>
                        <a:rPr lang="en-US" sz="600" u="none" strike="noStrike" dirty="0" err="1">
                          <a:effectLst/>
                        </a:rPr>
                        <a:t>Hunnewell</a:t>
                      </a:r>
                      <a:r>
                        <a:rPr lang="en-US" sz="600" u="none" strike="noStrike" dirty="0">
                          <a:effectLst/>
                        </a:rPr>
                        <a:t>) for Adult Softball:  $40 per participant per season ($25 to Recreation lighting account); Wellesley Resident – One-Time Use:  $50 for a grass field, including the Multi-Purpose Field (at </a:t>
                      </a:r>
                      <a:r>
                        <a:rPr lang="en-US" sz="600" u="none" strike="noStrike" dirty="0" err="1">
                          <a:effectLst/>
                        </a:rPr>
                        <a:t>Hunnewell</a:t>
                      </a:r>
                      <a:r>
                        <a:rPr lang="en-US" sz="600" u="none" strike="noStrike" dirty="0">
                          <a:effectLst/>
                        </a:rPr>
                        <a:t>), but $75 if using lights (incremental $25 to Recreation lighting account); $75 for a turf field, 1.5 hours minimum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Non-Resident (Adults and Youth):  Grass field and Sprague turf field: $150; High School turf field: $375 (fee is for field use only; utilization of scoreboard and sound system is not allowed),1.5 hours minimum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Non-Recreation Department Camps:  $35 per participant on a grass field; $50 per participant on a turf field. 1.5 hours minimum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extLst>
                  <a:ext uri="{0D108BD9-81ED-4DB2-BD59-A6C34878D82A}">
                    <a16:rowId xmlns:a16="http://schemas.microsoft.com/office/drawing/2014/main" val="2715653858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 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$75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379760665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478365791"/>
                  </a:ext>
                </a:extLst>
              </a:tr>
              <a:tr h="30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BURLINGTON</a:t>
                      </a:r>
                      <a:r>
                        <a:rPr lang="en-US" sz="900" u="none" strike="noStrike">
                          <a:effectLst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 charge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90% resident youth or adult  $25/hour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60% residents youth or adult $35/hour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under60% resident youth or adult, but must have at least 20% residents on roster $50/hour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$50/hour plus usage fee of $500 per day -weekdays; $800/day weekends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300343332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213027656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going electrical rate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going electrical rate plus $15 admin fee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going electrical rate plus $15 admin fee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going electrical rate plus $50/admin fee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737950807"/>
                  </a:ext>
                </a:extLst>
              </a:tr>
              <a:tr h="1963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PLYMOUTH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Youth Leagues  $5/pp per season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Adult Leagues   $8/per adult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Resident single use $10/hour;     NR single use $20/hour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615037527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07599016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lights $15/hour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lights $15/hour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lights $15/hour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446841672"/>
                  </a:ext>
                </a:extLst>
              </a:tr>
              <a:tr h="30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NORWOOD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Youth group/league $20/pp oer season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Resident Single use $10/hour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Non resident single use $25/hour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Norwood camp $50/hour; non Norwood camp $75/hour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440885486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727275782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012265981"/>
                  </a:ext>
                </a:extLst>
              </a:tr>
              <a:tr h="35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SUDBURY</a:t>
                      </a:r>
                      <a:r>
                        <a:rPr lang="en-US" sz="900" u="none" strike="noStrike">
                          <a:effectLst/>
                        </a:rPr>
                        <a:t> (see attached)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ResidentYouth group:  $40/pp per season; Non Resident Youth group $85/pp per season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Resident Adult group $45 pp per season; Resident grass field $70/hour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Non Resident Adult group $85 pp/per season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Camps/Clinics $50/person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471533876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$70/per hour resident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$70/hour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$110/per 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470700898"/>
                  </a:ext>
                </a:extLst>
              </a:tr>
              <a:tr h="30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seasonal:  $35/hour  One time; $75/hour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774453420"/>
                  </a:ext>
                </a:extLst>
              </a:tr>
              <a:tr h="30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LINCOLN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Lincoln Community Group non profit - $5/hour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Lincoln Community Group for profit - $20/hour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Non resident Community Group Non Profit - $45/hour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Non Resident Community group For Profit - $75/hour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829329253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593817190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61076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952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43AB9E-865A-4EB9-898F-D93290472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426" y="0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Community survey 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0B08091B-9A96-4B8B-8008-1343FD888819}"/>
              </a:ext>
            </a:extLst>
          </p:cNvPr>
          <p:cNvGraphicFramePr>
            <a:graphicFrameLocks noGrp="1"/>
          </p:cNvGraphicFramePr>
          <p:nvPr/>
        </p:nvGraphicFramePr>
        <p:xfrm>
          <a:off x="958812" y="1294459"/>
          <a:ext cx="8411689" cy="389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037">
                  <a:extLst>
                    <a:ext uri="{9D8B030D-6E8A-4147-A177-3AD203B41FA5}">
                      <a16:colId xmlns:a16="http://schemas.microsoft.com/office/drawing/2014/main" val="3227681372"/>
                    </a:ext>
                  </a:extLst>
                </a:gridCol>
                <a:gridCol w="1350104">
                  <a:extLst>
                    <a:ext uri="{9D8B030D-6E8A-4147-A177-3AD203B41FA5}">
                      <a16:colId xmlns:a16="http://schemas.microsoft.com/office/drawing/2014/main" val="3613511746"/>
                    </a:ext>
                  </a:extLst>
                </a:gridCol>
                <a:gridCol w="1822497">
                  <a:extLst>
                    <a:ext uri="{9D8B030D-6E8A-4147-A177-3AD203B41FA5}">
                      <a16:colId xmlns:a16="http://schemas.microsoft.com/office/drawing/2014/main" val="1898082747"/>
                    </a:ext>
                  </a:extLst>
                </a:gridCol>
                <a:gridCol w="1612903">
                  <a:extLst>
                    <a:ext uri="{9D8B030D-6E8A-4147-A177-3AD203B41FA5}">
                      <a16:colId xmlns:a16="http://schemas.microsoft.com/office/drawing/2014/main" val="1554781810"/>
                    </a:ext>
                  </a:extLst>
                </a:gridCol>
                <a:gridCol w="1022623">
                  <a:extLst>
                    <a:ext uri="{9D8B030D-6E8A-4147-A177-3AD203B41FA5}">
                      <a16:colId xmlns:a16="http://schemas.microsoft.com/office/drawing/2014/main" val="3744561073"/>
                    </a:ext>
                  </a:extLst>
                </a:gridCol>
                <a:gridCol w="1424525">
                  <a:extLst>
                    <a:ext uri="{9D8B030D-6E8A-4147-A177-3AD203B41FA5}">
                      <a16:colId xmlns:a16="http://schemas.microsoft.com/office/drawing/2014/main" val="2470417348"/>
                    </a:ext>
                  </a:extLst>
                </a:gridCol>
              </a:tblGrid>
              <a:tr h="21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CITY/TOWN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One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Two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Three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Four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Five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extLst>
                  <a:ext uri="{0D108BD9-81ED-4DB2-BD59-A6C34878D82A}">
                    <a16:rowId xmlns:a16="http://schemas.microsoft.com/office/drawing/2014/main" val="3286732123"/>
                  </a:ext>
                </a:extLst>
              </a:tr>
              <a:tr h="337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Brookine</a:t>
                      </a:r>
                      <a:r>
                        <a:rPr lang="en-US" sz="800" u="none" strike="noStrike">
                          <a:effectLst/>
                        </a:rPr>
                        <a:t> </a:t>
                      </a:r>
                      <a:r>
                        <a:rPr lang="en-US" sz="600" u="none" strike="noStrike">
                          <a:effectLst/>
                        </a:rPr>
                        <a:t>(minimum 2 hours)</a:t>
                      </a:r>
                      <a:r>
                        <a:rPr lang="en-US" sz="800" u="none" strike="noStrike">
                          <a:effectLst/>
                        </a:rPr>
                        <a:t> 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$15 - $25/hour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$15 - $25/hour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$25 - $40/hour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2715653858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$30 - 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$30 - 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$50 - $80/hour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$100/hour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379760665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478365791"/>
                  </a:ext>
                </a:extLst>
              </a:tr>
              <a:tr h="309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Lexington 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no charge w/$15 per person participant fee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$40/hour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$75/hour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300343332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$80/hour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$110/hour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213027656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737950807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Westwood</a:t>
                      </a:r>
                      <a:r>
                        <a:rPr lang="en-US" sz="800" u="none" strike="noStrike">
                          <a:effectLst/>
                        </a:rPr>
                        <a:t>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3615037527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07599016"/>
                  </a:ext>
                </a:extLst>
              </a:tr>
              <a:tr h="3097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$70/hour WHS; $25/hour Morrison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25" marR="1925" marT="19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$70/hour WHS; $25/hour Morrison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25" marR="1925" marT="19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446841672"/>
                  </a:ext>
                </a:extLst>
              </a:tr>
              <a:tr h="309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Natick 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$5/player/season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Natick Adult ORGS$125/team/ season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Natick residents$10/hour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$200/field/day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440885486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additional $5/player/season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$300/field/day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3727275782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012265981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Weston  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 -$15/hour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$25/hour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$75/hour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471533876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470700898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774453420"/>
                  </a:ext>
                </a:extLst>
              </a:tr>
              <a:tr h="17950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extLst>
                  <a:ext uri="{0D108BD9-81ED-4DB2-BD59-A6C34878D82A}">
                    <a16:rowId xmlns:a16="http://schemas.microsoft.com/office/drawing/2014/main" val="3829329253"/>
                  </a:ext>
                </a:extLst>
              </a:tr>
              <a:tr h="13079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extLst>
                  <a:ext uri="{0D108BD9-81ED-4DB2-BD59-A6C34878D82A}">
                    <a16:rowId xmlns:a16="http://schemas.microsoft.com/office/drawing/2014/main" val="593817190"/>
                  </a:ext>
                </a:extLst>
              </a:tr>
              <a:tr h="13079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extLst>
                  <a:ext uri="{0D108BD9-81ED-4DB2-BD59-A6C34878D82A}">
                    <a16:rowId xmlns:a16="http://schemas.microsoft.com/office/drawing/2014/main" val="361076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986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FC8A0-760A-4C84-8ADD-4CC2EE641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010" y="402672"/>
            <a:ext cx="8367991" cy="645594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Community survey</a:t>
            </a:r>
            <a:br>
              <a:rPr lang="en-US" sz="4800" dirty="0"/>
            </a:br>
            <a:endParaRPr lang="en-US" sz="4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910FB3-25F3-486A-9F53-61EF5EE6D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041752"/>
              </p:ext>
            </p:extLst>
          </p:nvPr>
        </p:nvGraphicFramePr>
        <p:xfrm>
          <a:off x="418289" y="1539679"/>
          <a:ext cx="9875002" cy="4248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9680">
                  <a:extLst>
                    <a:ext uri="{9D8B030D-6E8A-4147-A177-3AD203B41FA5}">
                      <a16:colId xmlns:a16="http://schemas.microsoft.com/office/drawing/2014/main" val="3574923094"/>
                    </a:ext>
                  </a:extLst>
                </a:gridCol>
                <a:gridCol w="1385965">
                  <a:extLst>
                    <a:ext uri="{9D8B030D-6E8A-4147-A177-3AD203B41FA5}">
                      <a16:colId xmlns:a16="http://schemas.microsoft.com/office/drawing/2014/main" val="1915923126"/>
                    </a:ext>
                  </a:extLst>
                </a:gridCol>
                <a:gridCol w="1385965">
                  <a:extLst>
                    <a:ext uri="{9D8B030D-6E8A-4147-A177-3AD203B41FA5}">
                      <a16:colId xmlns:a16="http://schemas.microsoft.com/office/drawing/2014/main" val="464339433"/>
                    </a:ext>
                  </a:extLst>
                </a:gridCol>
                <a:gridCol w="1385965">
                  <a:extLst>
                    <a:ext uri="{9D8B030D-6E8A-4147-A177-3AD203B41FA5}">
                      <a16:colId xmlns:a16="http://schemas.microsoft.com/office/drawing/2014/main" val="3937412997"/>
                    </a:ext>
                  </a:extLst>
                </a:gridCol>
                <a:gridCol w="1385965">
                  <a:extLst>
                    <a:ext uri="{9D8B030D-6E8A-4147-A177-3AD203B41FA5}">
                      <a16:colId xmlns:a16="http://schemas.microsoft.com/office/drawing/2014/main" val="2488277881"/>
                    </a:ext>
                  </a:extLst>
                </a:gridCol>
                <a:gridCol w="1501462">
                  <a:extLst>
                    <a:ext uri="{9D8B030D-6E8A-4147-A177-3AD203B41FA5}">
                      <a16:colId xmlns:a16="http://schemas.microsoft.com/office/drawing/2014/main" val="1961714147"/>
                    </a:ext>
                  </a:extLst>
                </a:gridCol>
              </a:tblGrid>
              <a:tr h="1493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NEEDHAM  </a:t>
                      </a:r>
                      <a:endParaRPr lang="en-US" sz="1000" u="none" strike="noStrike" dirty="0">
                        <a:effectLst/>
                      </a:endParaRPr>
                    </a:p>
                    <a:p>
                      <a:pPr algn="l" fontAlgn="b"/>
                      <a:endParaRPr lang="en-US" sz="500" u="none" strike="noStrike" dirty="0">
                        <a:effectLst/>
                      </a:endParaRPr>
                    </a:p>
                    <a:p>
                      <a:pPr algn="l" fontAlgn="b"/>
                      <a:endParaRPr lang="en-US" sz="500" u="none" strike="noStrike" dirty="0">
                        <a:effectLst/>
                      </a:endParaRPr>
                    </a:p>
                    <a:p>
                      <a:pPr algn="l" fontAlgn="b"/>
                      <a:endParaRPr lang="en-US" sz="5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Needham Non-Profit Youth organization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100% “Needham residents”; Needham Public schools; Needham Park and Rec programs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Youth Legacy Organization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Game and Practice Schedules, only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Needham Non-Profit Adult organization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100% “Needham residents”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Adult Legacy Organization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Game and Practice Schedules, only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Needham Non-Profit Adult organization ; 100% “Needham residents” (see definition) ;Adult Legacy Organization ;Game and Practice Schedules, only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Needham Non-Profit Youth or Adult organization;Less than 100% Needham residents;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Regional Teams, based in Needham (Club, AAU)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>
                          <a:effectLst/>
                        </a:rPr>
                        <a:t>Non Needham based Non profits; unlisted groups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extLst>
                  <a:ext uri="{0D108BD9-81ED-4DB2-BD59-A6C34878D82A}">
                    <a16:rowId xmlns:a16="http://schemas.microsoft.com/office/drawing/2014/main" val="1689981108"/>
                  </a:ext>
                </a:extLst>
              </a:tr>
              <a:tr h="2755688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$15 per participant per season, of which $10 is deposited as Field Maintenance Fee and $5 is deposited as Field Administration Fee § $5 per participant per season, if proof of residency cannot be provided § Fees are not charged to Needham Public Schools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$45 per day per block of time of four hours or less; $90 for more than 4 hour block of time, deposited as Field Administration Fee § $10 per participant per season, deposited as Field Maintenance Fee § $5 per participant per season, if proof of residency cannot be provided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Clinics/Camps § This fee is not charged when event is approved special event only for members of a permitted organization during its regular season § $5 per participant per day § $5 per participant per clinic/camp, if proof of residency cannot be provided § The majority of the fee will be deposited into a Trust Fund for Capital Improvements to Athletic Fields and Facilities. A small portion may be deposited into the Field Maintenance Fund to assist with repairs after the event.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Special Events § The Park and Recreation Commission and/or Trustees of Memorial Park will determine the events that fall under this fee structure, based on type of organization requesting and type of use. § $500 per day on natural grass field or other facility, for event scheduled for four hours or more of actual use. § $1,000 per day on synthetic turf field, for event scheduled for four hours or more of actual use.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 anchor="b"/>
                </a:tc>
                <a:extLst>
                  <a:ext uri="{0D108BD9-81ED-4DB2-BD59-A6C34878D82A}">
                    <a16:rowId xmlns:a16="http://schemas.microsoft.com/office/drawing/2014/main" val="357014253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2A0F4-7158-4951-8C8F-A06CC9EB8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61779"/>
              </p:ext>
            </p:extLst>
          </p:nvPr>
        </p:nvGraphicFramePr>
        <p:xfrm>
          <a:off x="418289" y="1133466"/>
          <a:ext cx="9875001" cy="321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5">
                  <a:extLst>
                    <a:ext uri="{9D8B030D-6E8A-4147-A177-3AD203B41FA5}">
                      <a16:colId xmlns:a16="http://schemas.microsoft.com/office/drawing/2014/main" val="1401326437"/>
                    </a:ext>
                  </a:extLst>
                </a:gridCol>
                <a:gridCol w="869978">
                  <a:extLst>
                    <a:ext uri="{9D8B030D-6E8A-4147-A177-3AD203B41FA5}">
                      <a16:colId xmlns:a16="http://schemas.microsoft.com/office/drawing/2014/main" val="2779899446"/>
                    </a:ext>
                  </a:extLst>
                </a:gridCol>
                <a:gridCol w="1773742">
                  <a:extLst>
                    <a:ext uri="{9D8B030D-6E8A-4147-A177-3AD203B41FA5}">
                      <a16:colId xmlns:a16="http://schemas.microsoft.com/office/drawing/2014/main" val="127288712"/>
                    </a:ext>
                  </a:extLst>
                </a:gridCol>
                <a:gridCol w="1351423">
                  <a:extLst>
                    <a:ext uri="{9D8B030D-6E8A-4147-A177-3AD203B41FA5}">
                      <a16:colId xmlns:a16="http://schemas.microsoft.com/office/drawing/2014/main" val="1672774207"/>
                    </a:ext>
                  </a:extLst>
                </a:gridCol>
                <a:gridCol w="1335471">
                  <a:extLst>
                    <a:ext uri="{9D8B030D-6E8A-4147-A177-3AD203B41FA5}">
                      <a16:colId xmlns:a16="http://schemas.microsoft.com/office/drawing/2014/main" val="3359630902"/>
                    </a:ext>
                  </a:extLst>
                </a:gridCol>
                <a:gridCol w="1536302">
                  <a:extLst>
                    <a:ext uri="{9D8B030D-6E8A-4147-A177-3AD203B41FA5}">
                      <a16:colId xmlns:a16="http://schemas.microsoft.com/office/drawing/2014/main" val="3747560599"/>
                    </a:ext>
                  </a:extLst>
                </a:gridCol>
              </a:tblGrid>
              <a:tr h="215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CITY/TOWN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Tier One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                                   </a:t>
                      </a:r>
                    </a:p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           Tier Two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                                                                              Tier Three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                          </a:t>
                      </a:r>
                    </a:p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Tier Four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Tier Five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714519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401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4BB1F-0951-419D-98D3-657E1B1B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552" y="804973"/>
            <a:ext cx="3300646" cy="446388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kern="1200" dirty="0">
                <a:latin typeface="+mj-lt"/>
                <a:ea typeface="+mj-ea"/>
                <a:cs typeface="+mj-cs"/>
              </a:rPr>
              <a:t>Facility by Field Type/ User/Hours</a:t>
            </a:r>
            <a:br>
              <a:rPr lang="en-US" kern="1200" dirty="0">
                <a:latin typeface="+mj-lt"/>
                <a:ea typeface="+mj-ea"/>
                <a:cs typeface="+mj-cs"/>
              </a:rPr>
            </a:br>
            <a:r>
              <a:rPr lang="en-US" kern="1200" dirty="0">
                <a:latin typeface="+mj-lt"/>
                <a:ea typeface="+mj-ea"/>
                <a:cs typeface="+mj-cs"/>
              </a:rPr>
              <a:t>June 16, 2020 through December 17, 2020</a:t>
            </a:r>
            <a:br>
              <a:rPr lang="en-US" kern="1200" dirty="0">
                <a:latin typeface="+mj-lt"/>
                <a:ea typeface="+mj-ea"/>
                <a:cs typeface="+mj-cs"/>
              </a:rPr>
            </a:br>
            <a:endParaRPr lang="en-US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E9C725-BE37-41F4-8FA0-7B5BDAD7D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382" y="734028"/>
            <a:ext cx="2629292" cy="5713045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500" dirty="0"/>
              <a:t>Hours of Diamond Use:		12,756.25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South East Little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Little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Senior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Girls Softball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Babe Ruth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Private Leagues (Prime, Minuteman, Pure Baseball, Triple Crown)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Early Risers – softball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Shul Softball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Brewers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Boston Ski &amp; Sports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Spartans Cricket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Traveling Baseball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Bay State Summer Teams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Extra Innings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sz="1200" dirty="0"/>
          </a:p>
          <a:p>
            <a:pPr lvl="2">
              <a:buFont typeface="Wingdings" panose="05000000000000000000" pitchFamily="2" charset="2"/>
              <a:buChar char="v"/>
            </a:pPr>
            <a:endParaRPr lang="en-US" sz="1200" dirty="0"/>
          </a:p>
          <a:p>
            <a:pPr lvl="2">
              <a:buFont typeface="Wingdings" panose="05000000000000000000" pitchFamily="2" charset="2"/>
              <a:buChar char="v"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AA04C15D-ED68-4B2F-A23E-E1ED21B9CF60}"/>
              </a:ext>
            </a:extLst>
          </p:cNvPr>
          <p:cNvSpPr txBox="1">
            <a:spLocks/>
          </p:cNvSpPr>
          <p:nvPr/>
        </p:nvSpPr>
        <p:spPr>
          <a:xfrm>
            <a:off x="6826469" y="-71451"/>
            <a:ext cx="2629292" cy="6417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Hours of Rectangular Use: 16,119.25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Youth Soccer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Girls Soccer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Boys Lacrosse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Girls Lacrosse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Girls Lacrosse Newton*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Gorilla Boys Lacrosse*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Prep Soccer Academy*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Surf Soccer 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XCEL Lacrosse*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Area Flag Football*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Boston Ski &amp; Sports*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NNHS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NSHS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Juventas*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Over the Hill Soccer League*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Community Ed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Boston UVC (volleyball)*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Youth &amp; Adult BUDA (frisbee)*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Neighborhood Adult soccer groups*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1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892"/>
          </a:xfrm>
        </p:spPr>
        <p:txBody>
          <a:bodyPr>
            <a:normAutofit fontScale="90000"/>
          </a:bodyPr>
          <a:lstStyle/>
          <a:p>
            <a:r>
              <a:rPr lang="en-US" dirty="0"/>
              <a:t>Current Tier Structure and Fees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73723" y="1423050"/>
          <a:ext cx="8979876" cy="44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2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Newton Parks &amp; Recreation, Newton Public Schools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Newton-based Youth Sports Leagues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  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 Groups and Youth Leagues with more than 65% residents, Newton Private Schools, Newton Charitable organizations, Newton Public School PTO’s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Newton Businesses, non-Newton schools, Adult Groups and Youth Leagues with less than 65% Newton Residents, Newton non-profits; Newton Charitable organizations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Private for profit Camps and Clinics not affiliated with Newton, one-time Events/Tournaments, or other organizations running a business regardless of number of Newton residents associated with the program.</a:t>
                      </a:r>
                    </a:p>
                    <a:p>
                      <a:pPr algn="r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10% of program income 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9353" y="5882007"/>
            <a:ext cx="2791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$35/</a:t>
            </a:r>
            <a:r>
              <a:rPr lang="en-US" sz="1400" dirty="0" err="1"/>
              <a:t>hr</a:t>
            </a:r>
            <a:r>
              <a:rPr lang="en-US" sz="1400" dirty="0"/>
              <a:t> Highlands Little League</a:t>
            </a:r>
          </a:p>
        </p:txBody>
      </p:sp>
    </p:spTree>
    <p:extLst>
      <p:ext uri="{BB962C8B-B14F-4D97-AF65-F5344CB8AC3E}">
        <p14:creationId xmlns:p14="http://schemas.microsoft.com/office/powerpoint/2010/main" val="302255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892"/>
          </a:xfrm>
        </p:spPr>
        <p:txBody>
          <a:bodyPr>
            <a:normAutofit fontScale="90000"/>
          </a:bodyPr>
          <a:lstStyle/>
          <a:p>
            <a:r>
              <a:rPr lang="en-US" dirty="0"/>
              <a:t>Fee Benchmarks to Other Communities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678696-5EA3-42D2-AF64-DB7C8F3BE669}"/>
              </a:ext>
            </a:extLst>
          </p:cNvPr>
          <p:cNvSpPr txBox="1">
            <a:spLocks/>
          </p:cNvSpPr>
          <p:nvPr/>
        </p:nvSpPr>
        <p:spPr>
          <a:xfrm>
            <a:off x="677334" y="1438433"/>
            <a:ext cx="8596668" cy="501100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700" dirty="0"/>
              <a:t>A survey was done of 12 Communities to learn how each community handles their numerous requests for field use by residents and non-residents.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All Communities appear to have some form of Tier System, similar to Newton.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7 of the 12 communities surveyed charge a per person participant fee for youth leagues; two or three communities charge a PPF for adult programs; several charge a PPF for non-resident youth and adult programs.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Fees for grass field use range from $10/hour for a single use permit to as much as $40/hour. (fee reductions be given for groups who pay PPF)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Fees for turf field use range from $30 to $150 per hour depending on Tier. (fee reductions may be given for groups who pay PPF)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Communities appear to consistently charge higher fees to for-profit programs and non-resident programs.  Some communities, however, do not permit to non-resident groups at all.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Newton’s field permit fees for grass are consistently lower than other communities.  Turf field fees are middle of the road.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Community Survey data is located in Appendix – slides 11, 12 &amp; 13</a:t>
            </a:r>
          </a:p>
          <a:p>
            <a:pPr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6236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892"/>
          </a:xfrm>
        </p:spPr>
        <p:txBody>
          <a:bodyPr>
            <a:normAutofit/>
          </a:bodyPr>
          <a:lstStyle/>
          <a:p>
            <a:r>
              <a:rPr lang="en-US" sz="2800" dirty="0"/>
              <a:t>Newton Youth Sports Program: Hours &amp; Participants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7075" y="5979905"/>
            <a:ext cx="4788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Data from: April 1 – June 16, 2019, June 17, 2020 – December 2020</a:t>
            </a:r>
          </a:p>
          <a:p>
            <a:r>
              <a:rPr lang="en-US" sz="1200" dirty="0"/>
              <a:t>Permits not typically issued for “winter season” 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5476AAF-6564-4F2A-8ECC-B097C412A31F}"/>
              </a:ext>
            </a:extLst>
          </p:cNvPr>
          <p:cNvGraphicFramePr>
            <a:graphicFrameLocks/>
          </p:cNvGraphicFramePr>
          <p:nvPr/>
        </p:nvGraphicFramePr>
        <p:xfrm>
          <a:off x="727075" y="1373188"/>
          <a:ext cx="7072679" cy="378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7244">
                  <a:extLst>
                    <a:ext uri="{9D8B030D-6E8A-4147-A177-3AD203B41FA5}">
                      <a16:colId xmlns:a16="http://schemas.microsoft.com/office/drawing/2014/main" val="3288910323"/>
                    </a:ext>
                  </a:extLst>
                </a:gridCol>
                <a:gridCol w="1197743">
                  <a:extLst>
                    <a:ext uri="{9D8B030D-6E8A-4147-A177-3AD203B41FA5}">
                      <a16:colId xmlns:a16="http://schemas.microsoft.com/office/drawing/2014/main" val="3334772381"/>
                    </a:ext>
                  </a:extLst>
                </a:gridCol>
                <a:gridCol w="1367692">
                  <a:extLst>
                    <a:ext uri="{9D8B030D-6E8A-4147-A177-3AD203B41FA5}">
                      <a16:colId xmlns:a16="http://schemas.microsoft.com/office/drawing/2014/main" val="3556620355"/>
                    </a:ext>
                  </a:extLst>
                </a:gridCol>
              </a:tblGrid>
              <a:tr h="3958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LEAGUE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solidFill>
                            <a:schemeClr val="tx1"/>
                          </a:solidFill>
                          <a:effectLst/>
                        </a:rPr>
                        <a:t>TOTAL HOURS PERMITTED  </a:t>
                      </a: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solidFill>
                            <a:schemeClr val="tx1"/>
                          </a:solidFill>
                          <a:effectLst/>
                        </a:rPr>
                        <a:t>TOTAL PARTICIPANTS </a:t>
                      </a:r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91633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Youth and Girls Soccer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16,123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3,497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3961134549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Boys Lacrosse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802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3183888039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Girls Lacrosse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212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3644150380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Youth Football Mustangs</a:t>
                      </a:r>
                      <a:r>
                        <a:rPr lang="en-US" sz="1000" b="0" u="none" strike="noStrike" baseline="0" dirty="0">
                          <a:effectLst/>
                          <a:latin typeface="+mn-lt"/>
                        </a:rPr>
                        <a:t> (</a:t>
                      </a: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No 2020 program)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BUDA youth Frisbee*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163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Private LAX (Girls Lax Newton, Gorilla)*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>
                          <a:effectLst/>
                          <a:latin typeface="+mn-lt"/>
                        </a:rPr>
                        <a:t>Zervas Kindergarten Soccer*.</a:t>
                      </a:r>
                      <a:r>
                        <a:rPr lang="de-DE" sz="1000" b="0" u="none" strike="noStrike" baseline="0" dirty="0">
                          <a:effectLst/>
                          <a:latin typeface="+mn-lt"/>
                        </a:rPr>
                        <a:t> (</a:t>
                      </a: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No 2020 program)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196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>
                          <a:effectLst/>
                          <a:latin typeface="+mn-lt"/>
                        </a:rPr>
                        <a:t>Newton Area Flag Football league*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157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Little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11,546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South East Little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8,697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Girls Softball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7,462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Babe Ruth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734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3116807721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Senior Youth Baseball. (No 2020 program)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99700394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Private baseball leagues (Minuteman, Triple Crown, Prime)**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897975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TOTAL: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46,864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7,093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2532786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7075" y="5358619"/>
            <a:ext cx="17491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 private league tier 3</a:t>
            </a:r>
          </a:p>
          <a:p>
            <a:r>
              <a:rPr lang="en-US" sz="1200" dirty="0"/>
              <a:t>** private league tier 4</a:t>
            </a:r>
            <a:endParaRPr lang="en-US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2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892"/>
          </a:xfrm>
        </p:spPr>
        <p:txBody>
          <a:bodyPr>
            <a:normAutofit/>
          </a:bodyPr>
          <a:lstStyle/>
          <a:p>
            <a:r>
              <a:rPr lang="en-US" sz="2800" dirty="0"/>
              <a:t>Newton Youth Programs Registration Summary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5476AAF-6564-4F2A-8ECC-B097C412A31F}"/>
              </a:ext>
            </a:extLst>
          </p:cNvPr>
          <p:cNvGraphicFramePr>
            <a:graphicFrameLocks/>
          </p:cNvGraphicFramePr>
          <p:nvPr/>
        </p:nvGraphicFramePr>
        <p:xfrm>
          <a:off x="677334" y="1164492"/>
          <a:ext cx="8995261" cy="5507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678">
                  <a:extLst>
                    <a:ext uri="{9D8B030D-6E8A-4147-A177-3AD203B41FA5}">
                      <a16:colId xmlns:a16="http://schemas.microsoft.com/office/drawing/2014/main" val="3288910323"/>
                    </a:ext>
                  </a:extLst>
                </a:gridCol>
                <a:gridCol w="898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354">
                  <a:extLst>
                    <a:ext uri="{9D8B030D-6E8A-4147-A177-3AD203B41FA5}">
                      <a16:colId xmlns:a16="http://schemas.microsoft.com/office/drawing/2014/main" val="3334772381"/>
                    </a:ext>
                  </a:extLst>
                </a:gridCol>
                <a:gridCol w="961292">
                  <a:extLst>
                    <a:ext uri="{9D8B030D-6E8A-4147-A177-3AD203B41FA5}">
                      <a16:colId xmlns:a16="http://schemas.microsoft.com/office/drawing/2014/main" val="3556620355"/>
                    </a:ext>
                  </a:extLst>
                </a:gridCol>
                <a:gridCol w="4353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6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Program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Cost</a:t>
                      </a: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Last Fee Change</a:t>
                      </a: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Registration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Expenses</a:t>
                      </a: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91633"/>
                  </a:ext>
                </a:extLst>
              </a:tr>
              <a:tr h="536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Youth Soccer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DATA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$125,000  Field Maintenance, Field lining, Field rentals, Goal maintenance, Toilet rentals, Lights: </a:t>
                      </a:r>
                    </a:p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$50,000    NSHS Lights Purchase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61134549"/>
                  </a:ext>
                </a:extLst>
              </a:tr>
              <a:tr h="536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Newton Girls Soccer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$180 - $210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Jun, Dec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$125,000  Field Maintenance, Field lining, Field rentals, Goal maintenance, Toilet rentals, Lights: </a:t>
                      </a:r>
                    </a:p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$50,000    NSHS Lights Purchase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Girls Lacrosse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$100 - $220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$1,450 Field Lining plus turf fees ($50/hour)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44150380"/>
                  </a:ext>
                </a:extLst>
              </a:tr>
              <a:tr h="387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Newton Flag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Football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Rolling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$10,000 field markings, use. 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$30K to invest in field renovations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BUDA youth Frisbee*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$90 - $130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1-2 months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prior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SE Little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$150 - $225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 ($25)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May, Jul, Dec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$20,000 field maintenance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Babe Ruth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$195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Feb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u="none" strike="noStrike" dirty="0">
                          <a:effectLst/>
                        </a:rPr>
                        <a:t>$15,000-$16,000 (</a:t>
                      </a:r>
                      <a:r>
                        <a:rPr lang="fr-FR" sz="1000" u="none" strike="noStrike" dirty="0" err="1">
                          <a:effectLst/>
                        </a:rPr>
                        <a:t>umps</a:t>
                      </a:r>
                      <a:r>
                        <a:rPr lang="fr-FR" sz="1000" u="none" strike="noStrike" dirty="0">
                          <a:effectLst/>
                        </a:rPr>
                        <a:t>., Equipment, </a:t>
                      </a:r>
                      <a:r>
                        <a:rPr lang="fr-FR" sz="1000" u="none" strike="noStrike" dirty="0" err="1">
                          <a:effectLst/>
                        </a:rPr>
                        <a:t>insurance</a:t>
                      </a:r>
                      <a:r>
                        <a:rPr lang="fr-FR" sz="1000" u="none" strike="noStrike" dirty="0">
                          <a:effectLst/>
                        </a:rPr>
                        <a:t>, etc.)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16807721"/>
                  </a:ext>
                </a:extLst>
              </a:tr>
              <a:tr h="238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Boston Volleyball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$190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 $310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Rolling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Little League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$160 - $300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$53,470 Field prep, field maintenance, cleaning toilets, aeration, grass cutting, supplies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47613560"/>
                  </a:ext>
                </a:extLst>
              </a:tr>
              <a:tr h="68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Girls Softball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$75 - $135; Travel teams $125-$900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spring; 2019 fall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Spring-Nov; Fall – July; Summer- prior August/Sept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$5,000 - $15,000 field maintenance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$15,000 capital expenses in 2015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19258893"/>
                  </a:ext>
                </a:extLst>
              </a:tr>
              <a:tr h="982818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Boys Lacrosse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Youth Football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Private LAX (Girls lax, Gorilla)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u="none" strike="noStrike" dirty="0">
                          <a:effectLst/>
                          <a:latin typeface="+mn-lt"/>
                        </a:rPr>
                        <a:t>Zervas K Soccer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Senior Youth Baseball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Private Baseball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Leagues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Data not available at this time</a:t>
                      </a: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9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1188A-5C5E-4052-8398-5821776A8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8316"/>
            <a:ext cx="8596668" cy="557718"/>
          </a:xfrm>
          <a:noFill/>
        </p:spPr>
        <p:txBody>
          <a:bodyPr>
            <a:normAutofit fontScale="90000"/>
          </a:bodyPr>
          <a:lstStyle/>
          <a:p>
            <a:r>
              <a:rPr lang="en-US" dirty="0"/>
              <a:t>	Turf Field Possible Permit Fee Proposals*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3A814E-42BA-46DE-9D72-7C2FE4AB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924129"/>
            <a:ext cx="8175005" cy="57998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en-US" sz="4400" b="1" u="sng" dirty="0"/>
              <a:t>TIER		2019 Hours/Income		NEW FEE				ADDITIONAL INCOME GENERATED</a:t>
            </a:r>
            <a:endParaRPr lang="en-US" sz="4400" b="1" dirty="0"/>
          </a:p>
          <a:p>
            <a:r>
              <a:rPr lang="en-US" sz="5600" dirty="0"/>
              <a:t>ONE		750 </a:t>
            </a:r>
            <a:r>
              <a:rPr lang="en-US" sz="5600" i="1" dirty="0"/>
              <a:t>est.($</a:t>
            </a:r>
            <a:r>
              <a:rPr lang="en-US" sz="5600" dirty="0"/>
              <a:t>0.00)		No change</a:t>
            </a:r>
          </a:p>
          <a:p>
            <a:endParaRPr lang="en-US" sz="5600" dirty="0"/>
          </a:p>
          <a:p>
            <a:r>
              <a:rPr lang="en-US" sz="5600" dirty="0"/>
              <a:t>TWO		339.5 ($16,975)		No Change </a:t>
            </a:r>
          </a:p>
          <a:p>
            <a:pPr marL="3200400" lvl="7" indent="0">
              <a:buNone/>
            </a:pPr>
            <a:r>
              <a:rPr lang="en-US" sz="4000" dirty="0"/>
              <a:t>(possible reduction if Per Participant fee instituted)</a:t>
            </a:r>
          </a:p>
          <a:p>
            <a:pPr marL="1828800" lvl="4" indent="0">
              <a:buNone/>
            </a:pPr>
            <a:r>
              <a:rPr lang="en-US" sz="4000" dirty="0"/>
              <a:t>(NYS/NGS not charged for turf use – offset from league donations to turf projects)</a:t>
            </a:r>
          </a:p>
          <a:p>
            <a:r>
              <a:rPr lang="en-US" sz="5600" dirty="0"/>
              <a:t>THREE		215 ($16,125)</a:t>
            </a:r>
          </a:p>
          <a:p>
            <a:pPr lvl="7"/>
            <a:r>
              <a:rPr lang="en-US" sz="5600" dirty="0"/>
              <a:t>$100/hour				+$5,375</a:t>
            </a:r>
          </a:p>
          <a:p>
            <a:pPr lvl="7"/>
            <a:r>
              <a:rPr lang="en-US" sz="5600" dirty="0"/>
              <a:t>$125/hour				+$10,750</a:t>
            </a:r>
          </a:p>
          <a:p>
            <a:pPr lvl="7"/>
            <a:r>
              <a:rPr lang="en-US" sz="5600" dirty="0"/>
              <a:t>$150/HOUR				+$16,125</a:t>
            </a:r>
          </a:p>
          <a:p>
            <a:r>
              <a:rPr lang="en-US" sz="5600" dirty="0"/>
              <a:t>FOUR		318 ($31,800)</a:t>
            </a:r>
          </a:p>
          <a:p>
            <a:pPr lvl="7"/>
            <a:r>
              <a:rPr lang="en-US" sz="5600" dirty="0"/>
              <a:t>$125/hour				+$7,950</a:t>
            </a:r>
          </a:p>
          <a:p>
            <a:pPr lvl="7"/>
            <a:r>
              <a:rPr lang="en-US" sz="5600" dirty="0"/>
              <a:t>$150/hour				+$15,900</a:t>
            </a:r>
          </a:p>
          <a:p>
            <a:pPr lvl="7"/>
            <a:r>
              <a:rPr lang="en-US" sz="5600" dirty="0"/>
              <a:t>$175/hour				+$23,850</a:t>
            </a:r>
          </a:p>
          <a:p>
            <a:pPr lvl="7"/>
            <a:r>
              <a:rPr lang="en-US" sz="5600" dirty="0"/>
              <a:t>$200/hour				+$31,800</a:t>
            </a:r>
          </a:p>
          <a:p>
            <a:r>
              <a:rPr lang="en-US" sz="5600" dirty="0"/>
              <a:t>FIVE		n/a  (hours charged as Tier 4 in 2020)</a:t>
            </a:r>
          </a:p>
          <a:p>
            <a:pPr lvl="6"/>
            <a:r>
              <a:rPr lang="en-US" sz="3400" dirty="0"/>
              <a:t>$200/hour						</a:t>
            </a:r>
          </a:p>
          <a:p>
            <a:pPr lvl="6"/>
            <a:r>
              <a:rPr lang="en-US" sz="3400" dirty="0"/>
              <a:t>Daily rate for Tournaments/player expos </a:t>
            </a:r>
          </a:p>
          <a:p>
            <a:pPr lvl="6"/>
            <a:r>
              <a:rPr lang="en-US" sz="3400" dirty="0"/>
              <a:t>Daily rate for Camps/Clinics (plus per participant fee)*</a:t>
            </a:r>
          </a:p>
          <a:p>
            <a:r>
              <a:rPr lang="en-US" sz="4000" b="1" dirty="0"/>
              <a:t>*Hours/ Income listed and projections are based on 2019 turf field use, because spring 2020 was cancelled.  The 2019 number represent a more “normal” year.</a:t>
            </a:r>
          </a:p>
        </p:txBody>
      </p:sp>
    </p:spTree>
    <p:extLst>
      <p:ext uri="{BB962C8B-B14F-4D97-AF65-F5344CB8AC3E}">
        <p14:creationId xmlns:p14="http://schemas.microsoft.com/office/powerpoint/2010/main" val="328283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00E82-0F74-4B16-8EA8-EAF5186B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4315"/>
            <a:ext cx="8596668" cy="590026"/>
          </a:xfrm>
          <a:noFill/>
        </p:spPr>
        <p:txBody>
          <a:bodyPr>
            <a:normAutofit fontScale="90000"/>
          </a:bodyPr>
          <a:lstStyle/>
          <a:p>
            <a:r>
              <a:rPr lang="en-US" dirty="0"/>
              <a:t>Grass Field Possible Permit Fee Proposals*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AECA9-9283-43F8-A56E-2508E81E3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654341"/>
            <a:ext cx="8892335" cy="58219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sz="1400" u="sng" dirty="0"/>
              <a:t>TIER	2020 Hours/Income		NEW FEE				ADDITIONAL INCOME GENERATED</a:t>
            </a:r>
            <a:endParaRPr lang="en-US" sz="1400" dirty="0"/>
          </a:p>
          <a:p>
            <a:r>
              <a:rPr lang="en-US" sz="1400" dirty="0"/>
              <a:t>ONE	(3,895)	         $0.00		no charge					$0.00</a:t>
            </a:r>
          </a:p>
          <a:p>
            <a:r>
              <a:rPr lang="en-US" sz="1400" dirty="0"/>
              <a:t>TWO	(21,057 hours)	$0.00			</a:t>
            </a:r>
          </a:p>
          <a:p>
            <a:pPr lvl="7"/>
            <a:r>
              <a:rPr lang="en-US" sz="1000" dirty="0"/>
              <a:t>no charge					$0.00</a:t>
            </a:r>
          </a:p>
          <a:p>
            <a:pPr lvl="7"/>
            <a:r>
              <a:rPr lang="en-US" sz="1000" dirty="0"/>
              <a:t>Per participant fee 				(slide 12)</a:t>
            </a:r>
          </a:p>
          <a:p>
            <a:pPr lvl="7"/>
            <a:r>
              <a:rPr lang="en-US" sz="1000" dirty="0"/>
              <a:t>Hourly fee per field ($1.00 -$5.00)		+ </a:t>
            </a:r>
            <a:r>
              <a:rPr lang="en-US" sz="1000" b="1" dirty="0"/>
              <a:t>$21,057 - $105,285</a:t>
            </a:r>
            <a:r>
              <a:rPr lang="en-US" sz="600" b="1" dirty="0"/>
              <a:t>		</a:t>
            </a:r>
            <a:endParaRPr lang="en-US" sz="1050" b="1" dirty="0"/>
          </a:p>
          <a:p>
            <a:r>
              <a:rPr lang="en-US" sz="1400" dirty="0"/>
              <a:t>THREE (861 hours)		$12,915	</a:t>
            </a:r>
          </a:p>
          <a:p>
            <a:pPr lvl="7"/>
            <a:r>
              <a:rPr lang="en-US" sz="1050" dirty="0"/>
              <a:t>$20/hour					+$4,305</a:t>
            </a:r>
          </a:p>
          <a:p>
            <a:pPr lvl="7"/>
            <a:r>
              <a:rPr lang="en-US" sz="1050" dirty="0"/>
              <a:t>$25/hour					+$8,610</a:t>
            </a:r>
          </a:p>
          <a:p>
            <a:pPr lvl="7"/>
            <a:r>
              <a:rPr lang="en-US" sz="1050" dirty="0"/>
              <a:t>$30/hour					+$12,915			</a:t>
            </a:r>
          </a:p>
          <a:p>
            <a:r>
              <a:rPr lang="en-US" sz="1400" dirty="0"/>
              <a:t>FOUR  (1,167 hours)		$23,340</a:t>
            </a:r>
          </a:p>
          <a:p>
            <a:pPr lvl="7"/>
            <a:r>
              <a:rPr lang="en-US" sz="1050" dirty="0"/>
              <a:t>$25/hour					+$5,835</a:t>
            </a:r>
          </a:p>
          <a:p>
            <a:pPr lvl="7"/>
            <a:r>
              <a:rPr lang="en-US" sz="1050" dirty="0"/>
              <a:t>$30/hour					+11,670</a:t>
            </a:r>
          </a:p>
          <a:p>
            <a:pPr lvl="7"/>
            <a:r>
              <a:rPr lang="en-US" sz="1050" dirty="0"/>
              <a:t>$35/hour					+$17,505</a:t>
            </a:r>
          </a:p>
          <a:p>
            <a:pPr lvl="7"/>
            <a:r>
              <a:rPr lang="en-US" sz="1050" dirty="0"/>
              <a:t>$40/hour					+$23,340	</a:t>
            </a:r>
          </a:p>
          <a:p>
            <a:r>
              <a:rPr lang="en-US" sz="1400" dirty="0"/>
              <a:t>FIVE (68 hours)		$1,700	</a:t>
            </a:r>
          </a:p>
          <a:p>
            <a:pPr lvl="7"/>
            <a:r>
              <a:rPr lang="en-US" sz="1100" dirty="0"/>
              <a:t>$50/hour					+$1,700</a:t>
            </a:r>
          </a:p>
          <a:p>
            <a:pPr lvl="7"/>
            <a:r>
              <a:rPr lang="en-US" sz="1100" dirty="0"/>
              <a:t>$75/hour					+$3,400</a:t>
            </a:r>
          </a:p>
          <a:p>
            <a:pPr lvl="7"/>
            <a:r>
              <a:rPr lang="en-US" sz="1100" dirty="0"/>
              <a:t>$100/hour					+$5,100</a:t>
            </a:r>
          </a:p>
          <a:p>
            <a:pPr lvl="7"/>
            <a:endParaRPr lang="en-US" sz="1100" dirty="0"/>
          </a:p>
          <a:p>
            <a:pPr lvl="2"/>
            <a:r>
              <a:rPr lang="en-US" sz="1100" dirty="0"/>
              <a:t>*Hours/Income listed and projections do not include Session 1 (April 1-Father’s Day, 2020) cancelled due to COVID. They are based on June 16 thru December17, 2020 permit numbers.</a:t>
            </a:r>
          </a:p>
          <a:p>
            <a:pPr marL="2743200" lvl="6" indent="0">
              <a:buNone/>
            </a:pPr>
            <a:endParaRPr lang="en-US" sz="1100" dirty="0"/>
          </a:p>
          <a:p>
            <a:pPr lvl="6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4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939F-C595-4A04-93A1-DC4734BB9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052" y="68862"/>
            <a:ext cx="8596668" cy="1271207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1800" b="1" dirty="0"/>
              <a:t>Possible </a:t>
            </a:r>
            <a:r>
              <a:rPr lang="en-US" sz="1800" b="1" u="sng" dirty="0"/>
              <a:t>Per Participant Fee </a:t>
            </a:r>
            <a:r>
              <a:rPr lang="en-US" sz="1800" b="1" dirty="0"/>
              <a:t>Proposals</a:t>
            </a:r>
            <a:br>
              <a:rPr lang="en-US" sz="1800" b="1" dirty="0"/>
            </a:br>
            <a:r>
              <a:rPr lang="en-US" sz="1800" b="1" dirty="0"/>
              <a:t>Annual (based on 2019/2020)</a:t>
            </a:r>
            <a:br>
              <a:rPr lang="en-US" sz="1800" b="1" dirty="0"/>
            </a:br>
            <a:r>
              <a:rPr lang="en-US" sz="1800" b="1" dirty="0"/>
              <a:t>&amp;</a:t>
            </a:r>
            <a:br>
              <a:rPr lang="en-US" sz="1800" b="1" dirty="0"/>
            </a:br>
            <a:r>
              <a:rPr lang="en-US" sz="1800" b="1" dirty="0"/>
              <a:t>League Financial Impact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0296F6-5F06-401C-AC95-ED5EF8E1A7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995118"/>
              </p:ext>
            </p:extLst>
          </p:nvPr>
        </p:nvGraphicFramePr>
        <p:xfrm>
          <a:off x="754074" y="1261242"/>
          <a:ext cx="8726623" cy="5449067"/>
        </p:xfrm>
        <a:graphic>
          <a:graphicData uri="http://schemas.openxmlformats.org/drawingml/2006/table">
            <a:tbl>
              <a:tblPr/>
              <a:tblGrid>
                <a:gridCol w="1732727">
                  <a:extLst>
                    <a:ext uri="{9D8B030D-6E8A-4147-A177-3AD203B41FA5}">
                      <a16:colId xmlns:a16="http://schemas.microsoft.com/office/drawing/2014/main" val="3030762919"/>
                    </a:ext>
                  </a:extLst>
                </a:gridCol>
                <a:gridCol w="2037902">
                  <a:extLst>
                    <a:ext uri="{9D8B030D-6E8A-4147-A177-3AD203B41FA5}">
                      <a16:colId xmlns:a16="http://schemas.microsoft.com/office/drawing/2014/main" val="3919256474"/>
                    </a:ext>
                  </a:extLst>
                </a:gridCol>
                <a:gridCol w="1718442">
                  <a:extLst>
                    <a:ext uri="{9D8B030D-6E8A-4147-A177-3AD203B41FA5}">
                      <a16:colId xmlns:a16="http://schemas.microsoft.com/office/drawing/2014/main" val="1925679710"/>
                    </a:ext>
                  </a:extLst>
                </a:gridCol>
                <a:gridCol w="1655379">
                  <a:extLst>
                    <a:ext uri="{9D8B030D-6E8A-4147-A177-3AD203B41FA5}">
                      <a16:colId xmlns:a16="http://schemas.microsoft.com/office/drawing/2014/main" val="2185463224"/>
                    </a:ext>
                  </a:extLst>
                </a:gridCol>
                <a:gridCol w="1582173">
                  <a:extLst>
                    <a:ext uri="{9D8B030D-6E8A-4147-A177-3AD203B41FA5}">
                      <a16:colId xmlns:a16="http://schemas.microsoft.com/office/drawing/2014/main" val="3022086788"/>
                    </a:ext>
                  </a:extLst>
                </a:gridCol>
              </a:tblGrid>
              <a:tr h="48443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LEAGUE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PARTICIPANTS (spring 2019 &amp; summer /fall 2020)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PPF@$10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PPF@$15</a:t>
                      </a: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PPF@$20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104146"/>
                  </a:ext>
                </a:extLst>
              </a:tr>
              <a:tr h="19774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641222"/>
                  </a:ext>
                </a:extLst>
              </a:tr>
              <a:tr h="5002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Youth and Girls Soccer League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23813966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Little League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00319677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South East Little League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20315275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Zervas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Kindergarten Soccer*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9353940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Girls Softball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54119342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Area Flag Football league*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46863897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Boys Lacrosse League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68961097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Girls Lacrosse League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61921994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Gorilla Boys Lacrosse*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84847808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Babe Ruth League (summer only)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22271484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BUDA Youth Frisbee*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8723942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Youth Football (Mustangs)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34776519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Girls Lacrosse Newton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32827415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 Youth Baseball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14232450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Boston UVC (volleyball)*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25323203"/>
                  </a:ext>
                </a:extLst>
              </a:tr>
              <a:tr h="26280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TOTALS: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$76,630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$114,945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$153,260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20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05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FC3A1-F854-49F6-BA37-D658CD286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Field Sub Committee</a:t>
            </a:r>
            <a:br>
              <a:rPr lang="en-US"/>
            </a:br>
            <a:r>
              <a:rPr lang="en-US"/>
              <a:t>Permit Fee Questions to discuss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B72F97-5E4C-4AF2-B9D8-BB706617980A}"/>
              </a:ext>
            </a:extLst>
          </p:cNvPr>
          <p:cNvSpPr txBox="1"/>
          <p:nvPr/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Would adding a “Season Pass” option for adult groups and pick-up use of both grass and turf fields be a viable addition?  If so, what might we charge?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What would a reasonable per day and/or per weekend fee be for a tournament or player “expo” on a turf or grass field?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What would a reasonable fee be for  “for profit” camp or clinic using a turf or grass field daily during summer months?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If we were to assess a per participant fee to Newton Youth Organizations, should we also include a PPF for non-Newton Youth Leagues?  If so, what fee is possible?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Should a dialogue be initiated between PRC and the School Athletic departments (Public Schools) to discuss fees for athletic field use &amp; maintenance?  Perhaps a PPF each outdoor season?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If a PPF is initiated can we split the fee (1/3 to administrative; 2/3 to field maintenance)?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577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3198</Words>
  <Application>Microsoft Office PowerPoint</Application>
  <PresentationFormat>Widescreen</PresentationFormat>
  <Paragraphs>591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Facet</vt:lpstr>
      <vt:lpstr>NEWTON PARKS, RECREATION &amp; CULTURE</vt:lpstr>
      <vt:lpstr>Current Tier Structure and Fees</vt:lpstr>
      <vt:lpstr>Fee Benchmarks to Other Communities</vt:lpstr>
      <vt:lpstr>Newton Youth Sports Program: Hours &amp; Participants</vt:lpstr>
      <vt:lpstr>Newton Youth Programs Registration Summary</vt:lpstr>
      <vt:lpstr> Turf Field Possible Permit Fee Proposals*</vt:lpstr>
      <vt:lpstr>Grass Field Possible Permit Fee Proposals*</vt:lpstr>
      <vt:lpstr>Possible Per Participant Fee Proposals Annual (based on 2019/2020) &amp; League Financial Impact</vt:lpstr>
      <vt:lpstr>Field Sub Committee Permit Fee Questions to discuss</vt:lpstr>
      <vt:lpstr>Field Sub Committee Permit Fees</vt:lpstr>
      <vt:lpstr>APPENDIX</vt:lpstr>
      <vt:lpstr>Community survey</vt:lpstr>
      <vt:lpstr>Community survey </vt:lpstr>
      <vt:lpstr>Community survey </vt:lpstr>
      <vt:lpstr>Facility by Field Type/ User/Hours June 16, 2020 through December 17, 2020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 PARKS, RECREATION &amp; CULTURE</dc:title>
  <dc:creator>Sheila Butts</dc:creator>
  <cp:lastModifiedBy>Sheila Butts</cp:lastModifiedBy>
  <cp:revision>22</cp:revision>
  <dcterms:created xsi:type="dcterms:W3CDTF">2020-12-09T13:43:08Z</dcterms:created>
  <dcterms:modified xsi:type="dcterms:W3CDTF">2020-12-09T21:36:33Z</dcterms:modified>
</cp:coreProperties>
</file>