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handoutMasterIdLst>
    <p:handoutMasterId r:id="rId33"/>
  </p:handoutMasterIdLst>
  <p:sldIdLst>
    <p:sldId id="256" r:id="rId2"/>
    <p:sldId id="274" r:id="rId3"/>
    <p:sldId id="275" r:id="rId4"/>
    <p:sldId id="278" r:id="rId5"/>
    <p:sldId id="280" r:id="rId6"/>
    <p:sldId id="279" r:id="rId7"/>
    <p:sldId id="281" r:id="rId8"/>
    <p:sldId id="300" r:id="rId9"/>
    <p:sldId id="282" r:id="rId10"/>
    <p:sldId id="284" r:id="rId11"/>
    <p:sldId id="298" r:id="rId12"/>
    <p:sldId id="286" r:id="rId13"/>
    <p:sldId id="287" r:id="rId14"/>
    <p:sldId id="289" r:id="rId15"/>
    <p:sldId id="290" r:id="rId16"/>
    <p:sldId id="292" r:id="rId17"/>
    <p:sldId id="293" r:id="rId18"/>
    <p:sldId id="299" r:id="rId19"/>
    <p:sldId id="295" r:id="rId20"/>
    <p:sldId id="296" r:id="rId21"/>
    <p:sldId id="288" r:id="rId22"/>
    <p:sldId id="263" r:id="rId23"/>
    <p:sldId id="264" r:id="rId24"/>
    <p:sldId id="265" r:id="rId25"/>
    <p:sldId id="266" r:id="rId26"/>
    <p:sldId id="267" r:id="rId27"/>
    <p:sldId id="268" r:id="rId28"/>
    <p:sldId id="269" r:id="rId29"/>
    <p:sldId id="270" r:id="rId30"/>
    <p:sldId id="271"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99CC"/>
    <a:srgbClr val="FF0066"/>
    <a:srgbClr val="C75DAB"/>
    <a:srgbClr val="00FF00"/>
    <a:srgbClr val="006600"/>
    <a:srgbClr val="808080"/>
    <a:srgbClr val="009900"/>
    <a:srgbClr val="50BC5A"/>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p:scale>
          <a:sx n="94" d="100"/>
          <a:sy n="94" d="100"/>
        </p:scale>
        <p:origin x="-72"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42169" cy="464487"/>
          </a:xfrm>
          <a:prstGeom prst="rect">
            <a:avLst/>
          </a:prstGeom>
          <a:noFill/>
          <a:ln>
            <a:noFill/>
          </a:ln>
        </p:spPr>
        <p:txBody>
          <a:bodyPr vert="horz" wrap="none" lIns="82305" tIns="41153" rIns="82305" bIns="41153" anchorCtr="0" compatLnSpc="0"/>
          <a:lstStyle/>
          <a:p>
            <a:pPr hangingPunct="0">
              <a:defRPr sz="1400"/>
            </a:pPr>
            <a:endParaRPr lang="en-US" sz="13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967906" y="0"/>
            <a:ext cx="3042169" cy="464487"/>
          </a:xfrm>
          <a:prstGeom prst="rect">
            <a:avLst/>
          </a:prstGeom>
          <a:noFill/>
          <a:ln>
            <a:noFill/>
          </a:ln>
        </p:spPr>
        <p:txBody>
          <a:bodyPr vert="horz" wrap="none" lIns="82305" tIns="41153" rIns="82305" bIns="41153" anchorCtr="0" compatLnSpc="0"/>
          <a:lstStyle/>
          <a:p>
            <a:pPr algn="r" hangingPunct="0">
              <a:defRPr sz="1400"/>
            </a:pPr>
            <a:endParaRPr lang="en-US" sz="13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831580"/>
            <a:ext cx="3042169" cy="464487"/>
          </a:xfrm>
          <a:prstGeom prst="rect">
            <a:avLst/>
          </a:prstGeom>
          <a:noFill/>
          <a:ln>
            <a:noFill/>
          </a:ln>
        </p:spPr>
        <p:txBody>
          <a:bodyPr vert="horz" wrap="none" lIns="82305" tIns="41153" rIns="82305" bIns="41153" anchor="b" anchorCtr="0" compatLnSpc="0"/>
          <a:lstStyle/>
          <a:p>
            <a:pPr hangingPunct="0">
              <a:defRPr sz="1400"/>
            </a:pPr>
            <a:endParaRPr lang="en-US" sz="13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967906" y="8831580"/>
            <a:ext cx="3042169" cy="464487"/>
          </a:xfrm>
          <a:prstGeom prst="rect">
            <a:avLst/>
          </a:prstGeom>
          <a:noFill/>
          <a:ln>
            <a:noFill/>
          </a:ln>
        </p:spPr>
        <p:txBody>
          <a:bodyPr vert="horz" wrap="none" lIns="82305" tIns="41153" rIns="82305" bIns="41153" anchor="b" anchorCtr="0" compatLnSpc="0"/>
          <a:lstStyle/>
          <a:p>
            <a:pPr algn="r" hangingPunct="0">
              <a:defRPr sz="1400"/>
            </a:pPr>
            <a:fld id="{8774F8BD-4654-4DBF-8E1E-D7CE8075346C}" type="slidenum">
              <a:pPr algn="r" hangingPunct="0">
                <a:defRPr sz="1400"/>
              </a:pPr>
              <a:t>‹#›</a:t>
            </a:fld>
            <a:endParaRPr lang="en-US" sz="1300">
              <a:latin typeface="Arial" pitchFamily="18"/>
              <a:ea typeface="Microsoft YaHei" pitchFamily="2"/>
              <a:cs typeface="Mangal" pitchFamily="2"/>
            </a:endParaRPr>
          </a:p>
        </p:txBody>
      </p:sp>
    </p:spTree>
    <p:extLst>
      <p:ext uri="{BB962C8B-B14F-4D97-AF65-F5344CB8AC3E}">
        <p14:creationId xmlns:p14="http://schemas.microsoft.com/office/powerpoint/2010/main" val="248419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81100" y="706438"/>
            <a:ext cx="4646613" cy="3486150"/>
          </a:xfrm>
          <a:prstGeom prst="rect">
            <a:avLst/>
          </a:prstGeom>
          <a:noFill/>
          <a:ln>
            <a:noFill/>
            <a:prstDash val="solid"/>
          </a:ln>
        </p:spPr>
      </p:sp>
      <p:sp>
        <p:nvSpPr>
          <p:cNvPr id="3" name="Notes Placeholder 2"/>
          <p:cNvSpPr txBox="1">
            <a:spLocks noGrp="1"/>
          </p:cNvSpPr>
          <p:nvPr>
            <p:ph type="body" sz="quarter" idx="3"/>
          </p:nvPr>
        </p:nvSpPr>
        <p:spPr>
          <a:xfrm>
            <a:off x="701039" y="4415624"/>
            <a:ext cx="5607995" cy="4183047"/>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042169" cy="464487"/>
          </a:xfrm>
          <a:prstGeom prst="rect">
            <a:avLst/>
          </a:prstGeom>
          <a:noFill/>
          <a:ln>
            <a:noFill/>
          </a:ln>
        </p:spPr>
        <p:txBody>
          <a:bodyPr lIns="0" tIns="0" rIns="0" bIns="0" anchorCtr="0"/>
          <a:lstStyle>
            <a:lvl1pPr lvl="0" rtl="0" hangingPunct="0">
              <a:buNone/>
              <a:tabLst/>
              <a:defRPr lang="en-US" sz="1300" kern="1200">
                <a:latin typeface="Times New Roman" pitchFamily="18"/>
                <a:ea typeface="Lucida Sans Unicode" pitchFamily="2"/>
                <a:cs typeface="Tahoma" pitchFamily="2"/>
              </a:defRPr>
            </a:lvl1pPr>
          </a:lstStyle>
          <a:p>
            <a:pPr lvl="0"/>
            <a:endParaRPr lang="en-US"/>
          </a:p>
        </p:txBody>
      </p:sp>
      <p:sp>
        <p:nvSpPr>
          <p:cNvPr id="5" name="Date Placeholder 4"/>
          <p:cNvSpPr txBox="1">
            <a:spLocks noGrp="1"/>
          </p:cNvSpPr>
          <p:nvPr>
            <p:ph type="dt" idx="1"/>
          </p:nvPr>
        </p:nvSpPr>
        <p:spPr>
          <a:xfrm>
            <a:off x="3967906" y="0"/>
            <a:ext cx="3042169" cy="464487"/>
          </a:xfrm>
          <a:prstGeom prst="rect">
            <a:avLst/>
          </a:prstGeom>
          <a:noFill/>
          <a:ln>
            <a:noFill/>
          </a:ln>
        </p:spPr>
        <p:txBody>
          <a:bodyPr lIns="0" tIns="0" rIns="0" bIns="0" anchorCtr="0"/>
          <a:lstStyle>
            <a:lvl1pPr lvl="0" algn="r" rtl="0" hangingPunct="0">
              <a:buNone/>
              <a:tabLst/>
              <a:defRPr lang="en-US" sz="1300" kern="1200">
                <a:latin typeface="Times New Roman" pitchFamily="18"/>
                <a:ea typeface="Lucida Sans Unicode" pitchFamily="2"/>
                <a:cs typeface="Tahoma" pitchFamily="2"/>
              </a:defRPr>
            </a:lvl1pPr>
          </a:lstStyle>
          <a:p>
            <a:pPr lvl="0"/>
            <a:endParaRPr lang="en-US"/>
          </a:p>
        </p:txBody>
      </p:sp>
      <p:sp>
        <p:nvSpPr>
          <p:cNvPr id="6" name="Footer Placeholder 5"/>
          <p:cNvSpPr txBox="1">
            <a:spLocks noGrp="1"/>
          </p:cNvSpPr>
          <p:nvPr>
            <p:ph type="ftr" sz="quarter" idx="4"/>
          </p:nvPr>
        </p:nvSpPr>
        <p:spPr>
          <a:xfrm>
            <a:off x="0" y="8831580"/>
            <a:ext cx="3042169" cy="464487"/>
          </a:xfrm>
          <a:prstGeom prst="rect">
            <a:avLst/>
          </a:prstGeom>
          <a:noFill/>
          <a:ln>
            <a:noFill/>
          </a:ln>
        </p:spPr>
        <p:txBody>
          <a:bodyPr lIns="0" tIns="0" rIns="0" bIns="0" anchor="b" anchorCtr="0"/>
          <a:lstStyle>
            <a:lvl1pPr lvl="0" rtl="0" hangingPunct="0">
              <a:buNone/>
              <a:tabLst/>
              <a:defRPr lang="en-US" sz="1300" kern="1200">
                <a:latin typeface="Times New Roman" pitchFamily="18"/>
                <a:ea typeface="Lucida Sans Unicode"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3967906" y="8831580"/>
            <a:ext cx="3042169" cy="464487"/>
          </a:xfrm>
          <a:prstGeom prst="rect">
            <a:avLst/>
          </a:prstGeom>
          <a:noFill/>
          <a:ln>
            <a:noFill/>
          </a:ln>
        </p:spPr>
        <p:txBody>
          <a:bodyPr lIns="0" tIns="0" rIns="0" bIns="0" anchor="b" anchorCtr="0"/>
          <a:lstStyle>
            <a:lvl1pPr lvl="0" algn="r" rtl="0" hangingPunct="0">
              <a:buNone/>
              <a:tabLst/>
              <a:defRPr lang="en-US" sz="1300" kern="1200">
                <a:latin typeface="Times New Roman" pitchFamily="18"/>
                <a:ea typeface="Lucida Sans Unicode" pitchFamily="2"/>
                <a:cs typeface="Tahoma" pitchFamily="2"/>
              </a:defRPr>
            </a:lvl1pPr>
          </a:lstStyle>
          <a:p>
            <a:pPr lvl="0"/>
            <a:fld id="{E8DC5ECE-7ABE-4CE7-BCC8-22AC4628CDB0}" type="slidenum">
              <a:t>‹#›</a:t>
            </a:fld>
            <a:endParaRPr lang="en-US"/>
          </a:p>
        </p:txBody>
      </p:sp>
    </p:spTree>
    <p:extLst>
      <p:ext uri="{BB962C8B-B14F-4D97-AF65-F5344CB8AC3E}">
        <p14:creationId xmlns:p14="http://schemas.microsoft.com/office/powerpoint/2010/main" val="194434857"/>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624"/>
            <a:ext cx="5607995" cy="36933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ea typeface="Arial Unicode MS" pitchFamily="2"/>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624"/>
            <a:ext cx="5607995" cy="36933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ea typeface="Arial Unicode MS" pitchFamily="2"/>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624"/>
            <a:ext cx="5607995" cy="36933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ea typeface="Arial Unicode MS" pitchFamily="2"/>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624"/>
            <a:ext cx="5607995" cy="36933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ea typeface="Arial Unicode MS" pitchFamily="2"/>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624"/>
            <a:ext cx="5607995" cy="36933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ea typeface="Arial Unicode MS" pitchFamily="2"/>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624"/>
            <a:ext cx="5607995" cy="36933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ea typeface="Arial Unicode MS" pitchFamily="2"/>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624"/>
            <a:ext cx="5607995" cy="36933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ea typeface="Arial Unicode MS" pitchFamily="2"/>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624"/>
            <a:ext cx="5607995" cy="36933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ea typeface="Arial Unicode MS" pitchFamily="2"/>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624"/>
            <a:ext cx="5607995" cy="36933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ea typeface="Arial Unicode MS" pitchFamily="2"/>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706438"/>
            <a:ext cx="4646613"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624"/>
            <a:ext cx="5607995" cy="36933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ea typeface="Arial Unicode MS" pitchFamily="2"/>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A2F9084-CF68-4CC0-B810-E69E85D50FF7}" type="slidenum">
              <a:t>‹#›</a:t>
            </a:fld>
            <a:endParaRPr lang="en-US"/>
          </a:p>
        </p:txBody>
      </p:sp>
    </p:spTree>
    <p:extLst>
      <p:ext uri="{BB962C8B-B14F-4D97-AF65-F5344CB8AC3E}">
        <p14:creationId xmlns:p14="http://schemas.microsoft.com/office/powerpoint/2010/main" val="216275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C44A1E4-84AE-450F-9209-81599B1E2E26}" type="slidenum">
              <a:t>‹#›</a:t>
            </a:fld>
            <a:endParaRPr lang="en-US"/>
          </a:p>
        </p:txBody>
      </p:sp>
    </p:spTree>
    <p:extLst>
      <p:ext uri="{BB962C8B-B14F-4D97-AF65-F5344CB8AC3E}">
        <p14:creationId xmlns:p14="http://schemas.microsoft.com/office/powerpoint/2010/main" val="133470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652463"/>
            <a:ext cx="1876425" cy="5226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5975" y="652463"/>
            <a:ext cx="5481638" cy="5226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5E76AC1-ACA0-4D1B-94DD-FA6AAB3835F4}" type="slidenum">
              <a:t>‹#›</a:t>
            </a:fld>
            <a:endParaRPr lang="en-US"/>
          </a:p>
        </p:txBody>
      </p:sp>
    </p:spTree>
    <p:extLst>
      <p:ext uri="{BB962C8B-B14F-4D97-AF65-F5344CB8AC3E}">
        <p14:creationId xmlns:p14="http://schemas.microsoft.com/office/powerpoint/2010/main" val="306967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E14C8CF-34B5-4560-A8B0-8EDD2771877D}" type="slidenum">
              <a:t>‹#›</a:t>
            </a:fld>
            <a:endParaRPr lang="en-US"/>
          </a:p>
        </p:txBody>
      </p:sp>
    </p:spTree>
    <p:extLst>
      <p:ext uri="{BB962C8B-B14F-4D97-AF65-F5344CB8AC3E}">
        <p14:creationId xmlns:p14="http://schemas.microsoft.com/office/powerpoint/2010/main" val="293037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44F18ED-3934-4151-9454-8433E6B237FD}" type="slidenum">
              <a:t>‹#›</a:t>
            </a:fld>
            <a:endParaRPr lang="en-US"/>
          </a:p>
        </p:txBody>
      </p:sp>
    </p:spTree>
    <p:extLst>
      <p:ext uri="{BB962C8B-B14F-4D97-AF65-F5344CB8AC3E}">
        <p14:creationId xmlns:p14="http://schemas.microsoft.com/office/powerpoint/2010/main" val="345454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5975" y="1795463"/>
            <a:ext cx="3678238" cy="408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795463"/>
            <a:ext cx="3679825" cy="4083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6166750-8FBB-4D99-865D-FFADE359FCF7}" type="slidenum">
              <a:t>‹#›</a:t>
            </a:fld>
            <a:endParaRPr lang="en-US"/>
          </a:p>
        </p:txBody>
      </p:sp>
    </p:spTree>
    <p:extLst>
      <p:ext uri="{BB962C8B-B14F-4D97-AF65-F5344CB8AC3E}">
        <p14:creationId xmlns:p14="http://schemas.microsoft.com/office/powerpoint/2010/main" val="65598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CEAAA5D5-4F26-4681-B699-D3DA390D608B}" type="slidenum">
              <a:t>‹#›</a:t>
            </a:fld>
            <a:endParaRPr lang="en-US"/>
          </a:p>
        </p:txBody>
      </p:sp>
    </p:spTree>
    <p:extLst>
      <p:ext uri="{BB962C8B-B14F-4D97-AF65-F5344CB8AC3E}">
        <p14:creationId xmlns:p14="http://schemas.microsoft.com/office/powerpoint/2010/main" val="372102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8F2A461-FB3A-4A56-B3F8-5768E26400B6}" type="slidenum">
              <a:t>‹#›</a:t>
            </a:fld>
            <a:endParaRPr lang="en-US"/>
          </a:p>
        </p:txBody>
      </p:sp>
    </p:spTree>
    <p:extLst>
      <p:ext uri="{BB962C8B-B14F-4D97-AF65-F5344CB8AC3E}">
        <p14:creationId xmlns:p14="http://schemas.microsoft.com/office/powerpoint/2010/main" val="182013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E78F675-E14E-4250-9138-9F464458BF77}" type="slidenum">
              <a:t>‹#›</a:t>
            </a:fld>
            <a:endParaRPr lang="en-US"/>
          </a:p>
        </p:txBody>
      </p:sp>
    </p:spTree>
    <p:extLst>
      <p:ext uri="{BB962C8B-B14F-4D97-AF65-F5344CB8AC3E}">
        <p14:creationId xmlns:p14="http://schemas.microsoft.com/office/powerpoint/2010/main" val="272097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61726BB-16DD-48C7-AA82-C8029D1E4223}" type="slidenum">
              <a:t>‹#›</a:t>
            </a:fld>
            <a:endParaRPr lang="en-US"/>
          </a:p>
        </p:txBody>
      </p:sp>
    </p:spTree>
    <p:extLst>
      <p:ext uri="{BB962C8B-B14F-4D97-AF65-F5344CB8AC3E}">
        <p14:creationId xmlns:p14="http://schemas.microsoft.com/office/powerpoint/2010/main" val="136442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C1AA69F-689F-4F8C-A08F-C40E684D6B34}" type="slidenum">
              <a:t>‹#›</a:t>
            </a:fld>
            <a:endParaRPr lang="en-US"/>
          </a:p>
        </p:txBody>
      </p:sp>
    </p:spTree>
    <p:extLst>
      <p:ext uri="{BB962C8B-B14F-4D97-AF65-F5344CB8AC3E}">
        <p14:creationId xmlns:p14="http://schemas.microsoft.com/office/powerpoint/2010/main" val="54766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16120" y="653040"/>
            <a:ext cx="7511040" cy="9795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816120" y="1796040"/>
            <a:ext cx="7511040" cy="4082040"/>
          </a:xfrm>
          <a:prstGeom prst="rect">
            <a:avLst/>
          </a:prstGeom>
          <a:noFill/>
          <a:ln>
            <a:noFill/>
          </a:ln>
        </p:spPr>
        <p:txBody>
          <a:bodyPr lIns="0" tIns="0" rIns="0" bIns="0"/>
          <a:lstStyle>
            <a:defPPr marL="432000" marR="0" lvl="0" indent="-324000">
              <a:spcBef>
                <a:spcPts val="0"/>
              </a:spcBef>
              <a:spcAft>
                <a:spcPts val="1281"/>
              </a:spcAft>
              <a:buSzPct val="45000"/>
              <a:buFont typeface="StarSymbol"/>
              <a:buNone/>
              <a:defRPr lang="en-US" sz="2910" b="0" i="0" u="none" strike="noStrike" kern="1200">
                <a:ln>
                  <a:noFill/>
                </a:ln>
                <a:latin typeface="Arial" pitchFamily="18"/>
                <a:ea typeface="Arial Unicode MS" pitchFamily="2"/>
                <a:cs typeface="Tahoma" pitchFamily="2"/>
              </a:defRPr>
            </a:defPPr>
            <a:lvl1pPr marL="432000" marR="0" lvl="0" indent="-324000">
              <a:spcBef>
                <a:spcPts val="0"/>
              </a:spcBef>
              <a:spcAft>
                <a:spcPts val="1281"/>
              </a:spcAft>
              <a:buSzPct val="45000"/>
              <a:buFont typeface="StarSymbol"/>
              <a:buChar char="●"/>
              <a:defRPr lang="en-US" sz="2910" b="0" i="0" u="none" strike="noStrike" kern="1200">
                <a:ln>
                  <a:noFill/>
                </a:ln>
                <a:latin typeface="Arial" pitchFamily="18"/>
                <a:ea typeface="Arial Unicode MS" pitchFamily="2"/>
                <a:cs typeface="Tahoma" pitchFamily="2"/>
              </a:defRPr>
            </a:lvl1pPr>
            <a:lvl2pPr marL="864000" marR="0" lvl="1" indent="-288000">
              <a:spcBef>
                <a:spcPts val="0"/>
              </a:spcBef>
              <a:spcAft>
                <a:spcPts val="1026"/>
              </a:spcAft>
              <a:buSzPct val="75000"/>
              <a:buFont typeface="StarSymbol"/>
              <a:buChar char="–"/>
              <a:defRPr lang="en-US" sz="2540" b="0" i="0" u="none" strike="noStrike" kern="1200">
                <a:ln>
                  <a:noFill/>
                </a:ln>
                <a:latin typeface="Arial" pitchFamily="18"/>
                <a:ea typeface="Arial Unicode MS" pitchFamily="2"/>
                <a:cs typeface="Tahoma" pitchFamily="2"/>
              </a:defRPr>
            </a:lvl2pPr>
            <a:lvl3pPr marL="1296000" marR="0" lvl="2" indent="-216000">
              <a:spcBef>
                <a:spcPts val="0"/>
              </a:spcBef>
              <a:spcAft>
                <a:spcPts val="771"/>
              </a:spcAft>
              <a:buSzPct val="45000"/>
              <a:buFont typeface="StarSymbol"/>
              <a:buChar char="●"/>
              <a:defRPr lang="en-US" sz="2180" b="0" i="0" u="none" strike="noStrike" kern="1200">
                <a:ln>
                  <a:noFill/>
                </a:ln>
                <a:latin typeface="Arial" pitchFamily="18"/>
                <a:ea typeface="Arial Unicode MS" pitchFamily="2"/>
                <a:cs typeface="Tahoma" pitchFamily="2"/>
              </a:defRPr>
            </a:lvl3pPr>
            <a:lvl4pPr marL="1728000" marR="0" lvl="3" indent="-216000">
              <a:spcBef>
                <a:spcPts val="0"/>
              </a:spcBef>
              <a:spcAft>
                <a:spcPts val="513"/>
              </a:spcAft>
              <a:buSzPct val="75000"/>
              <a:buFont typeface="StarSymbol"/>
              <a:buChar char="–"/>
              <a:defRPr lang="en-US" sz="1820" b="0" i="0" u="none" strike="noStrike" kern="1200">
                <a:ln>
                  <a:noFill/>
                </a:ln>
                <a:latin typeface="Arial" pitchFamily="18"/>
                <a:ea typeface="Arial Unicode MS" pitchFamily="2"/>
                <a:cs typeface="Tahoma" pitchFamily="2"/>
              </a:defRPr>
            </a:lvl4pPr>
            <a:lvl5pPr marL="2160000" marR="0" lvl="4"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5pPr>
            <a:lvl6pPr marL="2592000" marR="0" lvl="5"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6pPr>
            <a:lvl7pPr marL="3024000" marR="0" lvl="6"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7pPr>
            <a:lvl8pPr marL="3456000" marR="0" lvl="7"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8pPr>
            <a:lvl9pPr marL="3887999" marR="0" lvl="8"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457200" y="6247440"/>
            <a:ext cx="2130120" cy="473040"/>
          </a:xfrm>
          <a:prstGeom prst="rect">
            <a:avLst/>
          </a:prstGeom>
          <a:noFill/>
          <a:ln>
            <a:noFill/>
          </a:ln>
        </p:spPr>
        <p:txBody>
          <a:bodyPr lIns="0" tIns="0" rIns="0" bIns="0"/>
          <a:lstStyle>
            <a:lvl1pPr marL="0" marR="0" lvl="0" indent="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126960" y="6247440"/>
            <a:ext cx="2898360" cy="473040"/>
          </a:xfrm>
          <a:prstGeom prst="rect">
            <a:avLst/>
          </a:prstGeom>
          <a:noFill/>
          <a:ln>
            <a:noFill/>
          </a:ln>
        </p:spPr>
        <p:txBody>
          <a:bodyPr lIns="0" tIns="0" rIns="0" bIns="0"/>
          <a:lstStyle>
            <a:lvl1pPr marL="0" marR="0" lvl="0" indent="0" algn="ctr"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555960" y="6247440"/>
            <a:ext cx="2130120" cy="473040"/>
          </a:xfrm>
          <a:prstGeom prst="rect">
            <a:avLst/>
          </a:prstGeom>
          <a:noFill/>
          <a:ln>
            <a:noFill/>
          </a:ln>
        </p:spPr>
        <p:txBody>
          <a:bodyPr lIns="0" tIns="0" rIns="0" bIns="0"/>
          <a:lstStyle>
            <a:lvl1pPr marL="0" marR="0" lvl="0" indent="0" algn="r" rtl="0" hangingPunct="0">
              <a:buNone/>
              <a:tabLst/>
              <a:defRPr lang="en-US" sz="1400" kern="1200">
                <a:latin typeface="Times New Roman" pitchFamily="18"/>
                <a:ea typeface="Lucida Sans Unicode" pitchFamily="2"/>
                <a:cs typeface="Tahoma" pitchFamily="2"/>
              </a:defRPr>
            </a:lvl1pPr>
          </a:lstStyle>
          <a:p>
            <a:pPr lvl="0"/>
            <a:fld id="{4EF629B1-C671-4B4D-8216-0D18C8004762}" type="slidenum">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en-US" sz="3750" b="0" i="0" u="none" strike="noStrike" kern="1200">
          <a:ln>
            <a:noFill/>
          </a:ln>
          <a:latin typeface="Arial" pitchFamily="18"/>
          <a:ea typeface="Arial Unicode MS" pitchFamily="2"/>
          <a:cs typeface="Tahoma" pitchFamily="2"/>
        </a:defRPr>
      </a:lvl1pPr>
    </p:titleStyle>
    <p:bodyStyle>
      <a:lvl1pPr marL="0" marR="0" indent="0" rtl="0" hangingPunct="0">
        <a:spcBef>
          <a:spcPts val="0"/>
        </a:spcBef>
        <a:spcAft>
          <a:spcPts val="1281"/>
        </a:spcAft>
        <a:tabLst/>
        <a:defRPr lang="en-US" sz="2910" b="0" i="0" u="none" strike="noStrike" kern="1200">
          <a:ln>
            <a:noFill/>
          </a:ln>
          <a:latin typeface="Arial" pitchFamily="18"/>
          <a:ea typeface="Arial Unicode MS" pitchFamily="2"/>
          <a:cs typeface="Tahoma"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3"/>
          <p:cNvSpPr txBox="1">
            <a:spLocks noGrp="1"/>
          </p:cNvSpPr>
          <p:nvPr>
            <p:ph type="title" idx="4294967295"/>
          </p:nvPr>
        </p:nvSpPr>
        <p:spPr>
          <a:xfrm>
            <a:off x="685799" y="1600200"/>
            <a:ext cx="7772039" cy="177984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4400" dirty="0">
                <a:solidFill>
                  <a:srgbClr val="000000"/>
                </a:solidFill>
                <a:latin typeface="Arial" panose="020B0604020202020204" pitchFamily="34" charset="0"/>
                <a:cs typeface="Arial" panose="020B0604020202020204" pitchFamily="34" charset="0"/>
              </a:rPr>
              <a:t>Special Permit Request</a:t>
            </a:r>
          </a:p>
        </p:txBody>
      </p:sp>
      <p:sp>
        <p:nvSpPr>
          <p:cNvPr id="3" name="Subtitle 4"/>
          <p:cNvSpPr txBox="1">
            <a:spLocks noGrp="1"/>
          </p:cNvSpPr>
          <p:nvPr>
            <p:ph type="subTitle" idx="4294967295"/>
          </p:nvPr>
        </p:nvSpPr>
        <p:spPr>
          <a:xfrm>
            <a:off x="1371599" y="3556080"/>
            <a:ext cx="6400440" cy="147276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ctr" hangingPunct="1">
              <a:spcAft>
                <a:spcPts val="0"/>
              </a:spcAft>
              <a:buNone/>
            </a:pPr>
            <a:r>
              <a:rPr lang="en-US" sz="2800" dirty="0">
                <a:solidFill>
                  <a:srgbClr val="000000"/>
                </a:solidFill>
                <a:latin typeface="Arial" panose="020B0604020202020204" pitchFamily="34" charset="0"/>
                <a:cs typeface="Arial" panose="020B0604020202020204" pitchFamily="34" charset="0"/>
              </a:rPr>
              <a:t>29 Wedgewood Road, West Newton</a:t>
            </a:r>
          </a:p>
          <a:p>
            <a:pPr marL="0" lvl="0" indent="-216000" algn="ctr" hangingPunct="1">
              <a:spcAft>
                <a:spcPts val="0"/>
              </a:spcAft>
              <a:buNone/>
            </a:pPr>
            <a:r>
              <a:rPr lang="en-US" sz="2800" dirty="0">
                <a:solidFill>
                  <a:srgbClr val="000000"/>
                </a:solidFill>
                <a:latin typeface="Arial" panose="020B0604020202020204" pitchFamily="34" charset="0"/>
                <a:cs typeface="Arial" panose="020B0604020202020204" pitchFamily="34" charset="0"/>
              </a:rPr>
              <a:t>Peter and Denise </a:t>
            </a:r>
            <a:r>
              <a:rPr lang="en-US" sz="2800" dirty="0" err="1">
                <a:solidFill>
                  <a:srgbClr val="000000"/>
                </a:solidFill>
                <a:latin typeface="Arial" panose="020B0604020202020204" pitchFamily="34" charset="0"/>
                <a:cs typeface="Arial" panose="020B0604020202020204" pitchFamily="34" charset="0"/>
              </a:rPr>
              <a:t>Staubach</a:t>
            </a:r>
            <a:endParaRPr lang="en-US" sz="28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514600" y="6324600"/>
            <a:ext cx="3429000" cy="369332"/>
          </a:xfrm>
          <a:prstGeom prst="rect">
            <a:avLst/>
          </a:prstGeom>
          <a:noFill/>
          <a:ln>
            <a:solidFill>
              <a:schemeClr val="bg1"/>
            </a:solidFill>
          </a:ln>
        </p:spPr>
        <p:txBody>
          <a:bodyPr wrap="square" rtlCol="0">
            <a:spAutoFit/>
          </a:bodyPr>
          <a:lstStyle/>
          <a:p>
            <a:pPr algn="ctr"/>
            <a:r>
              <a:rPr lang="en-US" dirty="0" smtClean="0">
                <a:solidFill>
                  <a:schemeClr val="bg1"/>
                </a:solidFill>
              </a:rPr>
              <a:t>29 Wedgewood Road</a:t>
            </a:r>
            <a:endParaRPr lang="en-US" dirty="0">
              <a:solidFill>
                <a:schemeClr val="bg1"/>
              </a:solidFill>
            </a:endParaRPr>
          </a:p>
        </p:txBody>
      </p:sp>
    </p:spTree>
    <p:extLst>
      <p:ext uri="{BB962C8B-B14F-4D97-AF65-F5344CB8AC3E}">
        <p14:creationId xmlns:p14="http://schemas.microsoft.com/office/powerpoint/2010/main" val="174799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ight Arrow 2"/>
          <p:cNvSpPr/>
          <p:nvPr/>
        </p:nvSpPr>
        <p:spPr>
          <a:xfrm rot="19686733">
            <a:off x="6300572" y="2052364"/>
            <a:ext cx="704850" cy="514290"/>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6448940"/>
            <a:ext cx="6667500" cy="400110"/>
          </a:xfrm>
          <a:prstGeom prst="rect">
            <a:avLst/>
          </a:prstGeom>
          <a:noFill/>
          <a:ln>
            <a:solidFill>
              <a:schemeClr val="bg1"/>
            </a:solidFill>
          </a:ln>
        </p:spPr>
        <p:txBody>
          <a:bodyPr wrap="square" rtlCol="0">
            <a:spAutoFit/>
          </a:bodyPr>
          <a:lstStyle/>
          <a:p>
            <a:pPr algn="ctr"/>
            <a:r>
              <a:rPr lang="en-US" sz="2000" b="1" dirty="0" smtClean="0">
                <a:solidFill>
                  <a:schemeClr val="bg1"/>
                </a:solidFill>
              </a:rPr>
              <a:t>Even with addition, 29 Wedgewood will still be shorter!</a:t>
            </a:r>
            <a:endParaRPr lang="en-US" sz="2000" b="1" dirty="0">
              <a:solidFill>
                <a:schemeClr val="bg1"/>
              </a:solidFill>
            </a:endParaRPr>
          </a:p>
        </p:txBody>
      </p:sp>
      <p:cxnSp>
        <p:nvCxnSpPr>
          <p:cNvPr id="6" name="Straight Connector 5"/>
          <p:cNvCxnSpPr/>
          <p:nvPr/>
        </p:nvCxnSpPr>
        <p:spPr>
          <a:xfrm>
            <a:off x="914400" y="1389380"/>
            <a:ext cx="71628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4400" y="2209800"/>
            <a:ext cx="71628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24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3600" dirty="0" smtClean="0"/>
              <a:t>Mass</a:t>
            </a:r>
            <a:endParaRPr lang="en-US" sz="3600" dirty="0"/>
          </a:p>
        </p:txBody>
      </p:sp>
      <p:sp>
        <p:nvSpPr>
          <p:cNvPr id="3" name="Content Placeholder 2"/>
          <p:cNvSpPr>
            <a:spLocks noGrp="1"/>
          </p:cNvSpPr>
          <p:nvPr>
            <p:ph idx="1"/>
          </p:nvPr>
        </p:nvSpPr>
        <p:spPr/>
        <p:txBody>
          <a:bodyPr/>
          <a:lstStyle/>
          <a:p>
            <a:r>
              <a:rPr lang="en-US" sz="2000" dirty="0" smtClean="0"/>
              <a:t>Mass = Volume x Density</a:t>
            </a:r>
          </a:p>
          <a:p>
            <a:pPr lvl="1"/>
            <a:r>
              <a:rPr lang="en-US" sz="2000" dirty="0" smtClean="0"/>
              <a:t>If all houses have equal density, then</a:t>
            </a:r>
          </a:p>
          <a:p>
            <a:pPr lvl="1"/>
            <a:r>
              <a:rPr lang="en-US" sz="2000" dirty="0" smtClean="0"/>
              <a:t>Mass = Volume</a:t>
            </a:r>
          </a:p>
          <a:p>
            <a:pPr lvl="1"/>
            <a:r>
              <a:rPr lang="en-US" sz="2000" dirty="0" smtClean="0"/>
              <a:t>Volume = Length x Width x Height</a:t>
            </a:r>
          </a:p>
          <a:p>
            <a:pPr lvl="1"/>
            <a:r>
              <a:rPr lang="en-US" sz="2000" dirty="0" smtClean="0"/>
              <a:t>Total house height has not been factored into FAR calculations</a:t>
            </a:r>
          </a:p>
          <a:p>
            <a:pPr lvl="1"/>
            <a:r>
              <a:rPr lang="en-US" sz="2000" dirty="0" smtClean="0"/>
              <a:t>50% of our 2</a:t>
            </a:r>
            <a:r>
              <a:rPr lang="en-US" sz="2000" baseline="30000" dirty="0" smtClean="0"/>
              <a:t>nd</a:t>
            </a:r>
            <a:r>
              <a:rPr lang="en-US" sz="2000" dirty="0" smtClean="0"/>
              <a:t> floor (w/ addition) is at or under 7 feet ceiling height and we only have a crawl space above</a:t>
            </a:r>
          </a:p>
          <a:p>
            <a:pPr lvl="1"/>
            <a:endParaRPr lang="en-US" dirty="0" smtClean="0"/>
          </a:p>
        </p:txBody>
      </p:sp>
      <p:sp>
        <p:nvSpPr>
          <p:cNvPr id="4" name="TextBox 3"/>
          <p:cNvSpPr txBox="1"/>
          <p:nvPr/>
        </p:nvSpPr>
        <p:spPr>
          <a:xfrm>
            <a:off x="1219200" y="5467290"/>
            <a:ext cx="6629400" cy="400110"/>
          </a:xfrm>
          <a:prstGeom prst="rect">
            <a:avLst/>
          </a:prstGeom>
          <a:noFill/>
          <a:ln>
            <a:solidFill>
              <a:schemeClr val="tx1"/>
            </a:solidFill>
          </a:ln>
        </p:spPr>
        <p:txBody>
          <a:bodyPr wrap="square" rtlCol="0">
            <a:spAutoFit/>
          </a:bodyPr>
          <a:lstStyle/>
          <a:p>
            <a:pPr algn="ctr"/>
            <a:r>
              <a:rPr lang="en-US" sz="2000" b="1" i="1" dirty="0" smtClean="0"/>
              <a:t>29 Wedgewood is one of the smallest houses on the street!</a:t>
            </a:r>
            <a:endParaRPr lang="en-US" sz="2000" b="1" i="1" dirty="0"/>
          </a:p>
        </p:txBody>
      </p:sp>
    </p:spTree>
    <p:extLst>
      <p:ext uri="{BB962C8B-B14F-4D97-AF65-F5344CB8AC3E}">
        <p14:creationId xmlns:p14="http://schemas.microsoft.com/office/powerpoint/2010/main" val="248756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3600" dirty="0" smtClean="0"/>
              <a:t>Area on Sides of Houses</a:t>
            </a:r>
            <a:endParaRPr lang="en-US" sz="3600" dirty="0"/>
          </a:p>
        </p:txBody>
      </p:sp>
      <p:sp>
        <p:nvSpPr>
          <p:cNvPr id="3" name="Content Placeholder 2"/>
          <p:cNvSpPr>
            <a:spLocks noGrp="1"/>
          </p:cNvSpPr>
          <p:nvPr>
            <p:ph idx="1"/>
          </p:nvPr>
        </p:nvSpPr>
        <p:spPr/>
        <p:txBody>
          <a:bodyPr/>
          <a:lstStyle/>
          <a:p>
            <a:r>
              <a:rPr lang="en-US" sz="2800" dirty="0" smtClean="0"/>
              <a:t>29 Wedgewood addition = 567 sq. ft.</a:t>
            </a:r>
          </a:p>
          <a:p>
            <a:r>
              <a:rPr lang="en-US" sz="2800" dirty="0" smtClean="0"/>
              <a:t>41 Wedgewood = 612 sq. ft.</a:t>
            </a:r>
          </a:p>
          <a:p>
            <a:r>
              <a:rPr lang="en-US" sz="2800" dirty="0" smtClean="0"/>
              <a:t>45 Wedgewood = 598 sq. ft.</a:t>
            </a:r>
          </a:p>
        </p:txBody>
      </p:sp>
      <p:sp>
        <p:nvSpPr>
          <p:cNvPr id="4" name="TextBox 3"/>
          <p:cNvSpPr txBox="1"/>
          <p:nvPr/>
        </p:nvSpPr>
        <p:spPr>
          <a:xfrm>
            <a:off x="838200" y="5130225"/>
            <a:ext cx="7391400" cy="584775"/>
          </a:xfrm>
          <a:prstGeom prst="rect">
            <a:avLst/>
          </a:prstGeom>
          <a:noFill/>
          <a:ln>
            <a:solidFill>
              <a:schemeClr val="tx1"/>
            </a:solidFill>
          </a:ln>
        </p:spPr>
        <p:txBody>
          <a:bodyPr wrap="square" rtlCol="0">
            <a:spAutoFit/>
          </a:bodyPr>
          <a:lstStyle/>
          <a:p>
            <a:pPr algn="ctr"/>
            <a:r>
              <a:rPr lang="en-US" sz="1600" b="1" i="1" dirty="0" smtClean="0">
                <a:latin typeface="Arial" panose="020B0604020202020204" pitchFamily="34" charset="0"/>
                <a:cs typeface="Arial" panose="020B0604020202020204" pitchFamily="34" charset="0"/>
              </a:rPr>
              <a:t>Even with addition as designed, the side area of the 29 Wedgewood addition is smaller than the side area of other houses on the street!</a:t>
            </a:r>
            <a:endParaRPr lang="en-US"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75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3600" dirty="0" smtClean="0"/>
              <a:t>Rear Gable vs. Shed Dormer</a:t>
            </a:r>
            <a:endParaRPr lang="en-US" sz="3600" dirty="0"/>
          </a:p>
        </p:txBody>
      </p:sp>
      <p:sp>
        <p:nvSpPr>
          <p:cNvPr id="3" name="Content Placeholder 2"/>
          <p:cNvSpPr>
            <a:spLocks noGrp="1"/>
          </p:cNvSpPr>
          <p:nvPr>
            <p:ph idx="1"/>
          </p:nvPr>
        </p:nvSpPr>
        <p:spPr/>
        <p:txBody>
          <a:bodyPr/>
          <a:lstStyle/>
          <a:p>
            <a:r>
              <a:rPr lang="en-US" sz="2400" dirty="0" smtClean="0"/>
              <a:t>Ice damns with shallow shed dormer roof *</a:t>
            </a:r>
          </a:p>
          <a:p>
            <a:r>
              <a:rPr lang="en-US" sz="2400" dirty="0" smtClean="0"/>
              <a:t>Ceiling height below 6’ with shed dormer</a:t>
            </a:r>
          </a:p>
          <a:p>
            <a:r>
              <a:rPr lang="en-US" sz="2400" dirty="0" smtClean="0"/>
              <a:t>Furniture won’t fit with shed dormer (see updated plans with furniture)</a:t>
            </a:r>
          </a:p>
          <a:p>
            <a:r>
              <a:rPr lang="en-US" sz="2400" dirty="0" smtClean="0"/>
              <a:t>Plan to add a second garage window and raise both garage windows on side of house</a:t>
            </a:r>
          </a:p>
        </p:txBody>
      </p:sp>
      <p:sp>
        <p:nvSpPr>
          <p:cNvPr id="4" name="TextBox 3"/>
          <p:cNvSpPr txBox="1"/>
          <p:nvPr/>
        </p:nvSpPr>
        <p:spPr>
          <a:xfrm>
            <a:off x="762000" y="5181600"/>
            <a:ext cx="7620000" cy="584775"/>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 Even with the best insulation available and new gutters, we still have major ice build up and ice damns with our existing shallow shed dormer roof.</a:t>
            </a: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43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3600" dirty="0" smtClean="0"/>
              <a:t>Historic Review</a:t>
            </a:r>
            <a:endParaRPr lang="en-US" sz="3600" dirty="0"/>
          </a:p>
        </p:txBody>
      </p:sp>
      <p:sp>
        <p:nvSpPr>
          <p:cNvPr id="3" name="Content Placeholder 2"/>
          <p:cNvSpPr>
            <a:spLocks noGrp="1"/>
          </p:cNvSpPr>
          <p:nvPr>
            <p:ph idx="1"/>
          </p:nvPr>
        </p:nvSpPr>
        <p:spPr/>
        <p:txBody>
          <a:bodyPr/>
          <a:lstStyle/>
          <a:p>
            <a:r>
              <a:rPr lang="en-US" sz="2400" dirty="0" smtClean="0"/>
              <a:t>At public hearing, front facing gable design with same ridgeline was rejected</a:t>
            </a:r>
          </a:p>
          <a:p>
            <a:r>
              <a:rPr lang="en-US" sz="2400" dirty="0" smtClean="0"/>
              <a:t>At same hearing, current design (with higher ridgeline) was then proposed and approved</a:t>
            </a:r>
          </a:p>
          <a:p>
            <a:r>
              <a:rPr lang="en-US" sz="2400" dirty="0" smtClean="0"/>
              <a:t>Minutes failed to reflect the different ridgeline on the approved proposal</a:t>
            </a:r>
          </a:p>
          <a:p>
            <a:r>
              <a:rPr lang="en-US" sz="2400" dirty="0" smtClean="0"/>
              <a:t>Single gable dormer with 2 windows (twice width of existing single window dormers) was also approved</a:t>
            </a:r>
            <a:endParaRPr lang="en-US" sz="2400" dirty="0"/>
          </a:p>
        </p:txBody>
      </p:sp>
    </p:spTree>
    <p:extLst>
      <p:ext uri="{BB962C8B-B14F-4D97-AF65-F5344CB8AC3E}">
        <p14:creationId xmlns:p14="http://schemas.microsoft.com/office/powerpoint/2010/main" val="404617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3600" dirty="0" smtClean="0"/>
              <a:t>Why Different Ridgeline?</a:t>
            </a:r>
            <a:endParaRPr lang="en-US" sz="3600" dirty="0"/>
          </a:p>
        </p:txBody>
      </p:sp>
      <p:sp>
        <p:nvSpPr>
          <p:cNvPr id="3" name="Content Placeholder 2"/>
          <p:cNvSpPr>
            <a:spLocks noGrp="1"/>
          </p:cNvSpPr>
          <p:nvPr>
            <p:ph idx="1"/>
          </p:nvPr>
        </p:nvSpPr>
        <p:spPr>
          <a:xfrm>
            <a:off x="816120" y="1676400"/>
            <a:ext cx="7511040" cy="4343400"/>
          </a:xfrm>
        </p:spPr>
        <p:txBody>
          <a:bodyPr/>
          <a:lstStyle/>
          <a:p>
            <a:r>
              <a:rPr lang="en-US" sz="2000" dirty="0"/>
              <a:t>We and our neighbors (documented) like this design!</a:t>
            </a:r>
          </a:p>
          <a:p>
            <a:pPr lvl="1"/>
            <a:r>
              <a:rPr lang="en-US" sz="1400" i="1" dirty="0" smtClean="0">
                <a:solidFill>
                  <a:srgbClr val="000000"/>
                </a:solidFill>
                <a:latin typeface="Arial" panose="020B0604020202020204" pitchFamily="34" charset="0"/>
                <a:ea typeface="Microsoft YaHei" pitchFamily="2"/>
                <a:cs typeface="Arial" panose="020B0604020202020204" pitchFamily="34" charset="0"/>
              </a:rPr>
              <a:t>“I </a:t>
            </a:r>
            <a:r>
              <a:rPr lang="en-US" sz="1400" i="1" dirty="0">
                <a:solidFill>
                  <a:srgbClr val="000000"/>
                </a:solidFill>
                <a:latin typeface="Arial" panose="020B0604020202020204" pitchFamily="34" charset="0"/>
                <a:ea typeface="Microsoft YaHei" pitchFamily="2"/>
                <a:cs typeface="Arial" panose="020B0604020202020204" pitchFamily="34" charset="0"/>
              </a:rPr>
              <a:t>am an licensed architect and </a:t>
            </a:r>
            <a:r>
              <a:rPr lang="en-US" sz="1400" i="1" dirty="0" smtClean="0">
                <a:solidFill>
                  <a:srgbClr val="000000"/>
                </a:solidFill>
                <a:latin typeface="Arial" panose="020B0604020202020204" pitchFamily="34" charset="0"/>
                <a:ea typeface="Microsoft YaHei" pitchFamily="2"/>
                <a:cs typeface="Arial" panose="020B0604020202020204" pitchFamily="34" charset="0"/>
              </a:rPr>
              <a:t>I </a:t>
            </a:r>
            <a:r>
              <a:rPr lang="en-US" sz="1400" i="1" dirty="0">
                <a:solidFill>
                  <a:srgbClr val="000000"/>
                </a:solidFill>
                <a:latin typeface="Arial" panose="020B0604020202020204" pitchFamily="34" charset="0"/>
                <a:ea typeface="Microsoft YaHei" pitchFamily="2"/>
                <a:cs typeface="Arial" panose="020B0604020202020204" pitchFamily="34" charset="0"/>
              </a:rPr>
              <a:t>have reviewed their plans and am confident that they are sensitive to the character and scale of our </a:t>
            </a:r>
            <a:r>
              <a:rPr lang="en-US" sz="1400" i="1" dirty="0" smtClean="0">
                <a:solidFill>
                  <a:srgbClr val="000000"/>
                </a:solidFill>
                <a:latin typeface="Arial" panose="020B0604020202020204" pitchFamily="34" charset="0"/>
                <a:ea typeface="Microsoft YaHei" pitchFamily="2"/>
                <a:cs typeface="Arial" panose="020B0604020202020204" pitchFamily="34" charset="0"/>
              </a:rPr>
              <a:t>neighborhood” – Liz </a:t>
            </a:r>
            <a:r>
              <a:rPr lang="en-US" sz="1400" i="1" dirty="0" err="1" smtClean="0">
                <a:solidFill>
                  <a:srgbClr val="000000"/>
                </a:solidFill>
                <a:latin typeface="Arial" panose="020B0604020202020204" pitchFamily="34" charset="0"/>
                <a:ea typeface="Microsoft YaHei" pitchFamily="2"/>
                <a:cs typeface="Arial" panose="020B0604020202020204" pitchFamily="34" charset="0"/>
              </a:rPr>
              <a:t>Minnis</a:t>
            </a:r>
            <a:r>
              <a:rPr lang="en-US" sz="1400" i="1" dirty="0" smtClean="0">
                <a:solidFill>
                  <a:srgbClr val="000000"/>
                </a:solidFill>
                <a:latin typeface="Arial" panose="020B0604020202020204" pitchFamily="34" charset="0"/>
                <a:ea typeface="Microsoft YaHei" pitchFamily="2"/>
                <a:cs typeface="Arial" panose="020B0604020202020204" pitchFamily="34" charset="0"/>
              </a:rPr>
              <a:t>, 54 Wedgewood Road</a:t>
            </a:r>
            <a:endParaRPr lang="en-US" sz="1400" i="1" dirty="0" smtClean="0">
              <a:latin typeface="Arial" panose="020B0604020202020204" pitchFamily="34" charset="0"/>
              <a:cs typeface="Arial" panose="020B0604020202020204" pitchFamily="34" charset="0"/>
            </a:endParaRPr>
          </a:p>
          <a:p>
            <a:r>
              <a:rPr lang="en-US" sz="2000" dirty="0"/>
              <a:t>Front house and garage gutters in same horizontal </a:t>
            </a:r>
            <a:r>
              <a:rPr lang="en-US" sz="2000" dirty="0" smtClean="0"/>
              <a:t>plane</a:t>
            </a:r>
          </a:p>
          <a:p>
            <a:r>
              <a:rPr lang="en-US" sz="2000" dirty="0" smtClean="0"/>
              <a:t>Back </a:t>
            </a:r>
            <a:r>
              <a:rPr lang="en-US" sz="2000" dirty="0"/>
              <a:t>left corner of house at </a:t>
            </a:r>
            <a:r>
              <a:rPr lang="en-US" sz="2000" dirty="0" smtClean="0"/>
              <a:t>setback</a:t>
            </a:r>
          </a:p>
          <a:p>
            <a:r>
              <a:rPr lang="en-US" sz="2000" dirty="0"/>
              <a:t>Needed </a:t>
            </a:r>
            <a:r>
              <a:rPr lang="en-US" sz="2000" dirty="0" smtClean="0"/>
              <a:t>depth/height </a:t>
            </a:r>
            <a:r>
              <a:rPr lang="en-US" sz="2000" dirty="0"/>
              <a:t>for 2 bedrooms above garage (see updated plans with furniture</a:t>
            </a:r>
            <a:r>
              <a:rPr lang="en-US" sz="2000" dirty="0" smtClean="0"/>
              <a:t>)</a:t>
            </a:r>
          </a:p>
          <a:p>
            <a:r>
              <a:rPr lang="en-US" sz="2000" dirty="0" smtClean="0"/>
              <a:t>Needed min 29.6’ depth to fit 2 car garage in front and mud/sunroom with pullout coach + ¾ bath in back (part-time bedroom today &amp; potential full-time bedroom in future) (see updated plans with furniture)</a:t>
            </a:r>
          </a:p>
        </p:txBody>
      </p:sp>
    </p:spTree>
    <p:extLst>
      <p:ext uri="{BB962C8B-B14F-4D97-AF65-F5344CB8AC3E}">
        <p14:creationId xmlns:p14="http://schemas.microsoft.com/office/powerpoint/2010/main" val="408865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3600" dirty="0" smtClean="0"/>
              <a:t>Examples of Capes with Different </a:t>
            </a:r>
            <a:r>
              <a:rPr lang="en-US" sz="3600" dirty="0"/>
              <a:t>Ridgeline?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6200" y="1905000"/>
            <a:ext cx="2844800" cy="2133600"/>
          </a:xfrm>
          <a:prstGeom prst="rect">
            <a:avLst/>
          </a:prstGeom>
        </p:spPr>
      </p:pic>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2442" y="1905000"/>
            <a:ext cx="3439558"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2443" y="3886200"/>
            <a:ext cx="3439558" cy="213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3200" y="5773579"/>
            <a:ext cx="1905000" cy="246221"/>
          </a:xfrm>
          <a:prstGeom prst="rect">
            <a:avLst/>
          </a:prstGeom>
          <a:noFill/>
        </p:spPr>
        <p:txBody>
          <a:bodyPr wrap="square" rtlCol="0">
            <a:spAutoFit/>
          </a:bodyPr>
          <a:lstStyle/>
          <a:p>
            <a:r>
              <a:rPr lang="en-US" sz="1000" b="1" dirty="0" smtClean="0"/>
              <a:t>www.architecturaldesigns.com</a:t>
            </a:r>
            <a:endParaRPr lang="en-US" sz="1000" b="1" dirty="0"/>
          </a:p>
        </p:txBody>
      </p:sp>
      <p:pic>
        <p:nvPicPr>
          <p:cNvPr id="3"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56200" y="3810000"/>
            <a:ext cx="2853074" cy="218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95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685800"/>
            <a:ext cx="4853191" cy="526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81400" y="762000"/>
            <a:ext cx="1905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2"/>
                </a:solidFill>
              </a:rPr>
              <a:t>Neighbor’s 6’ stockade fence</a:t>
            </a:r>
            <a:endParaRPr lang="en-US" sz="1000" dirty="0">
              <a:solidFill>
                <a:schemeClr val="tx2"/>
              </a:solidFill>
            </a:endParaRPr>
          </a:p>
        </p:txBody>
      </p:sp>
      <p:sp>
        <p:nvSpPr>
          <p:cNvPr id="4" name="Rectangle 3"/>
          <p:cNvSpPr/>
          <p:nvPr/>
        </p:nvSpPr>
        <p:spPr>
          <a:xfrm rot="5400000">
            <a:off x="5638800" y="2971800"/>
            <a:ext cx="1905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5400000">
            <a:off x="1494790" y="2924810"/>
            <a:ext cx="1905000" cy="322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667000" y="990600"/>
            <a:ext cx="3810000" cy="0"/>
          </a:xfrm>
          <a:prstGeom prst="line">
            <a:avLst/>
          </a:prstGeom>
          <a:ln w="25400" cap="rnd">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608580" y="3657600"/>
            <a:ext cx="20320" cy="1447800"/>
          </a:xfrm>
          <a:prstGeom prst="line">
            <a:avLst/>
          </a:prstGeom>
          <a:ln w="25400" cap="rnd">
            <a:prstDash val="sysDot"/>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rot="5400000">
            <a:off x="1161415" y="2191385"/>
            <a:ext cx="2343150" cy="39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endParaRPr>
          </a:p>
        </p:txBody>
      </p:sp>
      <p:sp>
        <p:nvSpPr>
          <p:cNvPr id="48" name="Rectangle 47"/>
          <p:cNvSpPr/>
          <p:nvPr/>
        </p:nvSpPr>
        <p:spPr>
          <a:xfrm rot="5400000">
            <a:off x="5486400" y="3343910"/>
            <a:ext cx="2552700" cy="322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2"/>
                </a:solidFill>
              </a:rPr>
              <a:t> </a:t>
            </a:r>
          </a:p>
          <a:p>
            <a:pPr algn="ctr"/>
            <a:endParaRPr lang="en-US" sz="1000" dirty="0">
              <a:solidFill>
                <a:schemeClr val="tx2"/>
              </a:solidFill>
            </a:endParaRPr>
          </a:p>
        </p:txBody>
      </p:sp>
      <p:sp>
        <p:nvSpPr>
          <p:cNvPr id="52" name="Rectangle 51"/>
          <p:cNvSpPr/>
          <p:nvPr/>
        </p:nvSpPr>
        <p:spPr>
          <a:xfrm rot="5400000">
            <a:off x="1553210" y="4220210"/>
            <a:ext cx="1600200" cy="322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2"/>
                </a:solidFill>
              </a:rPr>
              <a:t>Neighbor’s picket fence, 3ft for 25 ft.</a:t>
            </a:r>
            <a:endParaRPr lang="en-US" sz="1000" dirty="0">
              <a:solidFill>
                <a:schemeClr val="tx2"/>
              </a:solidFill>
            </a:endParaRPr>
          </a:p>
        </p:txBody>
      </p:sp>
      <p:cxnSp>
        <p:nvCxnSpPr>
          <p:cNvPr id="53" name="Straight Connector 52"/>
          <p:cNvCxnSpPr/>
          <p:nvPr/>
        </p:nvCxnSpPr>
        <p:spPr>
          <a:xfrm flipV="1">
            <a:off x="3605530" y="3390900"/>
            <a:ext cx="219710" cy="20321"/>
          </a:xfrm>
          <a:prstGeom prst="line">
            <a:avLst/>
          </a:prstGeom>
          <a:ln w="25400" cap="sq">
            <a:prstDash val="dash"/>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477000" y="1066800"/>
            <a:ext cx="958850" cy="9906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2"/>
                </a:solidFill>
              </a:rPr>
              <a:t>Neighbor’s Garage</a:t>
            </a:r>
            <a:endParaRPr lang="en-US" sz="1000" dirty="0">
              <a:solidFill>
                <a:schemeClr val="tx2"/>
              </a:solidFill>
            </a:endParaRPr>
          </a:p>
        </p:txBody>
      </p:sp>
      <p:sp>
        <p:nvSpPr>
          <p:cNvPr id="67" name="12-Point Star 66"/>
          <p:cNvSpPr/>
          <p:nvPr/>
        </p:nvSpPr>
        <p:spPr>
          <a:xfrm>
            <a:off x="2620010" y="5181600"/>
            <a:ext cx="275590" cy="228600"/>
          </a:xfrm>
          <a:prstGeom prst="star1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505200" y="5181600"/>
            <a:ext cx="1905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endParaRPr>
          </a:p>
        </p:txBody>
      </p:sp>
      <p:sp>
        <p:nvSpPr>
          <p:cNvPr id="66" name="12-Point Star 65"/>
          <p:cNvSpPr/>
          <p:nvPr/>
        </p:nvSpPr>
        <p:spPr>
          <a:xfrm>
            <a:off x="5134610" y="5181600"/>
            <a:ext cx="275590" cy="228600"/>
          </a:xfrm>
          <a:prstGeom prst="star1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7-Point Star 85"/>
          <p:cNvSpPr/>
          <p:nvPr/>
        </p:nvSpPr>
        <p:spPr>
          <a:xfrm>
            <a:off x="6172200" y="217170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7-Point Star 86"/>
          <p:cNvSpPr/>
          <p:nvPr/>
        </p:nvSpPr>
        <p:spPr>
          <a:xfrm>
            <a:off x="6172200" y="251460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p:cNvSpPr/>
          <p:nvPr/>
        </p:nvSpPr>
        <p:spPr>
          <a:xfrm>
            <a:off x="4267200" y="1162050"/>
            <a:ext cx="1676400" cy="9715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2"/>
                </a:solidFill>
              </a:rPr>
              <a:t>Blue stone patio</a:t>
            </a:r>
            <a:endParaRPr lang="en-US" sz="1000" dirty="0">
              <a:solidFill>
                <a:schemeClr val="tx2"/>
              </a:solidFill>
            </a:endParaRPr>
          </a:p>
        </p:txBody>
      </p:sp>
      <p:sp>
        <p:nvSpPr>
          <p:cNvPr id="88" name="7-Point Star 87"/>
          <p:cNvSpPr/>
          <p:nvPr/>
        </p:nvSpPr>
        <p:spPr>
          <a:xfrm>
            <a:off x="5181600" y="106680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7-Point Star 91"/>
          <p:cNvSpPr/>
          <p:nvPr/>
        </p:nvSpPr>
        <p:spPr>
          <a:xfrm>
            <a:off x="2667000" y="388620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24-Point Star 92"/>
          <p:cNvSpPr/>
          <p:nvPr/>
        </p:nvSpPr>
        <p:spPr>
          <a:xfrm>
            <a:off x="5706110" y="1104900"/>
            <a:ext cx="85090" cy="95250"/>
          </a:xfrm>
          <a:prstGeom prst="star24">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24-Point Star 94"/>
          <p:cNvSpPr/>
          <p:nvPr/>
        </p:nvSpPr>
        <p:spPr>
          <a:xfrm>
            <a:off x="2728595" y="1409700"/>
            <a:ext cx="85090" cy="114300"/>
          </a:xfrm>
          <a:prstGeom prst="star24">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24-Point Star 95"/>
          <p:cNvSpPr/>
          <p:nvPr/>
        </p:nvSpPr>
        <p:spPr>
          <a:xfrm>
            <a:off x="2728595" y="1200150"/>
            <a:ext cx="85090" cy="114300"/>
          </a:xfrm>
          <a:prstGeom prst="star24">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7-Point Star 96"/>
          <p:cNvSpPr/>
          <p:nvPr/>
        </p:nvSpPr>
        <p:spPr>
          <a:xfrm>
            <a:off x="2675890" y="150495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xplosion 2 99"/>
          <p:cNvSpPr/>
          <p:nvPr/>
        </p:nvSpPr>
        <p:spPr>
          <a:xfrm>
            <a:off x="6096000" y="1752600"/>
            <a:ext cx="228600" cy="228600"/>
          </a:xfrm>
          <a:prstGeom prst="irregularSeal2">
            <a:avLst/>
          </a:prstGeom>
          <a:solidFill>
            <a:srgbClr val="55B78B"/>
          </a:solidFill>
          <a:ln>
            <a:solidFill>
              <a:srgbClr val="55B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5-Point Star 105"/>
          <p:cNvSpPr/>
          <p:nvPr/>
        </p:nvSpPr>
        <p:spPr>
          <a:xfrm>
            <a:off x="3848100" y="1219200"/>
            <a:ext cx="114300" cy="16948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5-Point Star 106"/>
          <p:cNvSpPr/>
          <p:nvPr/>
        </p:nvSpPr>
        <p:spPr>
          <a:xfrm>
            <a:off x="4000500" y="1219200"/>
            <a:ext cx="114300" cy="16948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5-Point Star 107"/>
          <p:cNvSpPr/>
          <p:nvPr/>
        </p:nvSpPr>
        <p:spPr>
          <a:xfrm>
            <a:off x="3695700" y="1219200"/>
            <a:ext cx="114300" cy="16948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5-Point Star 108"/>
          <p:cNvSpPr/>
          <p:nvPr/>
        </p:nvSpPr>
        <p:spPr>
          <a:xfrm>
            <a:off x="3543300" y="1219200"/>
            <a:ext cx="114300" cy="16948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Explosion 2 98"/>
          <p:cNvSpPr/>
          <p:nvPr/>
        </p:nvSpPr>
        <p:spPr>
          <a:xfrm>
            <a:off x="6028054" y="1504950"/>
            <a:ext cx="228600" cy="228600"/>
          </a:xfrm>
          <a:prstGeom prst="irregularSeal2">
            <a:avLst/>
          </a:prstGeom>
          <a:solidFill>
            <a:srgbClr val="55B78B"/>
          </a:solidFill>
          <a:ln>
            <a:solidFill>
              <a:srgbClr val="55B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24-Point Star 113"/>
          <p:cNvSpPr/>
          <p:nvPr/>
        </p:nvSpPr>
        <p:spPr>
          <a:xfrm>
            <a:off x="5334000" y="3886200"/>
            <a:ext cx="143510" cy="1524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24-Point Star 122"/>
          <p:cNvSpPr/>
          <p:nvPr/>
        </p:nvSpPr>
        <p:spPr>
          <a:xfrm>
            <a:off x="2942590" y="4886960"/>
            <a:ext cx="143510" cy="1524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24-Point Star 123"/>
          <p:cNvSpPr/>
          <p:nvPr/>
        </p:nvSpPr>
        <p:spPr>
          <a:xfrm>
            <a:off x="2682240" y="4597122"/>
            <a:ext cx="143510" cy="1524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24-Point Star 124"/>
          <p:cNvSpPr/>
          <p:nvPr/>
        </p:nvSpPr>
        <p:spPr>
          <a:xfrm>
            <a:off x="6268085" y="2019300"/>
            <a:ext cx="143510" cy="1524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24-Point Star 125"/>
          <p:cNvSpPr/>
          <p:nvPr/>
        </p:nvSpPr>
        <p:spPr>
          <a:xfrm>
            <a:off x="6096000" y="1657350"/>
            <a:ext cx="143510" cy="1524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24-Point Star 126"/>
          <p:cNvSpPr/>
          <p:nvPr/>
        </p:nvSpPr>
        <p:spPr>
          <a:xfrm>
            <a:off x="6015355" y="1395095"/>
            <a:ext cx="143510" cy="1524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24-Point Star 127"/>
          <p:cNvSpPr/>
          <p:nvPr/>
        </p:nvSpPr>
        <p:spPr>
          <a:xfrm>
            <a:off x="5820410" y="1071880"/>
            <a:ext cx="143510" cy="1524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24-Point Star 128"/>
          <p:cNvSpPr/>
          <p:nvPr/>
        </p:nvSpPr>
        <p:spPr>
          <a:xfrm>
            <a:off x="4693920" y="3852485"/>
            <a:ext cx="143510" cy="1524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7-Point Star 130"/>
          <p:cNvSpPr/>
          <p:nvPr/>
        </p:nvSpPr>
        <p:spPr>
          <a:xfrm>
            <a:off x="4837430" y="106680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16-Point Star 1053"/>
          <p:cNvSpPr/>
          <p:nvPr/>
        </p:nvSpPr>
        <p:spPr>
          <a:xfrm>
            <a:off x="2628900" y="4876800"/>
            <a:ext cx="228600" cy="228600"/>
          </a:xfrm>
          <a:prstGeom prst="star16">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16-Point Star 134"/>
          <p:cNvSpPr/>
          <p:nvPr/>
        </p:nvSpPr>
        <p:spPr>
          <a:xfrm>
            <a:off x="2631440" y="4362450"/>
            <a:ext cx="228600" cy="228600"/>
          </a:xfrm>
          <a:prstGeom prst="star16">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16-Point Star 135"/>
          <p:cNvSpPr/>
          <p:nvPr/>
        </p:nvSpPr>
        <p:spPr>
          <a:xfrm>
            <a:off x="2652395" y="4022665"/>
            <a:ext cx="228600" cy="228600"/>
          </a:xfrm>
          <a:prstGeom prst="star16">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953000" y="1905000"/>
            <a:ext cx="38989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5562600" y="1790700"/>
            <a:ext cx="304800" cy="3429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2"/>
                </a:solidFill>
              </a:rPr>
              <a:t>B</a:t>
            </a:r>
            <a:endParaRPr lang="en-US" sz="1200" b="1" dirty="0">
              <a:solidFill>
                <a:schemeClr val="tx2"/>
              </a:solidFill>
            </a:endParaRPr>
          </a:p>
        </p:txBody>
      </p:sp>
      <p:sp>
        <p:nvSpPr>
          <p:cNvPr id="33" name="Rectangle 32"/>
          <p:cNvSpPr/>
          <p:nvPr/>
        </p:nvSpPr>
        <p:spPr>
          <a:xfrm>
            <a:off x="4577080" y="4229100"/>
            <a:ext cx="123444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endParaRPr>
          </a:p>
        </p:txBody>
      </p:sp>
      <p:sp>
        <p:nvSpPr>
          <p:cNvPr id="1055" name="Rectangle 1054"/>
          <p:cNvSpPr/>
          <p:nvPr/>
        </p:nvSpPr>
        <p:spPr>
          <a:xfrm>
            <a:off x="4918710" y="4038600"/>
            <a:ext cx="344170" cy="1066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endParaRPr>
          </a:p>
        </p:txBody>
      </p:sp>
      <p:sp>
        <p:nvSpPr>
          <p:cNvPr id="34" name="Rectangle 33"/>
          <p:cNvSpPr/>
          <p:nvPr/>
        </p:nvSpPr>
        <p:spPr>
          <a:xfrm>
            <a:off x="4191000" y="2146300"/>
            <a:ext cx="1772920" cy="15113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8-Point Star 118"/>
          <p:cNvSpPr/>
          <p:nvPr/>
        </p:nvSpPr>
        <p:spPr>
          <a:xfrm>
            <a:off x="5325110" y="3625850"/>
            <a:ext cx="152400" cy="247650"/>
          </a:xfrm>
          <a:prstGeom prst="star8">
            <a:avLst/>
          </a:prstGeom>
          <a:solidFill>
            <a:srgbClr val="50BC5A"/>
          </a:solidFill>
          <a:ln>
            <a:solidFill>
              <a:srgbClr val="50B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8-Point Star 1052"/>
          <p:cNvSpPr/>
          <p:nvPr/>
        </p:nvSpPr>
        <p:spPr>
          <a:xfrm>
            <a:off x="5791200" y="3657600"/>
            <a:ext cx="152400" cy="247650"/>
          </a:xfrm>
          <a:prstGeom prst="star8">
            <a:avLst/>
          </a:prstGeom>
          <a:solidFill>
            <a:srgbClr val="50BC5A"/>
          </a:solidFill>
          <a:ln>
            <a:solidFill>
              <a:srgbClr val="50B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8-Point Star 119"/>
          <p:cNvSpPr/>
          <p:nvPr/>
        </p:nvSpPr>
        <p:spPr>
          <a:xfrm>
            <a:off x="4699000" y="3613150"/>
            <a:ext cx="152400" cy="247650"/>
          </a:xfrm>
          <a:prstGeom prst="star8">
            <a:avLst/>
          </a:prstGeom>
          <a:solidFill>
            <a:srgbClr val="50BC5A"/>
          </a:solidFill>
          <a:ln>
            <a:solidFill>
              <a:srgbClr val="50B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8-Point Star 120"/>
          <p:cNvSpPr/>
          <p:nvPr/>
        </p:nvSpPr>
        <p:spPr>
          <a:xfrm>
            <a:off x="4201160" y="3616960"/>
            <a:ext cx="152400" cy="247650"/>
          </a:xfrm>
          <a:prstGeom prst="star8">
            <a:avLst/>
          </a:prstGeom>
          <a:solidFill>
            <a:srgbClr val="50BC5A"/>
          </a:solidFill>
          <a:ln>
            <a:solidFill>
              <a:srgbClr val="50B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5400000">
            <a:off x="2795270" y="2233931"/>
            <a:ext cx="1772920" cy="111506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7-Point Star 97"/>
          <p:cNvSpPr/>
          <p:nvPr/>
        </p:nvSpPr>
        <p:spPr>
          <a:xfrm>
            <a:off x="2667000" y="228600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5-Point Star 103"/>
          <p:cNvSpPr/>
          <p:nvPr/>
        </p:nvSpPr>
        <p:spPr>
          <a:xfrm>
            <a:off x="2667000" y="2438400"/>
            <a:ext cx="114300" cy="16948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124200" y="3677922"/>
            <a:ext cx="1066800" cy="1427478"/>
          </a:xfrm>
          <a:prstGeom prst="rect">
            <a:avLst/>
          </a:prstGeom>
          <a:solidFill>
            <a:srgbClr val="8080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Driveway</a:t>
            </a:r>
            <a:endParaRPr lang="en-US" sz="1000" dirty="0">
              <a:solidFill>
                <a:schemeClr val="bg1"/>
              </a:solidFill>
            </a:endParaRPr>
          </a:p>
        </p:txBody>
      </p:sp>
      <p:sp>
        <p:nvSpPr>
          <p:cNvPr id="145" name="24-Point Star 144"/>
          <p:cNvSpPr/>
          <p:nvPr/>
        </p:nvSpPr>
        <p:spPr>
          <a:xfrm>
            <a:off x="3877310" y="1104900"/>
            <a:ext cx="85090" cy="114300"/>
          </a:xfrm>
          <a:prstGeom prst="star24">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30040" y="2159695"/>
            <a:ext cx="248920" cy="145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5400000">
            <a:off x="4629429" y="4505681"/>
            <a:ext cx="951941" cy="322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2"/>
                </a:solidFill>
              </a:rPr>
              <a:t>Blue stone walkway</a:t>
            </a:r>
            <a:endParaRPr lang="en-US" sz="1000" dirty="0">
              <a:solidFill>
                <a:schemeClr val="tx2"/>
              </a:solidFill>
            </a:endParaRPr>
          </a:p>
        </p:txBody>
      </p:sp>
      <p:sp>
        <p:nvSpPr>
          <p:cNvPr id="90" name="Rectangle 89"/>
          <p:cNvSpPr/>
          <p:nvPr/>
        </p:nvSpPr>
        <p:spPr>
          <a:xfrm>
            <a:off x="3505200" y="2740136"/>
            <a:ext cx="1905000" cy="322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2"/>
                </a:solidFill>
              </a:rPr>
              <a:t>29 Wedgewood Road Residence</a:t>
            </a:r>
            <a:endParaRPr lang="en-US" sz="1200" b="1" dirty="0">
              <a:solidFill>
                <a:schemeClr val="tx2"/>
              </a:solidFill>
            </a:endParaRPr>
          </a:p>
        </p:txBody>
      </p:sp>
      <p:sp>
        <p:nvSpPr>
          <p:cNvPr id="101" name="16-Point Star 100"/>
          <p:cNvSpPr/>
          <p:nvPr/>
        </p:nvSpPr>
        <p:spPr>
          <a:xfrm>
            <a:off x="6172200" y="1524000"/>
            <a:ext cx="228600" cy="228600"/>
          </a:xfrm>
          <a:prstGeom prst="star16">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12-Point Star 61"/>
          <p:cNvSpPr/>
          <p:nvPr/>
        </p:nvSpPr>
        <p:spPr>
          <a:xfrm>
            <a:off x="6142355" y="1333500"/>
            <a:ext cx="275590" cy="228600"/>
          </a:xfrm>
          <a:prstGeom prst="star1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24-Point Star 110"/>
          <p:cNvSpPr/>
          <p:nvPr/>
        </p:nvSpPr>
        <p:spPr>
          <a:xfrm>
            <a:off x="2819400" y="1295400"/>
            <a:ext cx="152400" cy="1905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14625" y="3486150"/>
            <a:ext cx="371475" cy="250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7-Point Star 80"/>
          <p:cNvSpPr/>
          <p:nvPr/>
        </p:nvSpPr>
        <p:spPr>
          <a:xfrm>
            <a:off x="2971800" y="339090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743200" y="2895600"/>
            <a:ext cx="371475" cy="250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7-Point Star 79"/>
          <p:cNvSpPr/>
          <p:nvPr/>
        </p:nvSpPr>
        <p:spPr>
          <a:xfrm>
            <a:off x="2971800" y="289560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752725" y="1752600"/>
            <a:ext cx="371475" cy="250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xplosion 2 75"/>
          <p:cNvSpPr/>
          <p:nvPr/>
        </p:nvSpPr>
        <p:spPr>
          <a:xfrm>
            <a:off x="2971800" y="1828800"/>
            <a:ext cx="228600" cy="228600"/>
          </a:xfrm>
          <a:prstGeom prst="irregularSeal2">
            <a:avLst/>
          </a:prstGeom>
          <a:solidFill>
            <a:srgbClr val="55B78B"/>
          </a:solidFill>
          <a:ln>
            <a:solidFill>
              <a:srgbClr val="55B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5400000">
            <a:off x="2868614" y="1360488"/>
            <a:ext cx="761998" cy="250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8-Point Star 115"/>
          <p:cNvSpPr/>
          <p:nvPr/>
        </p:nvSpPr>
        <p:spPr>
          <a:xfrm>
            <a:off x="6172200" y="3714750"/>
            <a:ext cx="152400" cy="247650"/>
          </a:xfrm>
          <a:prstGeom prst="star8">
            <a:avLst/>
          </a:prstGeom>
          <a:solidFill>
            <a:srgbClr val="50BC5A"/>
          </a:solidFill>
          <a:ln>
            <a:solidFill>
              <a:srgbClr val="50B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943600" y="3657600"/>
            <a:ext cx="228600" cy="0"/>
          </a:xfrm>
          <a:prstGeom prst="line">
            <a:avLst/>
          </a:prstGeom>
          <a:ln w="254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895600" y="3657600"/>
            <a:ext cx="228600" cy="0"/>
          </a:xfrm>
          <a:prstGeom prst="line">
            <a:avLst/>
          </a:prstGeom>
          <a:ln w="254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766695" y="3486150"/>
            <a:ext cx="128905" cy="171450"/>
          </a:xfrm>
          <a:prstGeom prst="line">
            <a:avLst/>
          </a:prstGeom>
          <a:ln w="254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6172200" y="3505200"/>
            <a:ext cx="107948" cy="132715"/>
          </a:xfrm>
          <a:prstGeom prst="line">
            <a:avLst/>
          </a:prstGeom>
          <a:ln w="254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38" name="32-Point Star 137"/>
          <p:cNvSpPr/>
          <p:nvPr/>
        </p:nvSpPr>
        <p:spPr>
          <a:xfrm>
            <a:off x="6096000" y="4886960"/>
            <a:ext cx="228600" cy="218440"/>
          </a:xfrm>
          <a:prstGeom prst="star32">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32-Point Star 138"/>
          <p:cNvSpPr/>
          <p:nvPr/>
        </p:nvSpPr>
        <p:spPr>
          <a:xfrm>
            <a:off x="6096000" y="3962400"/>
            <a:ext cx="228600" cy="218440"/>
          </a:xfrm>
          <a:prstGeom prst="star32">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Explosion 2 141"/>
          <p:cNvSpPr/>
          <p:nvPr/>
        </p:nvSpPr>
        <p:spPr>
          <a:xfrm>
            <a:off x="6111874" y="4175125"/>
            <a:ext cx="228600" cy="228600"/>
          </a:xfrm>
          <a:prstGeom prst="irregularSeal2">
            <a:avLst/>
          </a:prstGeom>
          <a:solidFill>
            <a:srgbClr val="55B78B"/>
          </a:solidFill>
          <a:ln>
            <a:solidFill>
              <a:srgbClr val="55B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Explosion 2 145"/>
          <p:cNvSpPr/>
          <p:nvPr/>
        </p:nvSpPr>
        <p:spPr>
          <a:xfrm>
            <a:off x="6096000" y="4648200"/>
            <a:ext cx="228600" cy="228600"/>
          </a:xfrm>
          <a:prstGeom prst="irregularSeal2">
            <a:avLst/>
          </a:prstGeom>
          <a:solidFill>
            <a:srgbClr val="55B78B"/>
          </a:solidFill>
          <a:ln>
            <a:solidFill>
              <a:srgbClr val="55B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16-Point Star 146"/>
          <p:cNvSpPr/>
          <p:nvPr/>
        </p:nvSpPr>
        <p:spPr>
          <a:xfrm>
            <a:off x="6096000" y="4419600"/>
            <a:ext cx="228600" cy="228600"/>
          </a:xfrm>
          <a:prstGeom prst="star16">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24-Point Star 147"/>
          <p:cNvSpPr/>
          <p:nvPr/>
        </p:nvSpPr>
        <p:spPr>
          <a:xfrm>
            <a:off x="5943600" y="3695700"/>
            <a:ext cx="152400" cy="1905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Explosion 1 148"/>
          <p:cNvSpPr/>
          <p:nvPr/>
        </p:nvSpPr>
        <p:spPr>
          <a:xfrm>
            <a:off x="5471795" y="3657600"/>
            <a:ext cx="167005" cy="228600"/>
          </a:xfrm>
          <a:prstGeom prst="irregularSeal1">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Explosion 1 149"/>
          <p:cNvSpPr/>
          <p:nvPr/>
        </p:nvSpPr>
        <p:spPr>
          <a:xfrm>
            <a:off x="4557395" y="3657600"/>
            <a:ext cx="167005" cy="228600"/>
          </a:xfrm>
          <a:prstGeom prst="irregularSeal1">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16-Point Star 132"/>
          <p:cNvSpPr/>
          <p:nvPr/>
        </p:nvSpPr>
        <p:spPr>
          <a:xfrm>
            <a:off x="4363720" y="3632200"/>
            <a:ext cx="228600" cy="228600"/>
          </a:xfrm>
          <a:prstGeom prst="star16">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16-Point Star 133"/>
          <p:cNvSpPr/>
          <p:nvPr/>
        </p:nvSpPr>
        <p:spPr>
          <a:xfrm>
            <a:off x="5562600" y="3653790"/>
            <a:ext cx="228600" cy="228600"/>
          </a:xfrm>
          <a:prstGeom prst="star16">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7-Point Star 150"/>
          <p:cNvSpPr/>
          <p:nvPr/>
        </p:nvSpPr>
        <p:spPr>
          <a:xfrm>
            <a:off x="2667000" y="179070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24-Point Star 93"/>
          <p:cNvSpPr/>
          <p:nvPr/>
        </p:nvSpPr>
        <p:spPr>
          <a:xfrm>
            <a:off x="2693670" y="1704975"/>
            <a:ext cx="85090" cy="114300"/>
          </a:xfrm>
          <a:prstGeom prst="star24">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5-Point Star 1051"/>
          <p:cNvSpPr/>
          <p:nvPr/>
        </p:nvSpPr>
        <p:spPr>
          <a:xfrm>
            <a:off x="2743200" y="1964115"/>
            <a:ext cx="114300" cy="16948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24-Point Star 90"/>
          <p:cNvSpPr/>
          <p:nvPr/>
        </p:nvSpPr>
        <p:spPr>
          <a:xfrm>
            <a:off x="2693670" y="2057400"/>
            <a:ext cx="85090" cy="114300"/>
          </a:xfrm>
          <a:prstGeom prst="star24">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7-Point Star 152"/>
          <p:cNvSpPr/>
          <p:nvPr/>
        </p:nvSpPr>
        <p:spPr>
          <a:xfrm>
            <a:off x="2971800" y="1099059"/>
            <a:ext cx="190500" cy="164082"/>
          </a:xfrm>
          <a:prstGeom prst="star7">
            <a:avLst/>
          </a:prstGeom>
          <a:solidFill>
            <a:srgbClr val="C75DAB"/>
          </a:solidFill>
          <a:ln>
            <a:solidFill>
              <a:srgbClr val="C7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7-Point Star 153"/>
          <p:cNvSpPr/>
          <p:nvPr/>
        </p:nvSpPr>
        <p:spPr>
          <a:xfrm>
            <a:off x="5968365" y="3466591"/>
            <a:ext cx="190500" cy="164082"/>
          </a:xfrm>
          <a:prstGeom prst="star7">
            <a:avLst/>
          </a:prstGeom>
          <a:solidFill>
            <a:srgbClr val="C75DAB"/>
          </a:solidFill>
          <a:ln>
            <a:solidFill>
              <a:srgbClr val="C7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7-Point Star 154"/>
          <p:cNvSpPr/>
          <p:nvPr/>
        </p:nvSpPr>
        <p:spPr>
          <a:xfrm>
            <a:off x="6210300" y="2349661"/>
            <a:ext cx="190500" cy="164082"/>
          </a:xfrm>
          <a:prstGeom prst="star7">
            <a:avLst/>
          </a:prstGeom>
          <a:solidFill>
            <a:srgbClr val="C75DAB"/>
          </a:solidFill>
          <a:ln>
            <a:solidFill>
              <a:srgbClr val="C7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24-Point Star 155"/>
          <p:cNvSpPr/>
          <p:nvPr/>
        </p:nvSpPr>
        <p:spPr>
          <a:xfrm>
            <a:off x="5963920" y="2159161"/>
            <a:ext cx="152400" cy="1905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8-Point Star 157"/>
          <p:cNvSpPr/>
          <p:nvPr/>
        </p:nvSpPr>
        <p:spPr>
          <a:xfrm>
            <a:off x="3745230" y="1066800"/>
            <a:ext cx="140970" cy="152400"/>
          </a:xfrm>
          <a:prstGeom prst="star8">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8-Point Star 158"/>
          <p:cNvSpPr/>
          <p:nvPr/>
        </p:nvSpPr>
        <p:spPr>
          <a:xfrm>
            <a:off x="3516630" y="1066800"/>
            <a:ext cx="140970" cy="152400"/>
          </a:xfrm>
          <a:prstGeom prst="star8">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3516630" y="1779588"/>
            <a:ext cx="454660" cy="1254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24-Point Star 160"/>
          <p:cNvSpPr/>
          <p:nvPr/>
        </p:nvSpPr>
        <p:spPr>
          <a:xfrm>
            <a:off x="4038600" y="1676400"/>
            <a:ext cx="152400" cy="1905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5-Point Star 162"/>
          <p:cNvSpPr/>
          <p:nvPr/>
        </p:nvSpPr>
        <p:spPr>
          <a:xfrm>
            <a:off x="2933700" y="3640515"/>
            <a:ext cx="114300" cy="16948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5969000" y="990600"/>
            <a:ext cx="203200" cy="18796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5-Point Star 163"/>
          <p:cNvSpPr/>
          <p:nvPr/>
        </p:nvSpPr>
        <p:spPr>
          <a:xfrm>
            <a:off x="5664200" y="3810000"/>
            <a:ext cx="203200" cy="18796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5-Point Star 164"/>
          <p:cNvSpPr/>
          <p:nvPr/>
        </p:nvSpPr>
        <p:spPr>
          <a:xfrm>
            <a:off x="4292600" y="3810000"/>
            <a:ext cx="203200" cy="18796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5-Point Star 165"/>
          <p:cNvSpPr/>
          <p:nvPr/>
        </p:nvSpPr>
        <p:spPr>
          <a:xfrm>
            <a:off x="6273800" y="1183640"/>
            <a:ext cx="203200" cy="18796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5-Point Star 166"/>
          <p:cNvSpPr/>
          <p:nvPr/>
        </p:nvSpPr>
        <p:spPr>
          <a:xfrm>
            <a:off x="6273800" y="1717040"/>
            <a:ext cx="203200" cy="18796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12-Point Star 1044"/>
          <p:cNvSpPr/>
          <p:nvPr/>
        </p:nvSpPr>
        <p:spPr>
          <a:xfrm>
            <a:off x="6142354" y="1866900"/>
            <a:ext cx="266065" cy="228600"/>
          </a:xfrm>
          <a:prstGeom prst="star1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12-Point Star 60"/>
          <p:cNvSpPr/>
          <p:nvPr/>
        </p:nvSpPr>
        <p:spPr>
          <a:xfrm>
            <a:off x="5943600" y="1181100"/>
            <a:ext cx="275590" cy="228600"/>
          </a:xfrm>
          <a:prstGeom prst="star1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12-Point Star 59"/>
          <p:cNvSpPr/>
          <p:nvPr/>
        </p:nvSpPr>
        <p:spPr>
          <a:xfrm>
            <a:off x="6201410" y="1082040"/>
            <a:ext cx="275590" cy="228600"/>
          </a:xfrm>
          <a:prstGeom prst="star1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5-Point Star 167"/>
          <p:cNvSpPr/>
          <p:nvPr/>
        </p:nvSpPr>
        <p:spPr>
          <a:xfrm>
            <a:off x="2819400" y="4993640"/>
            <a:ext cx="203200" cy="18796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5-Point Star 168"/>
          <p:cNvSpPr/>
          <p:nvPr/>
        </p:nvSpPr>
        <p:spPr>
          <a:xfrm>
            <a:off x="2590800" y="4724400"/>
            <a:ext cx="203200" cy="18796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Explosion 2 169"/>
          <p:cNvSpPr/>
          <p:nvPr/>
        </p:nvSpPr>
        <p:spPr>
          <a:xfrm>
            <a:off x="2667000" y="4191000"/>
            <a:ext cx="228600" cy="228600"/>
          </a:xfrm>
          <a:prstGeom prst="irregularSeal2">
            <a:avLst/>
          </a:prstGeom>
          <a:solidFill>
            <a:srgbClr val="55B78B"/>
          </a:solidFill>
          <a:ln>
            <a:solidFill>
              <a:srgbClr val="55B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2495077">
            <a:off x="2749570" y="4780309"/>
            <a:ext cx="234910" cy="10839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5400000">
            <a:off x="2919029" y="1490282"/>
            <a:ext cx="238891" cy="9525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TextBox 1050"/>
          <p:cNvSpPr txBox="1"/>
          <p:nvPr/>
        </p:nvSpPr>
        <p:spPr>
          <a:xfrm>
            <a:off x="762000" y="685800"/>
            <a:ext cx="1242060" cy="5047536"/>
          </a:xfrm>
          <a:prstGeom prst="rect">
            <a:avLst/>
          </a:prstGeom>
          <a:noFill/>
        </p:spPr>
        <p:txBody>
          <a:bodyPr wrap="square" rtlCol="0">
            <a:spAutoFit/>
          </a:bodyPr>
          <a:lstStyle/>
          <a:p>
            <a:r>
              <a:rPr lang="en-US" sz="1200" b="1" dirty="0" smtClean="0"/>
              <a:t>Key:</a:t>
            </a:r>
          </a:p>
          <a:p>
            <a:r>
              <a:rPr lang="en-US" sz="1000" dirty="0" smtClean="0"/>
              <a:t>Trees</a:t>
            </a:r>
            <a:br>
              <a:rPr lang="en-US" sz="1000" dirty="0" smtClean="0"/>
            </a:br>
            <a:endParaRPr lang="en-US" sz="1000" dirty="0" smtClean="0"/>
          </a:p>
          <a:p>
            <a:r>
              <a:rPr lang="en-US" sz="1000" dirty="0" smtClean="0"/>
              <a:t>Hydrangea</a:t>
            </a:r>
            <a:br>
              <a:rPr lang="en-US" sz="1000" dirty="0" smtClean="0"/>
            </a:br>
            <a:endParaRPr lang="en-US" sz="1000" dirty="0" smtClean="0"/>
          </a:p>
          <a:p>
            <a:r>
              <a:rPr lang="en-US" sz="1000" dirty="0" smtClean="0"/>
              <a:t>Rose bush</a:t>
            </a:r>
            <a:br>
              <a:rPr lang="en-US" sz="1000" dirty="0" smtClean="0"/>
            </a:br>
            <a:endParaRPr lang="en-US" sz="1000" dirty="0" smtClean="0"/>
          </a:p>
          <a:p>
            <a:r>
              <a:rPr lang="en-US" sz="1000" dirty="0" smtClean="0"/>
              <a:t>Clematis</a:t>
            </a:r>
            <a:br>
              <a:rPr lang="en-US" sz="1000" dirty="0" smtClean="0"/>
            </a:br>
            <a:endParaRPr lang="en-US" sz="1000" dirty="0" smtClean="0"/>
          </a:p>
          <a:p>
            <a:r>
              <a:rPr lang="en-US" sz="1000" dirty="0" smtClean="0"/>
              <a:t>Day lilies</a:t>
            </a:r>
            <a:br>
              <a:rPr lang="en-US" sz="1000" dirty="0" smtClean="0"/>
            </a:br>
            <a:endParaRPr lang="en-US" sz="1000" dirty="0" smtClean="0"/>
          </a:p>
          <a:p>
            <a:r>
              <a:rPr lang="en-US" sz="1000" dirty="0" smtClean="0"/>
              <a:t>Rhododendron</a:t>
            </a:r>
            <a:br>
              <a:rPr lang="en-US" sz="1000" dirty="0" smtClean="0"/>
            </a:br>
            <a:endParaRPr lang="en-US" sz="1000" dirty="0" smtClean="0"/>
          </a:p>
          <a:p>
            <a:r>
              <a:rPr lang="en-US" sz="1000" dirty="0" smtClean="0"/>
              <a:t>Azalea</a:t>
            </a:r>
            <a:br>
              <a:rPr lang="en-US" sz="1000" dirty="0" smtClean="0"/>
            </a:br>
            <a:endParaRPr lang="en-US" sz="1000" dirty="0" smtClean="0"/>
          </a:p>
          <a:p>
            <a:r>
              <a:rPr lang="en-US" sz="1000" dirty="0" smtClean="0"/>
              <a:t>Mountain Laurel</a:t>
            </a:r>
            <a:br>
              <a:rPr lang="en-US" sz="1000" dirty="0" smtClean="0"/>
            </a:br>
            <a:endParaRPr lang="en-US" sz="1000" dirty="0" smtClean="0"/>
          </a:p>
          <a:p>
            <a:r>
              <a:rPr lang="en-US" sz="1000" dirty="0" smtClean="0"/>
              <a:t>Hasta</a:t>
            </a:r>
            <a:br>
              <a:rPr lang="en-US" sz="1000" dirty="0" smtClean="0"/>
            </a:br>
            <a:endParaRPr lang="en-US" sz="1000" dirty="0" smtClean="0"/>
          </a:p>
          <a:p>
            <a:r>
              <a:rPr lang="en-US" sz="1000" dirty="0" smtClean="0"/>
              <a:t>Evergreen shrub</a:t>
            </a:r>
            <a:br>
              <a:rPr lang="en-US" sz="1000" dirty="0" smtClean="0"/>
            </a:br>
            <a:r>
              <a:rPr lang="en-US" sz="1000" dirty="0" smtClean="0"/>
              <a:t/>
            </a:r>
            <a:br>
              <a:rPr lang="en-US" sz="1000" dirty="0" smtClean="0"/>
            </a:br>
            <a:r>
              <a:rPr lang="en-US" sz="1000" dirty="0" smtClean="0"/>
              <a:t>Rose of Sharon</a:t>
            </a:r>
          </a:p>
          <a:p>
            <a:endParaRPr lang="en-US" sz="1000" dirty="0"/>
          </a:p>
          <a:p>
            <a:r>
              <a:rPr lang="en-US" sz="1000" dirty="0" smtClean="0"/>
              <a:t>Lilac  </a:t>
            </a:r>
            <a:br>
              <a:rPr lang="en-US" sz="1000" dirty="0" smtClean="0"/>
            </a:br>
            <a:r>
              <a:rPr lang="en-US" sz="1000" dirty="0" smtClean="0"/>
              <a:t/>
            </a:r>
            <a:br>
              <a:rPr lang="en-US" sz="1000" dirty="0" smtClean="0"/>
            </a:br>
            <a:r>
              <a:rPr lang="en-US" sz="1000" dirty="0" smtClean="0"/>
              <a:t>Peony</a:t>
            </a:r>
          </a:p>
          <a:p>
            <a:endParaRPr lang="en-US" sz="1000" dirty="0"/>
          </a:p>
          <a:p>
            <a:r>
              <a:rPr lang="en-US" sz="1000" dirty="0" smtClean="0"/>
              <a:t>Stone bench </a:t>
            </a:r>
          </a:p>
          <a:p>
            <a:endParaRPr lang="en-US" sz="1000" dirty="0"/>
          </a:p>
          <a:p>
            <a:r>
              <a:rPr lang="en-US" sz="1000" dirty="0" smtClean="0"/>
              <a:t>Potted plants</a:t>
            </a:r>
            <a:endParaRPr lang="en-US" sz="1000" dirty="0"/>
          </a:p>
          <a:p>
            <a:endParaRPr lang="en-US" sz="1000" dirty="0"/>
          </a:p>
          <a:p>
            <a:r>
              <a:rPr lang="en-US" sz="1000" dirty="0" smtClean="0"/>
              <a:t>Dahlias/annuals</a:t>
            </a:r>
          </a:p>
        </p:txBody>
      </p:sp>
      <p:sp>
        <p:nvSpPr>
          <p:cNvPr id="70" name="12-Point Star 69"/>
          <p:cNvSpPr/>
          <p:nvPr/>
        </p:nvSpPr>
        <p:spPr>
          <a:xfrm>
            <a:off x="1715135" y="914400"/>
            <a:ext cx="266065" cy="228600"/>
          </a:xfrm>
          <a:prstGeom prst="star1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7-Point Star 81"/>
          <p:cNvSpPr/>
          <p:nvPr/>
        </p:nvSpPr>
        <p:spPr>
          <a:xfrm>
            <a:off x="1752600" y="144780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xplosion 2 82"/>
          <p:cNvSpPr/>
          <p:nvPr/>
        </p:nvSpPr>
        <p:spPr>
          <a:xfrm>
            <a:off x="1752600" y="1143000"/>
            <a:ext cx="228600" cy="228600"/>
          </a:xfrm>
          <a:prstGeom prst="irregularSeal2">
            <a:avLst/>
          </a:prstGeom>
          <a:solidFill>
            <a:srgbClr val="55B78B"/>
          </a:solidFill>
          <a:ln>
            <a:solidFill>
              <a:srgbClr val="55B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24-Point Star 101"/>
          <p:cNvSpPr/>
          <p:nvPr/>
        </p:nvSpPr>
        <p:spPr>
          <a:xfrm>
            <a:off x="1819910" y="1828800"/>
            <a:ext cx="85090" cy="114300"/>
          </a:xfrm>
          <a:prstGeom prst="star24">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5-Point Star 109"/>
          <p:cNvSpPr/>
          <p:nvPr/>
        </p:nvSpPr>
        <p:spPr>
          <a:xfrm>
            <a:off x="1790700" y="2057400"/>
            <a:ext cx="114300" cy="16948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24-Point Star 116"/>
          <p:cNvSpPr/>
          <p:nvPr/>
        </p:nvSpPr>
        <p:spPr>
          <a:xfrm>
            <a:off x="1752600" y="2667000"/>
            <a:ext cx="152400" cy="190500"/>
          </a:xfrm>
          <a:prstGeom prst="star24">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8-Point Star 121"/>
          <p:cNvSpPr/>
          <p:nvPr/>
        </p:nvSpPr>
        <p:spPr>
          <a:xfrm>
            <a:off x="1828800" y="3562350"/>
            <a:ext cx="152400" cy="247650"/>
          </a:xfrm>
          <a:prstGeom prst="star8">
            <a:avLst/>
          </a:prstGeom>
          <a:solidFill>
            <a:srgbClr val="50BC5A"/>
          </a:solidFill>
          <a:ln>
            <a:solidFill>
              <a:srgbClr val="50B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16-Point Star 136"/>
          <p:cNvSpPr/>
          <p:nvPr/>
        </p:nvSpPr>
        <p:spPr>
          <a:xfrm>
            <a:off x="1752600" y="2362200"/>
            <a:ext cx="228600" cy="228600"/>
          </a:xfrm>
          <a:prstGeom prst="star16">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32-Point Star 140"/>
          <p:cNvSpPr/>
          <p:nvPr/>
        </p:nvSpPr>
        <p:spPr>
          <a:xfrm>
            <a:off x="1752600" y="3886200"/>
            <a:ext cx="228600" cy="218440"/>
          </a:xfrm>
          <a:prstGeom prst="star32">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1 18"/>
          <p:cNvSpPr/>
          <p:nvPr/>
        </p:nvSpPr>
        <p:spPr>
          <a:xfrm>
            <a:off x="1814195" y="2971800"/>
            <a:ext cx="167005" cy="228600"/>
          </a:xfrm>
          <a:prstGeom prst="irregularSeal1">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7-Point Star 151"/>
          <p:cNvSpPr/>
          <p:nvPr/>
        </p:nvSpPr>
        <p:spPr>
          <a:xfrm>
            <a:off x="1790700" y="4255518"/>
            <a:ext cx="190500" cy="164082"/>
          </a:xfrm>
          <a:prstGeom prst="star7">
            <a:avLst/>
          </a:prstGeom>
          <a:solidFill>
            <a:srgbClr val="C75DAB"/>
          </a:solidFill>
          <a:ln>
            <a:solidFill>
              <a:srgbClr val="C7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8-Point Star 20"/>
          <p:cNvSpPr/>
          <p:nvPr/>
        </p:nvSpPr>
        <p:spPr>
          <a:xfrm>
            <a:off x="1828800" y="4572000"/>
            <a:ext cx="140970" cy="152400"/>
          </a:xfrm>
          <a:prstGeom prst="star8">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5400000">
            <a:off x="1852771" y="4776629"/>
            <a:ext cx="114300" cy="31464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5-Point Star 170"/>
          <p:cNvSpPr/>
          <p:nvPr/>
        </p:nvSpPr>
        <p:spPr>
          <a:xfrm>
            <a:off x="1752600" y="3276600"/>
            <a:ext cx="203200" cy="18796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24-Point Star 177"/>
          <p:cNvSpPr/>
          <p:nvPr/>
        </p:nvSpPr>
        <p:spPr>
          <a:xfrm>
            <a:off x="5096510" y="1104900"/>
            <a:ext cx="85090" cy="114300"/>
          </a:xfrm>
          <a:prstGeom prst="star24">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16200000">
            <a:off x="2967275" y="2385775"/>
            <a:ext cx="262255" cy="627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7-Point Star 1047"/>
          <p:cNvSpPr/>
          <p:nvPr/>
        </p:nvSpPr>
        <p:spPr>
          <a:xfrm>
            <a:off x="2971800" y="2057400"/>
            <a:ext cx="228600" cy="190500"/>
          </a:xfrm>
          <a:prstGeom prst="star7">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xplosion 2 76"/>
          <p:cNvSpPr/>
          <p:nvPr/>
        </p:nvSpPr>
        <p:spPr>
          <a:xfrm>
            <a:off x="2971800" y="2590800"/>
            <a:ext cx="228600" cy="228600"/>
          </a:xfrm>
          <a:prstGeom prst="irregularSeal2">
            <a:avLst/>
          </a:prstGeom>
          <a:solidFill>
            <a:srgbClr val="55B78B"/>
          </a:solidFill>
          <a:ln>
            <a:solidFill>
              <a:srgbClr val="55B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xplosion 2 74"/>
          <p:cNvSpPr/>
          <p:nvPr/>
        </p:nvSpPr>
        <p:spPr>
          <a:xfrm>
            <a:off x="2971800" y="3124200"/>
            <a:ext cx="228600" cy="228600"/>
          </a:xfrm>
          <a:prstGeom prst="irregularSeal2">
            <a:avLst/>
          </a:prstGeom>
          <a:solidFill>
            <a:srgbClr val="55B78B"/>
          </a:solidFill>
          <a:ln>
            <a:solidFill>
              <a:srgbClr val="55B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Brace 25"/>
          <p:cNvSpPr/>
          <p:nvPr/>
        </p:nvSpPr>
        <p:spPr>
          <a:xfrm>
            <a:off x="6477000" y="2159160"/>
            <a:ext cx="155448" cy="2983781"/>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a:off x="2514600" y="3625850"/>
            <a:ext cx="45719" cy="1461770"/>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7"/>
          <p:cNvSpPr/>
          <p:nvPr/>
        </p:nvSpPr>
        <p:spPr>
          <a:xfrm>
            <a:off x="2514601" y="1066800"/>
            <a:ext cx="93980" cy="2514600"/>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4267200" y="13716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281805" y="10668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434205" y="10668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586605" y="10668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739005" y="10668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272405" y="17526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891405" y="17526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5159851" y="3744595"/>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882832" y="3762375"/>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805805" y="14478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5577205" y="10668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424805" y="10668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429000" y="16764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1828800" y="5181600"/>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24-Point Star 10"/>
          <p:cNvSpPr/>
          <p:nvPr/>
        </p:nvSpPr>
        <p:spPr>
          <a:xfrm>
            <a:off x="1828800" y="5486400"/>
            <a:ext cx="137954" cy="152400"/>
          </a:xfrm>
          <a:prstGeom prst="star24">
            <a:avLst/>
          </a:prstGeom>
          <a:solidFill>
            <a:srgbClr val="FF99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154805" y="1186941"/>
            <a:ext cx="137795"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24-Point Star 193"/>
          <p:cNvSpPr/>
          <p:nvPr/>
        </p:nvSpPr>
        <p:spPr>
          <a:xfrm>
            <a:off x="3200400" y="1120140"/>
            <a:ext cx="137954" cy="152400"/>
          </a:xfrm>
          <a:prstGeom prst="star24">
            <a:avLst/>
          </a:prstGeom>
          <a:solidFill>
            <a:srgbClr val="FF99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24-Point Star 194"/>
          <p:cNvSpPr/>
          <p:nvPr/>
        </p:nvSpPr>
        <p:spPr>
          <a:xfrm>
            <a:off x="6262846" y="3200400"/>
            <a:ext cx="137954" cy="152400"/>
          </a:xfrm>
          <a:prstGeom prst="star24">
            <a:avLst/>
          </a:prstGeom>
          <a:solidFill>
            <a:srgbClr val="FF99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24-Point Star 195"/>
          <p:cNvSpPr/>
          <p:nvPr/>
        </p:nvSpPr>
        <p:spPr>
          <a:xfrm>
            <a:off x="6262846" y="3048000"/>
            <a:ext cx="137954" cy="152400"/>
          </a:xfrm>
          <a:prstGeom prst="star24">
            <a:avLst/>
          </a:prstGeom>
          <a:solidFill>
            <a:srgbClr val="FF99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24-Point Star 196"/>
          <p:cNvSpPr/>
          <p:nvPr/>
        </p:nvSpPr>
        <p:spPr>
          <a:xfrm>
            <a:off x="6262846" y="2895600"/>
            <a:ext cx="137954" cy="152400"/>
          </a:xfrm>
          <a:prstGeom prst="star24">
            <a:avLst/>
          </a:prstGeom>
          <a:solidFill>
            <a:srgbClr val="FF99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24-Point Star 197"/>
          <p:cNvSpPr/>
          <p:nvPr/>
        </p:nvSpPr>
        <p:spPr>
          <a:xfrm>
            <a:off x="6262846" y="2743200"/>
            <a:ext cx="137954" cy="152400"/>
          </a:xfrm>
          <a:prstGeom prst="star24">
            <a:avLst/>
          </a:prstGeom>
          <a:solidFill>
            <a:srgbClr val="FF99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6362700" y="2133600"/>
            <a:ext cx="0" cy="2971800"/>
          </a:xfrm>
          <a:prstGeom prst="line">
            <a:avLst/>
          </a:prstGeom>
          <a:ln w="25400" cap="sq">
            <a:prstDash val="dash"/>
          </a:ln>
        </p:spPr>
        <p:style>
          <a:lnRef idx="1">
            <a:schemeClr val="accent1"/>
          </a:lnRef>
          <a:fillRef idx="0">
            <a:schemeClr val="accent1"/>
          </a:fillRef>
          <a:effectRef idx="0">
            <a:schemeClr val="accent1"/>
          </a:effectRef>
          <a:fontRef idx="minor">
            <a:schemeClr val="tx1"/>
          </a:fontRef>
        </p:style>
      </p:cxnSp>
      <p:sp>
        <p:nvSpPr>
          <p:cNvPr id="64" name="12-Point Star 63"/>
          <p:cNvSpPr/>
          <p:nvPr/>
        </p:nvSpPr>
        <p:spPr>
          <a:xfrm>
            <a:off x="3276600" y="1066800"/>
            <a:ext cx="275590" cy="228600"/>
          </a:xfrm>
          <a:prstGeom prst="star1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12-Point Star 64"/>
          <p:cNvSpPr/>
          <p:nvPr/>
        </p:nvSpPr>
        <p:spPr>
          <a:xfrm>
            <a:off x="2743200" y="1066800"/>
            <a:ext cx="275590" cy="228600"/>
          </a:xfrm>
          <a:prstGeom prst="star1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24-Point Star 198"/>
          <p:cNvSpPr/>
          <p:nvPr/>
        </p:nvSpPr>
        <p:spPr>
          <a:xfrm>
            <a:off x="2743200" y="2133600"/>
            <a:ext cx="137954" cy="152400"/>
          </a:xfrm>
          <a:prstGeom prst="star24">
            <a:avLst/>
          </a:prstGeom>
          <a:solidFill>
            <a:srgbClr val="FF99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5-Point Star 104"/>
          <p:cNvSpPr/>
          <p:nvPr/>
        </p:nvSpPr>
        <p:spPr>
          <a:xfrm>
            <a:off x="2743200" y="2209800"/>
            <a:ext cx="114300" cy="16948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5-Point Star 199"/>
          <p:cNvSpPr/>
          <p:nvPr/>
        </p:nvSpPr>
        <p:spPr>
          <a:xfrm>
            <a:off x="2743200" y="1659315"/>
            <a:ext cx="114300" cy="16948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12-Point Star 62"/>
          <p:cNvSpPr/>
          <p:nvPr/>
        </p:nvSpPr>
        <p:spPr>
          <a:xfrm>
            <a:off x="3962400" y="1066800"/>
            <a:ext cx="275590" cy="228600"/>
          </a:xfrm>
          <a:prstGeom prst="star1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4457700" y="1981200"/>
            <a:ext cx="351790" cy="1143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rot="2308159">
            <a:off x="5647136" y="1278780"/>
            <a:ext cx="284331" cy="903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5039995" y="1336562"/>
            <a:ext cx="515302" cy="1683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rot="18910618">
            <a:off x="4373340" y="1270335"/>
            <a:ext cx="284331" cy="903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rot="5400000">
            <a:off x="5862955" y="2814955"/>
            <a:ext cx="351790" cy="1143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201" idx="3"/>
          </p:cNvCxnSpPr>
          <p:nvPr/>
        </p:nvCxnSpPr>
        <p:spPr>
          <a:xfrm flipH="1" flipV="1">
            <a:off x="4809490" y="2038350"/>
            <a:ext cx="235331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203" idx="3"/>
          </p:cNvCxnSpPr>
          <p:nvPr/>
        </p:nvCxnSpPr>
        <p:spPr>
          <a:xfrm flipH="1" flipV="1">
            <a:off x="5555297" y="1420756"/>
            <a:ext cx="1607503" cy="903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867400" y="838200"/>
            <a:ext cx="1295400" cy="439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04" idx="2"/>
          </p:cNvCxnSpPr>
          <p:nvPr/>
        </p:nvCxnSpPr>
        <p:spPr>
          <a:xfrm flipH="1">
            <a:off x="4547364" y="838200"/>
            <a:ext cx="2615436" cy="509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62800" y="762000"/>
            <a:ext cx="990600" cy="246221"/>
          </a:xfrm>
          <a:prstGeom prst="rect">
            <a:avLst/>
          </a:prstGeom>
          <a:noFill/>
          <a:ln>
            <a:solidFill>
              <a:schemeClr val="tx2"/>
            </a:solidFill>
          </a:ln>
        </p:spPr>
        <p:txBody>
          <a:bodyPr wrap="square" rtlCol="0">
            <a:spAutoFit/>
          </a:bodyPr>
          <a:lstStyle/>
          <a:p>
            <a:r>
              <a:rPr lang="en-US" sz="1000" dirty="0" smtClean="0">
                <a:solidFill>
                  <a:schemeClr val="tx2"/>
                </a:solidFill>
              </a:rPr>
              <a:t>Patio benches</a:t>
            </a:r>
            <a:endParaRPr lang="en-US" sz="1000" dirty="0">
              <a:solidFill>
                <a:schemeClr val="tx2"/>
              </a:solidFill>
            </a:endParaRPr>
          </a:p>
        </p:txBody>
      </p:sp>
      <p:sp>
        <p:nvSpPr>
          <p:cNvPr id="206" name="TextBox 205"/>
          <p:cNvSpPr txBox="1"/>
          <p:nvPr/>
        </p:nvSpPr>
        <p:spPr>
          <a:xfrm>
            <a:off x="7162800" y="2496979"/>
            <a:ext cx="1143000" cy="246221"/>
          </a:xfrm>
          <a:prstGeom prst="rect">
            <a:avLst/>
          </a:prstGeom>
          <a:noFill/>
          <a:ln>
            <a:solidFill>
              <a:schemeClr val="tx2"/>
            </a:solidFill>
          </a:ln>
        </p:spPr>
        <p:txBody>
          <a:bodyPr wrap="square" rtlCol="0">
            <a:spAutoFit/>
          </a:bodyPr>
          <a:lstStyle/>
          <a:p>
            <a:r>
              <a:rPr lang="en-US" sz="1000" dirty="0" smtClean="0">
                <a:solidFill>
                  <a:schemeClr val="tx2"/>
                </a:solidFill>
              </a:rPr>
              <a:t>Gas Grill</a:t>
            </a:r>
            <a:endParaRPr lang="en-US" sz="1000" dirty="0">
              <a:solidFill>
                <a:schemeClr val="tx2"/>
              </a:solidFill>
            </a:endParaRPr>
          </a:p>
        </p:txBody>
      </p:sp>
      <p:sp>
        <p:nvSpPr>
          <p:cNvPr id="207" name="TextBox 206"/>
          <p:cNvSpPr txBox="1"/>
          <p:nvPr/>
        </p:nvSpPr>
        <p:spPr>
          <a:xfrm>
            <a:off x="7162800" y="2133600"/>
            <a:ext cx="1143000" cy="246221"/>
          </a:xfrm>
          <a:prstGeom prst="rect">
            <a:avLst/>
          </a:prstGeom>
          <a:noFill/>
          <a:ln>
            <a:solidFill>
              <a:schemeClr val="tx2"/>
            </a:solidFill>
          </a:ln>
        </p:spPr>
        <p:txBody>
          <a:bodyPr wrap="square" rtlCol="0">
            <a:spAutoFit/>
          </a:bodyPr>
          <a:lstStyle/>
          <a:p>
            <a:r>
              <a:rPr lang="en-US" sz="1000" dirty="0">
                <a:solidFill>
                  <a:schemeClr val="tx2"/>
                </a:solidFill>
              </a:rPr>
              <a:t>T</a:t>
            </a:r>
            <a:r>
              <a:rPr lang="en-US" sz="1000" dirty="0" smtClean="0">
                <a:solidFill>
                  <a:schemeClr val="tx2"/>
                </a:solidFill>
              </a:rPr>
              <a:t>able + 6 chairs</a:t>
            </a:r>
            <a:endParaRPr lang="en-US" sz="1000" dirty="0">
              <a:solidFill>
                <a:schemeClr val="tx2"/>
              </a:solidFill>
            </a:endParaRPr>
          </a:p>
        </p:txBody>
      </p:sp>
      <p:sp>
        <p:nvSpPr>
          <p:cNvPr id="208" name="TextBox 207"/>
          <p:cNvSpPr txBox="1"/>
          <p:nvPr/>
        </p:nvSpPr>
        <p:spPr>
          <a:xfrm>
            <a:off x="7162800" y="2819400"/>
            <a:ext cx="1143000" cy="246221"/>
          </a:xfrm>
          <a:prstGeom prst="rect">
            <a:avLst/>
          </a:prstGeom>
          <a:noFill/>
          <a:ln>
            <a:solidFill>
              <a:schemeClr val="tx2"/>
            </a:solidFill>
          </a:ln>
        </p:spPr>
        <p:txBody>
          <a:bodyPr wrap="square" rtlCol="0">
            <a:spAutoFit/>
          </a:bodyPr>
          <a:lstStyle/>
          <a:p>
            <a:r>
              <a:rPr lang="en-US" sz="1000" dirty="0" smtClean="0">
                <a:solidFill>
                  <a:schemeClr val="tx2"/>
                </a:solidFill>
              </a:rPr>
              <a:t>Fire wood</a:t>
            </a:r>
            <a:endParaRPr lang="en-US" sz="1000" dirty="0">
              <a:solidFill>
                <a:schemeClr val="tx2"/>
              </a:solidFill>
            </a:endParaRPr>
          </a:p>
        </p:txBody>
      </p:sp>
      <p:cxnSp>
        <p:nvCxnSpPr>
          <p:cNvPr id="35" name="Straight Arrow Connector 34"/>
          <p:cNvCxnSpPr>
            <a:stCxn id="208" idx="1"/>
            <a:endCxn id="205" idx="0"/>
          </p:cNvCxnSpPr>
          <p:nvPr/>
        </p:nvCxnSpPr>
        <p:spPr>
          <a:xfrm flipH="1" flipV="1">
            <a:off x="6096000" y="2872105"/>
            <a:ext cx="1066800" cy="70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 name="Title 1"/>
          <p:cNvSpPr txBox="1">
            <a:spLocks/>
          </p:cNvSpPr>
          <p:nvPr/>
        </p:nvSpPr>
        <p:spPr>
          <a:xfrm>
            <a:off x="457200" y="0"/>
            <a:ext cx="8229240" cy="548640"/>
          </a:xfrm>
          <a:prstGeom prst="rect">
            <a:avLst/>
          </a:prstGeom>
          <a:noFill/>
          <a:ln>
            <a:noFill/>
          </a:ln>
        </p:spPr>
        <p:txBody>
          <a:bodyPr wrap="square" lIns="90000" tIns="45000" rIns="90000" bIns="45000" anchor="t"/>
          <a:lstStyle>
            <a:defPPr lvl="0">
              <a:buSzPct val="45000"/>
              <a:buFont typeface="StarSymbol"/>
              <a:buNone/>
              <a:defRPr/>
            </a:defPPr>
            <a:lvl1pPr lvl="0" algn="ctr" rtl="0" hangingPunct="0">
              <a:buSzPct val="45000"/>
              <a:buFont typeface="StarSymbol"/>
              <a:buChar char="●"/>
              <a:tabLst/>
              <a:defRPr lang="en-US" sz="3750" b="0" i="0" u="none" strike="noStrike" kern="1200">
                <a:ln>
                  <a:noFill/>
                </a:ln>
                <a:latin typeface="Arial" pitchFamily="18"/>
                <a:ea typeface="Arial Unicode MS" pitchFamily="2"/>
                <a:cs typeface="Tahom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hangingPunct="1">
              <a:buFont typeface="StarSymbol"/>
              <a:buNone/>
            </a:pPr>
            <a:r>
              <a:rPr lang="en-US" sz="3600" dirty="0" smtClean="0">
                <a:solidFill>
                  <a:srgbClr val="000000"/>
                </a:solidFill>
                <a:latin typeface="Arial" panose="020B0604020202020204" pitchFamily="34" charset="0"/>
                <a:cs typeface="Arial" panose="020B0604020202020204" pitchFamily="34" charset="0"/>
              </a:rPr>
              <a:t>Landscaping plan</a:t>
            </a:r>
            <a:endParaRPr lang="en-US" sz="3600" dirty="0">
              <a:solidFill>
                <a:srgbClr val="000000"/>
              </a:solidFill>
              <a:latin typeface="Arial" panose="020B0604020202020204" pitchFamily="34" charset="0"/>
              <a:cs typeface="Arial" panose="020B0604020202020204" pitchFamily="34" charset="0"/>
            </a:endParaRPr>
          </a:p>
        </p:txBody>
      </p:sp>
      <p:sp>
        <p:nvSpPr>
          <p:cNvPr id="13" name="Right Brace 12"/>
          <p:cNvSpPr/>
          <p:nvPr/>
        </p:nvSpPr>
        <p:spPr>
          <a:xfrm>
            <a:off x="3200400" y="1866900"/>
            <a:ext cx="137954" cy="1750060"/>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TextBox 209"/>
          <p:cNvSpPr txBox="1"/>
          <p:nvPr/>
        </p:nvSpPr>
        <p:spPr>
          <a:xfrm>
            <a:off x="7162800" y="3124200"/>
            <a:ext cx="1143000" cy="1015663"/>
          </a:xfrm>
          <a:prstGeom prst="rect">
            <a:avLst/>
          </a:prstGeom>
          <a:noFill/>
          <a:ln>
            <a:solidFill>
              <a:schemeClr val="tx2"/>
            </a:solidFill>
          </a:ln>
        </p:spPr>
        <p:txBody>
          <a:bodyPr wrap="square" rtlCol="0">
            <a:spAutoFit/>
          </a:bodyPr>
          <a:lstStyle/>
          <a:p>
            <a:r>
              <a:rPr lang="en-US" sz="1000" dirty="0" smtClean="0">
                <a:solidFill>
                  <a:schemeClr val="tx2"/>
                </a:solidFill>
              </a:rPr>
              <a:t>4ft high x 3ft wide lace-cap hydrangeas and double knock-out rose bushes along side of addition.</a:t>
            </a:r>
            <a:endParaRPr lang="en-US" sz="1000" dirty="0">
              <a:solidFill>
                <a:schemeClr val="tx2"/>
              </a:solidFill>
            </a:endParaRPr>
          </a:p>
        </p:txBody>
      </p:sp>
      <p:cxnSp>
        <p:nvCxnSpPr>
          <p:cNvPr id="15" name="Straight Arrow Connector 14"/>
          <p:cNvCxnSpPr>
            <a:stCxn id="210" idx="1"/>
          </p:cNvCxnSpPr>
          <p:nvPr/>
        </p:nvCxnSpPr>
        <p:spPr>
          <a:xfrm flipH="1" flipV="1">
            <a:off x="3338354" y="2740136"/>
            <a:ext cx="3824446" cy="891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1" name="Rectangle 210"/>
          <p:cNvSpPr/>
          <p:nvPr/>
        </p:nvSpPr>
        <p:spPr>
          <a:xfrm rot="16200000">
            <a:off x="2686687" y="4370706"/>
            <a:ext cx="617220" cy="105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endParaRPr>
          </a:p>
        </p:txBody>
      </p:sp>
      <p:sp>
        <p:nvSpPr>
          <p:cNvPr id="212" name="TextBox 211"/>
          <p:cNvSpPr txBox="1"/>
          <p:nvPr/>
        </p:nvSpPr>
        <p:spPr>
          <a:xfrm>
            <a:off x="7162800" y="4167426"/>
            <a:ext cx="1143000" cy="861774"/>
          </a:xfrm>
          <a:prstGeom prst="rect">
            <a:avLst/>
          </a:prstGeom>
          <a:noFill/>
          <a:ln>
            <a:solidFill>
              <a:schemeClr val="tx2"/>
            </a:solidFill>
          </a:ln>
        </p:spPr>
        <p:txBody>
          <a:bodyPr wrap="square" rtlCol="0">
            <a:spAutoFit/>
          </a:bodyPr>
          <a:lstStyle/>
          <a:p>
            <a:r>
              <a:rPr lang="en-US" sz="1000" dirty="0" smtClean="0">
                <a:solidFill>
                  <a:schemeClr val="tx2"/>
                </a:solidFill>
              </a:rPr>
              <a:t>Scalloped top fence, 6ft high for 18ft, sloping to 3ft for 9ft, 3ft high for 25 ft.</a:t>
            </a:r>
            <a:endParaRPr lang="en-US" sz="1000" dirty="0">
              <a:solidFill>
                <a:schemeClr val="tx2"/>
              </a:solidFill>
            </a:endParaRPr>
          </a:p>
        </p:txBody>
      </p:sp>
      <p:cxnSp>
        <p:nvCxnSpPr>
          <p:cNvPr id="17" name="Straight Arrow Connector 16"/>
          <p:cNvCxnSpPr>
            <a:stCxn id="212" idx="1"/>
            <a:endCxn id="26" idx="1"/>
          </p:cNvCxnSpPr>
          <p:nvPr/>
        </p:nvCxnSpPr>
        <p:spPr>
          <a:xfrm flipH="1" flipV="1">
            <a:off x="6632448" y="3651051"/>
            <a:ext cx="530352" cy="947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3" name="TextBox 212"/>
          <p:cNvSpPr txBox="1"/>
          <p:nvPr/>
        </p:nvSpPr>
        <p:spPr>
          <a:xfrm>
            <a:off x="7162800" y="5081826"/>
            <a:ext cx="1143000" cy="861774"/>
          </a:xfrm>
          <a:prstGeom prst="rect">
            <a:avLst/>
          </a:prstGeom>
          <a:noFill/>
          <a:ln>
            <a:solidFill>
              <a:schemeClr val="tx2"/>
            </a:solidFill>
          </a:ln>
        </p:spPr>
        <p:txBody>
          <a:bodyPr wrap="square" rtlCol="0">
            <a:spAutoFit/>
          </a:bodyPr>
          <a:lstStyle/>
          <a:p>
            <a:r>
              <a:rPr lang="en-US" sz="1000" dirty="0" smtClean="0">
                <a:solidFill>
                  <a:schemeClr val="tx2"/>
                </a:solidFill>
              </a:rPr>
              <a:t>Scalloped top fence, 6ft high for 18ft, sloping to 3ft for 9ft, 3ft high for 18 ft.</a:t>
            </a:r>
            <a:endParaRPr lang="en-US" sz="1000" dirty="0">
              <a:solidFill>
                <a:schemeClr val="tx2"/>
              </a:solidFill>
            </a:endParaRPr>
          </a:p>
        </p:txBody>
      </p:sp>
      <p:cxnSp>
        <p:nvCxnSpPr>
          <p:cNvPr id="41" name="Straight Arrow Connector 40"/>
          <p:cNvCxnSpPr>
            <a:stCxn id="213" idx="1"/>
            <a:endCxn id="28" idx="1"/>
          </p:cNvCxnSpPr>
          <p:nvPr/>
        </p:nvCxnSpPr>
        <p:spPr>
          <a:xfrm flipH="1" flipV="1">
            <a:off x="2514601" y="2324100"/>
            <a:ext cx="4648199" cy="3188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4" name="24-Point Star 213"/>
          <p:cNvSpPr/>
          <p:nvPr/>
        </p:nvSpPr>
        <p:spPr>
          <a:xfrm>
            <a:off x="2667000" y="2590800"/>
            <a:ext cx="137954" cy="152400"/>
          </a:xfrm>
          <a:prstGeom prst="star24">
            <a:avLst/>
          </a:prstGeom>
          <a:solidFill>
            <a:srgbClr val="FF99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724150" y="1066800"/>
            <a:ext cx="19050" cy="2590800"/>
          </a:xfrm>
          <a:prstGeom prst="line">
            <a:avLst/>
          </a:prstGeom>
          <a:ln w="25400" cap="sq">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97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3600" dirty="0" smtClean="0"/>
              <a:t>Summary</a:t>
            </a:r>
            <a:endParaRPr lang="en-US" sz="3600" dirty="0"/>
          </a:p>
        </p:txBody>
      </p:sp>
      <p:sp>
        <p:nvSpPr>
          <p:cNvPr id="3" name="Content Placeholder 2"/>
          <p:cNvSpPr>
            <a:spLocks noGrp="1"/>
          </p:cNvSpPr>
          <p:nvPr>
            <p:ph idx="1"/>
          </p:nvPr>
        </p:nvSpPr>
        <p:spPr>
          <a:xfrm>
            <a:off x="816120" y="1600200"/>
            <a:ext cx="7511040" cy="4277880"/>
          </a:xfrm>
        </p:spPr>
        <p:txBody>
          <a:bodyPr/>
          <a:lstStyle/>
          <a:p>
            <a:r>
              <a:rPr lang="en-US" sz="2000" dirty="0" smtClean="0"/>
              <a:t>Documented support provided by 8 of the 16 Wedgewood Road residents and rear abutter on Eliot Ave. </a:t>
            </a:r>
          </a:p>
          <a:p>
            <a:pPr lvl="1"/>
            <a:r>
              <a:rPr lang="en-US" sz="1200" i="1" dirty="0" smtClean="0">
                <a:solidFill>
                  <a:srgbClr val="000000"/>
                </a:solidFill>
                <a:latin typeface="Arial" panose="020B0604020202020204" pitchFamily="34" charset="0"/>
                <a:ea typeface="Microsoft YaHei" pitchFamily="2"/>
                <a:cs typeface="Arial" panose="020B0604020202020204" pitchFamily="34" charset="0"/>
              </a:rPr>
              <a:t>“</a:t>
            </a:r>
            <a:r>
              <a:rPr lang="en-US" sz="1200" i="1" dirty="0">
                <a:solidFill>
                  <a:srgbClr val="000000"/>
                </a:solidFill>
                <a:latin typeface="Arial" panose="020B0604020202020204" pitchFamily="34" charset="0"/>
                <a:ea typeface="Microsoft YaHei" pitchFamily="2"/>
                <a:cs typeface="Arial" panose="020B0604020202020204" pitchFamily="34" charset="0"/>
              </a:rPr>
              <a:t>We are writing in support of Denise and Peter </a:t>
            </a:r>
            <a:r>
              <a:rPr lang="en-US" sz="1200" i="1" dirty="0" err="1">
                <a:solidFill>
                  <a:srgbClr val="000000"/>
                </a:solidFill>
                <a:latin typeface="Arial" panose="020B0604020202020204" pitchFamily="34" charset="0"/>
                <a:ea typeface="Microsoft YaHei" pitchFamily="2"/>
                <a:cs typeface="Arial" panose="020B0604020202020204" pitchFamily="34" charset="0"/>
              </a:rPr>
              <a:t>Staubach’s</a:t>
            </a:r>
            <a:r>
              <a:rPr lang="en-US" sz="1200" i="1" dirty="0">
                <a:solidFill>
                  <a:srgbClr val="000000"/>
                </a:solidFill>
                <a:latin typeface="Arial" panose="020B0604020202020204" pitchFamily="34" charset="0"/>
                <a:ea typeface="Microsoft YaHei" pitchFamily="2"/>
                <a:cs typeface="Arial" panose="020B0604020202020204" pitchFamily="34" charset="0"/>
              </a:rPr>
              <a:t> petition for Special Permit/ Site Plan Approval to improve their home at 29 Wedgewood Road, Newton. </a:t>
            </a:r>
            <a:r>
              <a:rPr lang="en-US" sz="1200" i="1" dirty="0" smtClean="0">
                <a:solidFill>
                  <a:srgbClr val="000000"/>
                </a:solidFill>
                <a:latin typeface="Arial" panose="020B0604020202020204" pitchFamily="34" charset="0"/>
                <a:ea typeface="Microsoft YaHei" pitchFamily="2"/>
                <a:cs typeface="Arial" panose="020B0604020202020204" pitchFamily="34" charset="0"/>
              </a:rPr>
              <a:t>The </a:t>
            </a:r>
            <a:r>
              <a:rPr lang="en-US" sz="1200" i="1" dirty="0">
                <a:solidFill>
                  <a:srgbClr val="000000"/>
                </a:solidFill>
                <a:latin typeface="Arial" panose="020B0604020202020204" pitchFamily="34" charset="0"/>
                <a:ea typeface="Microsoft YaHei" pitchFamily="2"/>
                <a:cs typeface="Arial" panose="020B0604020202020204" pitchFamily="34" charset="0"/>
              </a:rPr>
              <a:t>proposed design is an attractive expansion that maintains the home’s traditional cape style while improving the livability and value of the home. </a:t>
            </a:r>
            <a:r>
              <a:rPr lang="en-US" sz="1200" i="1" dirty="0" smtClean="0">
                <a:solidFill>
                  <a:srgbClr val="000000"/>
                </a:solidFill>
                <a:latin typeface="Arial" panose="020B0604020202020204" pitchFamily="34" charset="0"/>
                <a:ea typeface="Microsoft YaHei" pitchFamily="2"/>
                <a:cs typeface="Arial" panose="020B0604020202020204" pitchFamily="34" charset="0"/>
              </a:rPr>
              <a:t> The </a:t>
            </a:r>
            <a:r>
              <a:rPr lang="en-US" sz="1200" i="1" dirty="0">
                <a:solidFill>
                  <a:srgbClr val="000000"/>
                </a:solidFill>
                <a:latin typeface="Arial" panose="020B0604020202020204" pitchFamily="34" charset="0"/>
                <a:ea typeface="Microsoft YaHei" pitchFamily="2"/>
                <a:cs typeface="Arial" panose="020B0604020202020204" pitchFamily="34" charset="0"/>
              </a:rPr>
              <a:t>Floor Area Relief requested is nominal</a:t>
            </a:r>
            <a:r>
              <a:rPr lang="en-US" sz="1200" i="1" dirty="0" smtClean="0">
                <a:solidFill>
                  <a:srgbClr val="000000"/>
                </a:solidFill>
                <a:latin typeface="Arial" panose="020B0604020202020204" pitchFamily="34" charset="0"/>
                <a:ea typeface="Microsoft YaHei" pitchFamily="2"/>
                <a:cs typeface="Arial" panose="020B0604020202020204" pitchFamily="34" charset="0"/>
              </a:rPr>
              <a:t>.”</a:t>
            </a:r>
            <a:r>
              <a:rPr lang="en-US" sz="1200" i="1" dirty="0">
                <a:solidFill>
                  <a:srgbClr val="000000"/>
                </a:solidFill>
                <a:latin typeface="Arial" panose="020B0604020202020204" pitchFamily="34" charset="0"/>
                <a:ea typeface="Microsoft YaHei" pitchFamily="2"/>
                <a:cs typeface="Arial" panose="020B0604020202020204" pitchFamily="34" charset="0"/>
              </a:rPr>
              <a:t> </a:t>
            </a:r>
            <a:r>
              <a:rPr lang="en-US" sz="1200" i="1" dirty="0" smtClean="0">
                <a:solidFill>
                  <a:srgbClr val="000000"/>
                </a:solidFill>
                <a:latin typeface="Arial" panose="020B0604020202020204" pitchFamily="34" charset="0"/>
                <a:ea typeface="Microsoft YaHei" pitchFamily="2"/>
                <a:cs typeface="Arial" panose="020B0604020202020204" pitchFamily="34" charset="0"/>
              </a:rPr>
              <a:t>- Ann Houston and Henry </a:t>
            </a:r>
            <a:r>
              <a:rPr lang="en-US" sz="1200" i="1" dirty="0" err="1" smtClean="0">
                <a:solidFill>
                  <a:srgbClr val="000000"/>
                </a:solidFill>
                <a:latin typeface="Arial" panose="020B0604020202020204" pitchFamily="34" charset="0"/>
                <a:ea typeface="Microsoft YaHei" pitchFamily="2"/>
                <a:cs typeface="Arial" panose="020B0604020202020204" pitchFamily="34" charset="0"/>
              </a:rPr>
              <a:t>Korman</a:t>
            </a:r>
            <a:r>
              <a:rPr lang="en-US" sz="1200" i="1" dirty="0" smtClean="0">
                <a:solidFill>
                  <a:srgbClr val="000000"/>
                </a:solidFill>
                <a:latin typeface="Arial" panose="020B0604020202020204" pitchFamily="34" charset="0"/>
                <a:ea typeface="Microsoft YaHei" pitchFamily="2"/>
                <a:cs typeface="Arial" panose="020B0604020202020204" pitchFamily="34" charset="0"/>
              </a:rPr>
              <a:t>, 45 Wedgewood Road</a:t>
            </a:r>
            <a:endParaRPr lang="en-US" sz="1200" i="1" dirty="0" smtClean="0">
              <a:latin typeface="Arial" panose="020B0604020202020204" pitchFamily="34" charset="0"/>
              <a:cs typeface="Arial" panose="020B0604020202020204" pitchFamily="34" charset="0"/>
            </a:endParaRPr>
          </a:p>
          <a:p>
            <a:r>
              <a:rPr lang="en-US" sz="2000" dirty="0" smtClean="0"/>
              <a:t>Several neighbors contacted Aldermen directly on our behalf.</a:t>
            </a:r>
            <a:endParaRPr lang="en-US" sz="1630" dirty="0" smtClean="0"/>
          </a:p>
          <a:p>
            <a:r>
              <a:rPr lang="en-US" sz="2000" dirty="0"/>
              <a:t>Only asking for 270 sq. ft. over </a:t>
            </a:r>
            <a:r>
              <a:rPr lang="en-US" sz="2000" dirty="0" smtClean="0"/>
              <a:t>FAR.</a:t>
            </a:r>
          </a:p>
          <a:p>
            <a:r>
              <a:rPr lang="en-US" sz="2000" dirty="0" smtClean="0"/>
              <a:t>We need an accessible bath and sleeping accommodations on the 1</a:t>
            </a:r>
            <a:r>
              <a:rPr lang="en-US" sz="2000" baseline="30000" dirty="0" smtClean="0"/>
              <a:t>st</a:t>
            </a:r>
            <a:r>
              <a:rPr lang="en-US" sz="2000" dirty="0" smtClean="0"/>
              <a:t> floor (today and future) and we would like 3 – 2</a:t>
            </a:r>
            <a:r>
              <a:rPr lang="en-US" sz="2000" baseline="30000" dirty="0" smtClean="0"/>
              <a:t>nd</a:t>
            </a:r>
            <a:r>
              <a:rPr lang="en-US" sz="2000" dirty="0" smtClean="0"/>
              <a:t> </a:t>
            </a:r>
            <a:r>
              <a:rPr lang="en-US" sz="2000" dirty="0" err="1" smtClean="0"/>
              <a:t>flr</a:t>
            </a:r>
            <a:r>
              <a:rPr lang="en-US" sz="2000" dirty="0" smtClean="0"/>
              <a:t>. bedrooms so family/guests can sleep over.</a:t>
            </a:r>
          </a:p>
          <a:p>
            <a:r>
              <a:rPr lang="en-US" sz="2000" dirty="0" smtClean="0"/>
              <a:t>Please approve our Special Permit request. </a:t>
            </a:r>
            <a:endParaRPr lang="en-US" dirty="0" smtClean="0"/>
          </a:p>
          <a:p>
            <a:pPr marL="108000" indent="0">
              <a:buNone/>
            </a:pPr>
            <a:endParaRPr lang="en-US" dirty="0"/>
          </a:p>
        </p:txBody>
      </p:sp>
    </p:spTree>
    <p:extLst>
      <p:ext uri="{BB962C8B-B14F-4D97-AF65-F5344CB8AC3E}">
        <p14:creationId xmlns:p14="http://schemas.microsoft.com/office/powerpoint/2010/main" val="84990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3600" dirty="0" smtClean="0">
                <a:latin typeface="Arial" panose="020B0604020202020204" pitchFamily="34" charset="0"/>
                <a:cs typeface="Arial" panose="020B0604020202020204" pitchFamily="34" charset="0"/>
              </a:rPr>
              <a:t>Agenda</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800" dirty="0" smtClean="0"/>
              <a:t>Neighborhood</a:t>
            </a:r>
          </a:p>
          <a:p>
            <a:pPr>
              <a:buFont typeface="Wingdings" panose="05000000000000000000" pitchFamily="2" charset="2"/>
              <a:buChar char="v"/>
            </a:pPr>
            <a:r>
              <a:rPr lang="en-US" sz="2800" dirty="0" smtClean="0"/>
              <a:t>Mass</a:t>
            </a:r>
          </a:p>
          <a:p>
            <a:pPr>
              <a:buFont typeface="Wingdings" panose="05000000000000000000" pitchFamily="2" charset="2"/>
              <a:buChar char="v"/>
            </a:pPr>
            <a:r>
              <a:rPr lang="en-US" sz="2800" dirty="0" smtClean="0"/>
              <a:t>Historic review</a:t>
            </a:r>
          </a:p>
          <a:p>
            <a:pPr>
              <a:buFont typeface="Wingdings" panose="05000000000000000000" pitchFamily="2" charset="2"/>
              <a:buChar char="v"/>
            </a:pPr>
            <a:r>
              <a:rPr lang="en-US" sz="2800" dirty="0" smtClean="0"/>
              <a:t>Landscaping plan</a:t>
            </a:r>
          </a:p>
          <a:p>
            <a:pPr>
              <a:buFont typeface="Wingdings" panose="05000000000000000000" pitchFamily="2" charset="2"/>
              <a:buChar char="v"/>
            </a:pPr>
            <a:endParaRPr lang="en-US" dirty="0"/>
          </a:p>
          <a:p>
            <a:pPr marL="108000" indent="0" algn="ctr">
              <a:buNone/>
            </a:pPr>
            <a:r>
              <a:rPr lang="en-US" sz="1800" i="1" dirty="0" smtClean="0"/>
              <a:t>Let’s stick to the facts. Opinions </a:t>
            </a:r>
            <a:r>
              <a:rPr lang="en-US" sz="1800" i="1" dirty="0"/>
              <a:t>are like belly buttons: </a:t>
            </a:r>
            <a:r>
              <a:rPr lang="en-US" sz="1800" i="1" dirty="0" smtClean="0"/>
              <a:t/>
            </a:r>
            <a:br>
              <a:rPr lang="en-US" sz="1800" i="1" dirty="0" smtClean="0"/>
            </a:br>
            <a:r>
              <a:rPr lang="en-US" sz="1800" i="1" dirty="0" smtClean="0"/>
              <a:t>Everyone has one and they are all different. </a:t>
            </a:r>
            <a:endParaRPr lang="en-US" sz="1800" i="1" dirty="0"/>
          </a:p>
        </p:txBody>
      </p:sp>
    </p:spTree>
    <p:extLst>
      <p:ext uri="{BB962C8B-B14F-4D97-AF65-F5344CB8AC3E}">
        <p14:creationId xmlns:p14="http://schemas.microsoft.com/office/powerpoint/2010/main" val="126925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438400"/>
            <a:ext cx="7772400" cy="1362075"/>
          </a:xfrm>
        </p:spPr>
        <p:txBody>
          <a:bodyPr/>
          <a:lstStyle/>
          <a:p>
            <a:pPr algn="ctr">
              <a:buNone/>
            </a:pPr>
            <a:r>
              <a:rPr lang="en-US" dirty="0" smtClean="0"/>
              <a:t>Appendix</a:t>
            </a:r>
            <a:endParaRPr lang="en-US" dirty="0"/>
          </a:p>
        </p:txBody>
      </p:sp>
    </p:spTree>
    <p:extLst>
      <p:ext uri="{BB962C8B-B14F-4D97-AF65-F5344CB8AC3E}">
        <p14:creationId xmlns:p14="http://schemas.microsoft.com/office/powerpoint/2010/main" val="335604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120" y="533400"/>
            <a:ext cx="7511040" cy="979560"/>
          </a:xfrm>
        </p:spPr>
        <p:txBody>
          <a:bodyPr/>
          <a:lstStyle/>
          <a:p>
            <a:pPr>
              <a:buNone/>
            </a:pPr>
            <a:r>
              <a:rPr lang="en-US" dirty="0" smtClean="0"/>
              <a:t>Existing Bedrooms</a:t>
            </a:r>
            <a:endParaRPr lang="en-US" dirty="0"/>
          </a:p>
        </p:txBody>
      </p:sp>
      <p:sp>
        <p:nvSpPr>
          <p:cNvPr id="3" name="Content Placeholder 2"/>
          <p:cNvSpPr>
            <a:spLocks noGrp="1"/>
          </p:cNvSpPr>
          <p:nvPr>
            <p:ph idx="1"/>
          </p:nvPr>
        </p:nvSpPr>
        <p:spPr>
          <a:xfrm>
            <a:off x="816120" y="1371600"/>
            <a:ext cx="7511040" cy="1295400"/>
          </a:xfrm>
        </p:spPr>
        <p:txBody>
          <a:bodyPr/>
          <a:lstStyle/>
          <a:p>
            <a:r>
              <a:rPr lang="en-US" sz="1800" dirty="0" smtClean="0">
                <a:latin typeface="Arial" panose="020B0604020202020204" pitchFamily="34" charset="0"/>
                <a:cs typeface="Arial" panose="020B0604020202020204" pitchFamily="34" charset="0"/>
              </a:rPr>
              <a:t>2 existing 2</a:t>
            </a:r>
            <a:r>
              <a:rPr lang="en-US" sz="1800" baseline="30000" dirty="0" smtClean="0">
                <a:latin typeface="Arial" panose="020B0604020202020204" pitchFamily="34" charset="0"/>
                <a:cs typeface="Arial" panose="020B0604020202020204" pitchFamily="34" charset="0"/>
              </a:rPr>
              <a:t>nd</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flr</a:t>
            </a:r>
            <a:r>
              <a:rPr lang="en-US" sz="1800" dirty="0" smtClean="0">
                <a:latin typeface="Arial" panose="020B0604020202020204" pitchFamily="34" charset="0"/>
                <a:cs typeface="Arial" panose="020B0604020202020204" pitchFamily="34" charset="0"/>
              </a:rPr>
              <a:t>. bedrooms; trying to get 3 – 2</a:t>
            </a:r>
            <a:r>
              <a:rPr lang="en-US" sz="1800" baseline="30000" dirty="0" smtClean="0">
                <a:latin typeface="Arial" panose="020B0604020202020204" pitchFamily="34" charset="0"/>
                <a:cs typeface="Arial" panose="020B0604020202020204" pitchFamily="34" charset="0"/>
              </a:rPr>
              <a:t>nd</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flr</a:t>
            </a:r>
            <a:r>
              <a:rPr lang="en-US" sz="1800" dirty="0" smtClean="0">
                <a:latin typeface="Arial" panose="020B0604020202020204" pitchFamily="34" charset="0"/>
                <a:cs typeface="Arial" panose="020B0604020202020204" pitchFamily="34" charset="0"/>
              </a:rPr>
              <a:t>. bedrooms</a:t>
            </a:r>
          </a:p>
          <a:p>
            <a:pPr lvl="1"/>
            <a:r>
              <a:rPr lang="en-US" sz="1800" dirty="0" smtClean="0">
                <a:latin typeface="Arial" panose="020B0604020202020204" pitchFamily="34" charset="0"/>
                <a:cs typeface="Arial" panose="020B0604020202020204" pitchFamily="34" charset="0"/>
              </a:rPr>
              <a:t>In 2002, previous owner split a bedroom, closet only in one half. Today, we use the tiny room (w/o closet) as a play room for kids. With addition, we plan to use tiny room as an office.</a:t>
            </a:r>
          </a:p>
          <a:p>
            <a:pPr lvl="1"/>
            <a:endParaRPr lang="en-US" sz="18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76237" y="3081338"/>
            <a:ext cx="3314700" cy="2486025"/>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943225" y="3076575"/>
            <a:ext cx="3276602" cy="245745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535084" y="3083983"/>
            <a:ext cx="3268133" cy="2451100"/>
          </a:xfrm>
          <a:prstGeom prst="rect">
            <a:avLst/>
          </a:prstGeom>
        </p:spPr>
      </p:pic>
    </p:spTree>
    <p:extLst>
      <p:ext uri="{BB962C8B-B14F-4D97-AF65-F5344CB8AC3E}">
        <p14:creationId xmlns:p14="http://schemas.microsoft.com/office/powerpoint/2010/main" val="2955736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NEIGHBOR SUPPORT">
    <p:spTree>
      <p:nvGrpSpPr>
        <p:cNvPr id="1" name=""/>
        <p:cNvGrpSpPr/>
        <p:nvPr/>
      </p:nvGrpSpPr>
      <p:grpSpPr>
        <a:xfrm>
          <a:off x="0" y="0"/>
          <a:ext cx="0" cy="0"/>
          <a:chOff x="0" y="0"/>
          <a:chExt cx="0" cy="0"/>
        </a:xfrm>
      </p:grpSpPr>
      <p:sp>
        <p:nvSpPr>
          <p:cNvPr id="2" name="Title 2"/>
          <p:cNvSpPr txBox="1">
            <a:spLocks noGrp="1"/>
          </p:cNvSpPr>
          <p:nvPr>
            <p:ph type="title" idx="4294967295"/>
          </p:nvPr>
        </p:nvSpPr>
        <p:spPr>
          <a:xfrm>
            <a:off x="690119" y="2463480"/>
            <a:ext cx="7772039" cy="1523520"/>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sz="4400" dirty="0">
                <a:solidFill>
                  <a:srgbClr val="000000"/>
                </a:solidFill>
                <a:latin typeface="Candara" pitchFamily="18"/>
              </a:rPr>
              <a:t>NEIGHBOR SUPPORT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Rectangle 1"/>
          <p:cNvSpPr/>
          <p:nvPr/>
        </p:nvSpPr>
        <p:spPr>
          <a:xfrm>
            <a:off x="914400" y="731519"/>
            <a:ext cx="7467119" cy="4957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Dear Ms. </a:t>
            </a:r>
            <a:r>
              <a:rPr lang="en-US" sz="1600" b="0" i="0" u="none" strike="noStrike" kern="1200" spc="0" dirty="0" err="1">
                <a:ln>
                  <a:noFill/>
                </a:ln>
                <a:solidFill>
                  <a:srgbClr val="000000"/>
                </a:solidFill>
                <a:latin typeface="Candara" pitchFamily="18"/>
                <a:ea typeface="Microsoft YaHei" pitchFamily="2"/>
                <a:cs typeface="Mangal" pitchFamily="2"/>
              </a:rPr>
              <a:t>Finucane</a:t>
            </a:r>
            <a:r>
              <a:rPr lang="en-US" sz="1600" b="0" i="0" u="none" strike="noStrike" kern="1200" spc="0" dirty="0">
                <a:ln>
                  <a:noFill/>
                </a:ln>
                <a:solidFill>
                  <a:srgbClr val="000000"/>
                </a:solidFill>
                <a:latin typeface="Candara" pitchFamily="18"/>
                <a:ea typeface="Microsoft YaHei" pitchFamily="2"/>
                <a:cs typeface="Mangal" pitchFamily="2"/>
              </a:rPr>
              <a:t> and Mr. Sexton,</a:t>
            </a:r>
          </a:p>
          <a:p>
            <a:pPr marL="0" marR="0" lvl="0" indent="0" algn="l" rtl="0" hangingPunct="1">
              <a:lnSpc>
                <a:spcPct val="100000"/>
              </a:lnSpc>
              <a:spcBef>
                <a:spcPts val="0"/>
              </a:spcBef>
              <a:spcAft>
                <a:spcPts val="0"/>
              </a:spcAft>
              <a:buNone/>
              <a:tabLst/>
            </a:pPr>
            <a:endParaRPr lang="en-US" sz="1600" b="0" i="0" u="none" strike="noStrike" kern="1200" spc="0" dirty="0">
              <a:ln>
                <a:noFill/>
              </a:ln>
              <a:solidFill>
                <a:srgbClr val="000000"/>
              </a:solidFill>
              <a:latin typeface="Candara"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I am writing in support of my neighbors, Denise and Peter </a:t>
            </a:r>
            <a:r>
              <a:rPr lang="en-US" sz="1600" b="0" i="0" u="none" strike="noStrike" kern="1200" spc="0" dirty="0" err="1">
                <a:ln>
                  <a:noFill/>
                </a:ln>
                <a:solidFill>
                  <a:srgbClr val="000000"/>
                </a:solidFill>
                <a:latin typeface="Candara" pitchFamily="18"/>
                <a:ea typeface="Microsoft YaHei" pitchFamily="2"/>
                <a:cs typeface="Mangal" pitchFamily="2"/>
              </a:rPr>
              <a:t>Staubach</a:t>
            </a:r>
            <a:r>
              <a:rPr lang="en-US" sz="1600" b="0" i="0" u="none" strike="noStrike" kern="1200" spc="0" dirty="0">
                <a:ln>
                  <a:noFill/>
                </a:ln>
                <a:solidFill>
                  <a:srgbClr val="000000"/>
                </a:solidFill>
                <a:latin typeface="Candara" pitchFamily="18"/>
                <a:ea typeface="Microsoft YaHei" pitchFamily="2"/>
                <a:cs typeface="Mangal" pitchFamily="2"/>
              </a:rPr>
              <a:t>, who are applying for a special permit to expand their small Cape on our wonderful Wedgewood Road.  This is a very special street with a wonderful community, of which Denise and Peter are active members.  They have a beautiful property that is extremely well maintained and tastefully landscaped and designed. </a:t>
            </a:r>
          </a:p>
          <a:p>
            <a:pPr marL="0" marR="0" lvl="0" indent="0" algn="l" rtl="0" hangingPunct="1">
              <a:lnSpc>
                <a:spcPct val="100000"/>
              </a:lnSpc>
              <a:spcBef>
                <a:spcPts val="0"/>
              </a:spcBef>
              <a:spcAft>
                <a:spcPts val="0"/>
              </a:spcAft>
              <a:buNone/>
              <a:tabLst/>
            </a:pPr>
            <a:endParaRPr lang="en-US" sz="1600" b="0" i="0" u="none" strike="noStrike" kern="1200" spc="0" dirty="0">
              <a:ln>
                <a:noFill/>
              </a:ln>
              <a:solidFill>
                <a:srgbClr val="000000"/>
              </a:solidFill>
              <a:latin typeface="Candara"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I wholeheartedly support their desire to add on to their property, as </a:t>
            </a:r>
            <a:r>
              <a:rPr lang="en-US" sz="1600" b="0" i="0" u="none" strike="noStrike" kern="1200" spc="0" dirty="0" err="1">
                <a:ln>
                  <a:noFill/>
                </a:ln>
                <a:solidFill>
                  <a:srgbClr val="000000"/>
                </a:solidFill>
                <a:latin typeface="Candara" pitchFamily="18"/>
                <a:ea typeface="Microsoft YaHei" pitchFamily="2"/>
                <a:cs typeface="Mangal" pitchFamily="2"/>
              </a:rPr>
              <a:t>i</a:t>
            </a:r>
            <a:r>
              <a:rPr lang="en-US" sz="1600" b="0" i="0" u="none" strike="noStrike" kern="1200" spc="0" dirty="0">
                <a:ln>
                  <a:noFill/>
                </a:ln>
                <a:solidFill>
                  <a:srgbClr val="000000"/>
                </a:solidFill>
                <a:latin typeface="Candara" pitchFamily="18"/>
                <a:ea typeface="Microsoft YaHei" pitchFamily="2"/>
                <a:cs typeface="Mangal" pitchFamily="2"/>
              </a:rPr>
              <a:t> know it will be well designed and maintained and a benefit to them and the neighborhood. </a:t>
            </a: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 </a:t>
            </a: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I am an licensed architect and I have reviewed their plans and am confident that they are sensitive to the character and scale of our neighborhood and will improve the value of their home, thereby having a positive impact on the surrounding homes.   </a:t>
            </a: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 </a:t>
            </a: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Thank you.</a:t>
            </a: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Elizabeth </a:t>
            </a:r>
            <a:r>
              <a:rPr lang="en-US" sz="1600" b="0" i="0" u="none" strike="noStrike" kern="1200" spc="0" dirty="0" err="1">
                <a:ln>
                  <a:noFill/>
                </a:ln>
                <a:solidFill>
                  <a:srgbClr val="000000"/>
                </a:solidFill>
                <a:latin typeface="Candara" pitchFamily="18"/>
                <a:ea typeface="Microsoft YaHei" pitchFamily="2"/>
                <a:cs typeface="Mangal" pitchFamily="2"/>
              </a:rPr>
              <a:t>Minnis</a:t>
            </a:r>
            <a:r>
              <a:rPr lang="en-US" sz="1600" b="0" i="0" u="none" strike="noStrike" kern="1200" spc="0" dirty="0">
                <a:ln>
                  <a:noFill/>
                </a:ln>
                <a:solidFill>
                  <a:srgbClr val="000000"/>
                </a:solidFill>
                <a:latin typeface="Candara" pitchFamily="18"/>
                <a:ea typeface="Microsoft YaHei" pitchFamily="2"/>
                <a:cs typeface="Mangal" pitchFamily="2"/>
              </a:rPr>
              <a:t>, AIA</a:t>
            </a: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54 Wedgewood Road</a:t>
            </a: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Newton, MA 02465</a:t>
            </a: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617-291-4370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Rectangle 1"/>
          <p:cNvSpPr/>
          <p:nvPr/>
        </p:nvSpPr>
        <p:spPr>
          <a:xfrm>
            <a:off x="914400" y="640080"/>
            <a:ext cx="7498080" cy="5200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en-US" sz="1200" b="0" i="0" u="none" strike="noStrike" kern="1200" spc="0">
                <a:ln>
                  <a:noFill/>
                </a:ln>
                <a:solidFill>
                  <a:srgbClr val="000000"/>
                </a:solidFill>
                <a:latin typeface="Candara" pitchFamily="18"/>
                <a:ea typeface="Microsoft YaHei" pitchFamily="2"/>
                <a:cs typeface="Mangal" pitchFamily="2"/>
              </a:rPr>
              <a:t>Dear Linda,</a:t>
            </a:r>
            <a:br>
              <a:rPr lang="en-US" sz="1200" b="0" i="0" u="none" strike="noStrike" kern="1200" spc="0">
                <a:ln>
                  <a:noFill/>
                </a:ln>
                <a:solidFill>
                  <a:srgbClr val="000000"/>
                </a:solidFill>
                <a:latin typeface="Candara" pitchFamily="18"/>
                <a:ea typeface="Microsoft YaHei" pitchFamily="2"/>
                <a:cs typeface="Mangal" pitchFamily="2"/>
              </a:rPr>
            </a:br>
            <a:endParaRPr lang="en-US" sz="1200" b="0" i="0" u="none" strike="noStrike" kern="1200" spc="0">
              <a:ln>
                <a:noFill/>
              </a:ln>
              <a:solidFill>
                <a:srgbClr val="000000"/>
              </a:solidFill>
              <a:latin typeface="Candara"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en-US" sz="1200" b="0" i="0" u="none" strike="noStrike" kern="1200" spc="0">
                <a:ln>
                  <a:noFill/>
                </a:ln>
                <a:solidFill>
                  <a:srgbClr val="000000"/>
                </a:solidFill>
                <a:latin typeface="Candara" pitchFamily="18"/>
                <a:ea typeface="Microsoft YaHei" pitchFamily="2"/>
                <a:cs typeface="Mangal" pitchFamily="2"/>
              </a:rPr>
              <a:t>My husband and I are fortunate enough to live directly across the street (36 Wedgewood Road) from Denise and Peter Staubach, two of the most giving, caring people we have ever met.</a:t>
            </a:r>
            <a:br>
              <a:rPr lang="en-US" sz="1200" b="0" i="0" u="none" strike="noStrike" kern="1200" spc="0">
                <a:ln>
                  <a:noFill/>
                </a:ln>
                <a:solidFill>
                  <a:srgbClr val="000000"/>
                </a:solidFill>
                <a:latin typeface="Candara" pitchFamily="18"/>
                <a:ea typeface="Microsoft YaHei" pitchFamily="2"/>
                <a:cs typeface="Mangal" pitchFamily="2"/>
              </a:rPr>
            </a:br>
            <a:endParaRPr lang="en-US" sz="1200" b="0" i="0" u="none" strike="noStrike" kern="1200" spc="0">
              <a:ln>
                <a:noFill/>
              </a:ln>
              <a:solidFill>
                <a:srgbClr val="000000"/>
              </a:solidFill>
              <a:latin typeface="Candara"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en-US" sz="1200" b="0" i="0" u="none" strike="noStrike" kern="1200" spc="0">
                <a:ln>
                  <a:noFill/>
                </a:ln>
                <a:solidFill>
                  <a:srgbClr val="000000"/>
                </a:solidFill>
                <a:latin typeface="Candara" pitchFamily="18"/>
                <a:ea typeface="Microsoft YaHei" pitchFamily="2"/>
                <a:cs typeface="Mangal" pitchFamily="2"/>
              </a:rPr>
              <a:t>Since they moved onto Wedgewood Road, the entire face of the street has improved.  Their gardens, backyard and front, are worthy of a spread in House and Garden magazine.  They have improved the house immensely every year, with a flagstone walkway, new shrubs, flowers and trees, new front door and numerous interior upgrades including a spectacular new kitchen.  Now they are hoping to add a bedroom and a larger garage in order to accommodate their aging parents who are unable to walk stairs at this stage of life.</a:t>
            </a:r>
            <a:br>
              <a:rPr lang="en-US" sz="1200" b="0" i="0" u="none" strike="noStrike" kern="1200" spc="0">
                <a:ln>
                  <a:noFill/>
                </a:ln>
                <a:solidFill>
                  <a:srgbClr val="000000"/>
                </a:solidFill>
                <a:latin typeface="Candara" pitchFamily="18"/>
                <a:ea typeface="Microsoft YaHei" pitchFamily="2"/>
                <a:cs typeface="Mangal" pitchFamily="2"/>
              </a:rPr>
            </a:br>
            <a:endParaRPr lang="en-US" sz="1200" b="0" i="0" u="none" strike="noStrike" kern="1200" spc="0">
              <a:ln>
                <a:noFill/>
              </a:ln>
              <a:solidFill>
                <a:srgbClr val="000000"/>
              </a:solidFill>
              <a:latin typeface="Candara"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en-US" sz="1200" b="0" i="0" u="none" strike="noStrike" kern="1200" spc="0">
                <a:ln>
                  <a:noFill/>
                </a:ln>
                <a:solidFill>
                  <a:srgbClr val="000000"/>
                </a:solidFill>
                <a:latin typeface="Candara" pitchFamily="18"/>
                <a:ea typeface="Microsoft YaHei" pitchFamily="2"/>
                <a:cs typeface="Mangal" pitchFamily="2"/>
              </a:rPr>
              <a:t>Their home, already beautiful, will be enhanced (but not physically altered in any significant way) by this change, meaning that eventually the selling price will be higher than it is now.  That, obviously, will increase the value of all homes on the street.  They have always been interested in improving the neighborhood.  They are among the first to host wonderful parties to gather the neighbors around a festive table at Christmas time.</a:t>
            </a:r>
            <a:br>
              <a:rPr lang="en-US" sz="1200" b="0" i="0" u="none" strike="noStrike" kern="1200" spc="0">
                <a:ln>
                  <a:noFill/>
                </a:ln>
                <a:solidFill>
                  <a:srgbClr val="000000"/>
                </a:solidFill>
                <a:latin typeface="Candara" pitchFamily="18"/>
                <a:ea typeface="Microsoft YaHei" pitchFamily="2"/>
                <a:cs typeface="Mangal" pitchFamily="2"/>
              </a:rPr>
            </a:br>
            <a:endParaRPr lang="en-US" sz="1200" b="0" i="0" u="none" strike="noStrike" kern="1200" spc="0">
              <a:ln>
                <a:noFill/>
              </a:ln>
              <a:solidFill>
                <a:srgbClr val="000000"/>
              </a:solidFill>
              <a:latin typeface="Candara"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en-US" sz="1200" b="0" i="0" u="none" strike="noStrike" kern="1200" spc="0">
                <a:ln>
                  <a:noFill/>
                </a:ln>
                <a:solidFill>
                  <a:srgbClr val="000000"/>
                </a:solidFill>
                <a:latin typeface="Candara" pitchFamily="18"/>
                <a:ea typeface="Microsoft YaHei" pitchFamily="2"/>
                <a:cs typeface="Mangal" pitchFamily="2"/>
              </a:rPr>
              <a:t>We would be the first to complain if this gracious Cape were to be compromised as we live directly across the street.  Instead, we feel 29 Wedgewood will become even more attractive, given the excellent taste of Denise and Peter.</a:t>
            </a:r>
            <a:br>
              <a:rPr lang="en-US" sz="1200" b="0" i="0" u="none" strike="noStrike" kern="1200" spc="0">
                <a:ln>
                  <a:noFill/>
                </a:ln>
                <a:solidFill>
                  <a:srgbClr val="000000"/>
                </a:solidFill>
                <a:latin typeface="Candara" pitchFamily="18"/>
                <a:ea typeface="Microsoft YaHei" pitchFamily="2"/>
                <a:cs typeface="Mangal" pitchFamily="2"/>
              </a:rPr>
            </a:br>
            <a:endParaRPr lang="en-US" sz="1200" b="0" i="0" u="none" strike="noStrike" kern="1200" spc="0">
              <a:ln>
                <a:noFill/>
              </a:ln>
              <a:solidFill>
                <a:srgbClr val="000000"/>
              </a:solidFill>
              <a:latin typeface="Candara"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en-US" sz="1200" b="0" i="0" u="none" strike="noStrike" kern="1200" spc="0">
                <a:ln>
                  <a:noFill/>
                </a:ln>
                <a:solidFill>
                  <a:srgbClr val="000000"/>
                </a:solidFill>
                <a:latin typeface="Candara" pitchFamily="18"/>
                <a:ea typeface="Microsoft YaHei" pitchFamily="2"/>
                <a:cs typeface="Mangal" pitchFamily="2"/>
              </a:rPr>
              <a:t>Please grant them this special permit which will allow them to continue to be good children and caretakers to parents who raised them so well.</a:t>
            </a:r>
            <a:br>
              <a:rPr lang="en-US" sz="1200" b="0" i="0" u="none" strike="noStrike" kern="1200" spc="0">
                <a:ln>
                  <a:noFill/>
                </a:ln>
                <a:solidFill>
                  <a:srgbClr val="000000"/>
                </a:solidFill>
                <a:latin typeface="Candara" pitchFamily="18"/>
                <a:ea typeface="Microsoft YaHei" pitchFamily="2"/>
                <a:cs typeface="Mangal" pitchFamily="2"/>
              </a:rPr>
            </a:br>
            <a:endParaRPr lang="en-US" sz="1200" b="0" i="0" u="none" strike="noStrike" kern="1200" spc="0">
              <a:ln>
                <a:noFill/>
              </a:ln>
              <a:solidFill>
                <a:srgbClr val="000000"/>
              </a:solidFill>
              <a:latin typeface="Candara"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en-US" sz="1200" b="0" i="0" u="none" strike="noStrike" kern="1200" spc="0">
                <a:ln>
                  <a:noFill/>
                </a:ln>
                <a:solidFill>
                  <a:srgbClr val="000000"/>
                </a:solidFill>
                <a:latin typeface="Candara" pitchFamily="18"/>
                <a:ea typeface="Microsoft YaHei" pitchFamily="2"/>
                <a:cs typeface="Mangal" pitchFamily="2"/>
              </a:rPr>
              <a:t>Sincerely,</a:t>
            </a:r>
            <a:br>
              <a:rPr lang="en-US" sz="1200" b="0" i="0" u="none" strike="noStrike" kern="1200" spc="0">
                <a:ln>
                  <a:noFill/>
                </a:ln>
                <a:solidFill>
                  <a:srgbClr val="000000"/>
                </a:solidFill>
                <a:latin typeface="Candara" pitchFamily="18"/>
                <a:ea typeface="Microsoft YaHei" pitchFamily="2"/>
                <a:cs typeface="Mangal" pitchFamily="2"/>
              </a:rPr>
            </a:br>
            <a:endParaRPr lang="en-US" sz="1200" b="0" i="0" u="none" strike="noStrike" kern="1200" spc="0">
              <a:ln>
                <a:noFill/>
              </a:ln>
              <a:solidFill>
                <a:srgbClr val="000000"/>
              </a:solidFill>
              <a:latin typeface="Candara"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en-US" sz="1200" b="0" i="0" u="none" strike="noStrike" kern="1200" spc="0">
                <a:ln>
                  <a:noFill/>
                </a:ln>
                <a:solidFill>
                  <a:srgbClr val="000000"/>
                </a:solidFill>
                <a:latin typeface="Candara" pitchFamily="18"/>
                <a:ea typeface="Microsoft YaHei" pitchFamily="2"/>
                <a:cs typeface="Mangal" pitchFamily="2"/>
              </a:rPr>
              <a:t>Joyce and Larry Eldridge</a:t>
            </a:r>
          </a:p>
          <a:p>
            <a:pPr marL="0" marR="0" lvl="0" indent="0" algn="l" rtl="0" hangingPunct="1">
              <a:lnSpc>
                <a:spcPct val="100000"/>
              </a:lnSpc>
              <a:spcBef>
                <a:spcPts val="0"/>
              </a:spcBef>
              <a:spcAft>
                <a:spcPts val="0"/>
              </a:spcAft>
              <a:buNone/>
              <a:tabLst/>
            </a:pPr>
            <a:r>
              <a:rPr lang="en-US" sz="1200" b="0" i="0" u="none" strike="noStrike" kern="1200" spc="0">
                <a:ln>
                  <a:noFill/>
                </a:ln>
                <a:solidFill>
                  <a:srgbClr val="000000"/>
                </a:solidFill>
                <a:latin typeface="Candara" pitchFamily="18"/>
                <a:ea typeface="Microsoft YaHei" pitchFamily="2"/>
                <a:cs typeface="Mangal" pitchFamily="2"/>
              </a:rPr>
              <a:t>36 Wedgewood Road</a:t>
            </a:r>
          </a:p>
          <a:p>
            <a:pPr marL="0" marR="0" lvl="0" indent="0" algn="l" rtl="0" hangingPunct="1">
              <a:lnSpc>
                <a:spcPct val="100000"/>
              </a:lnSpc>
              <a:spcBef>
                <a:spcPts val="0"/>
              </a:spcBef>
              <a:spcAft>
                <a:spcPts val="0"/>
              </a:spcAft>
              <a:buNone/>
              <a:tabLst/>
            </a:pPr>
            <a:r>
              <a:rPr lang="en-US" sz="1200" b="0" i="0" u="none" strike="noStrike" kern="1200" spc="0">
                <a:ln>
                  <a:noFill/>
                </a:ln>
                <a:solidFill>
                  <a:srgbClr val="000000"/>
                </a:solidFill>
                <a:latin typeface="Candara" pitchFamily="18"/>
                <a:ea typeface="Microsoft YaHei" pitchFamily="2"/>
                <a:cs typeface="Mangal" pitchFamily="2"/>
              </a:rPr>
              <a:t>W. Newton 02465-1918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2" name="Picture 10"/>
          <p:cNvPicPr>
            <a:picLocks noChangeAspect="1"/>
          </p:cNvPicPr>
          <p:nvPr/>
        </p:nvPicPr>
        <p:blipFill>
          <a:blip r:embed="rId3">
            <a:lum/>
            <a:alphaModFix/>
          </a:blip>
          <a:srcRect/>
          <a:stretch>
            <a:fillRect/>
          </a:stretch>
        </p:blipFill>
        <p:spPr>
          <a:xfrm>
            <a:off x="822960" y="1615680"/>
            <a:ext cx="7498080" cy="4236480"/>
          </a:xfrm>
          <a:prstGeom prst="rect">
            <a:avLst/>
          </a:prstGeom>
          <a:noFill/>
          <a:ln>
            <a:noFill/>
          </a:ln>
        </p:spPr>
      </p:pic>
      <p:sp>
        <p:nvSpPr>
          <p:cNvPr id="3" name="TextBox 12"/>
          <p:cNvSpPr/>
          <p:nvPr/>
        </p:nvSpPr>
        <p:spPr>
          <a:xfrm>
            <a:off x="731519" y="672840"/>
            <a:ext cx="7315200" cy="942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en-US" sz="1400" b="0" i="0" u="none" strike="noStrike" kern="1200" spc="0">
                <a:ln>
                  <a:noFill/>
                </a:ln>
                <a:solidFill>
                  <a:srgbClr val="000000"/>
                </a:solidFill>
                <a:latin typeface="Candara" pitchFamily="18"/>
                <a:ea typeface="Microsoft YaHei" pitchFamily="2"/>
                <a:cs typeface="Mangal" pitchFamily="2"/>
              </a:rPr>
              <a:t>Correspondence with rear abutter about our home renovation project and special permit:</a:t>
            </a:r>
          </a:p>
          <a:p>
            <a:pPr marL="0" marR="0" lvl="0" indent="0" algn="l" rtl="0" hangingPunct="1">
              <a:lnSpc>
                <a:spcPct val="100000"/>
              </a:lnSpc>
              <a:spcBef>
                <a:spcPts val="0"/>
              </a:spcBef>
              <a:spcAft>
                <a:spcPts val="0"/>
              </a:spcAft>
              <a:buNone/>
              <a:tabLst/>
            </a:pPr>
            <a:r>
              <a:rPr lang="en-US" sz="1400" b="0" i="0" u="none" strike="noStrike" kern="1200" spc="0">
                <a:ln>
                  <a:noFill/>
                </a:ln>
                <a:solidFill>
                  <a:srgbClr val="000000"/>
                </a:solidFill>
                <a:latin typeface="Candara" pitchFamily="18"/>
                <a:ea typeface="Microsoft YaHei" pitchFamily="2"/>
                <a:cs typeface="Mangal" pitchFamily="2"/>
              </a:rPr>
              <a:t>Yana DeSimone</a:t>
            </a:r>
          </a:p>
          <a:p>
            <a:pPr marL="0" marR="0" lvl="0" indent="0" algn="l" rtl="0" hangingPunct="1">
              <a:lnSpc>
                <a:spcPct val="100000"/>
              </a:lnSpc>
              <a:spcBef>
                <a:spcPts val="0"/>
              </a:spcBef>
              <a:spcAft>
                <a:spcPts val="0"/>
              </a:spcAft>
              <a:buNone/>
              <a:tabLst/>
            </a:pPr>
            <a:r>
              <a:rPr lang="en-US" sz="1400" b="0" i="0" u="none" strike="noStrike" kern="1200" spc="0">
                <a:ln>
                  <a:noFill/>
                </a:ln>
                <a:solidFill>
                  <a:srgbClr val="000000"/>
                </a:solidFill>
                <a:latin typeface="Candara" pitchFamily="18"/>
                <a:ea typeface="Microsoft YaHei" pitchFamily="2"/>
                <a:cs typeface="Mangal" pitchFamily="2"/>
              </a:rPr>
              <a:t>64 Eliot Avenue</a:t>
            </a:r>
          </a:p>
          <a:p>
            <a:pPr marL="0" marR="0" lvl="0" indent="0" algn="l" rtl="0" hangingPunct="1">
              <a:lnSpc>
                <a:spcPct val="100000"/>
              </a:lnSpc>
              <a:spcBef>
                <a:spcPts val="0"/>
              </a:spcBef>
              <a:spcAft>
                <a:spcPts val="0"/>
              </a:spcAft>
              <a:buNone/>
              <a:tabLst/>
            </a:pPr>
            <a:r>
              <a:rPr lang="en-US" sz="1400" b="0" i="0" u="none" strike="noStrike" kern="1200" spc="0">
                <a:ln>
                  <a:noFill/>
                </a:ln>
                <a:solidFill>
                  <a:srgbClr val="000000"/>
                </a:solidFill>
                <a:latin typeface="Candara" pitchFamily="18"/>
                <a:ea typeface="Microsoft YaHei" pitchFamily="2"/>
                <a:cs typeface="Mangal" pitchFamily="2"/>
              </a:rPr>
              <a:t>West Newton, MA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Content Placeholder 4"/>
          <p:cNvSpPr txBox="1">
            <a:spLocks noGrp="1"/>
          </p:cNvSpPr>
          <p:nvPr>
            <p:ph type="body" idx="4294967295"/>
          </p:nvPr>
        </p:nvSpPr>
        <p:spPr>
          <a:xfrm>
            <a:off x="914400" y="731519"/>
            <a:ext cx="7406640" cy="5029200"/>
          </a:xfrm>
        </p:spPr>
        <p:txBody>
          <a:bodyPr wrap="square" lIns="90000" tIns="45000" rIns="90000" bIns="45000" anchor="t"/>
          <a:lstStyle>
            <a:defPPr marL="432000" marR="0" lvl="0" indent="-324000">
              <a:spcBef>
                <a:spcPts val="0"/>
              </a:spcBef>
              <a:spcAft>
                <a:spcPts val="1281"/>
              </a:spcAft>
              <a:buSzPct val="45000"/>
              <a:buFont typeface="StarSymbol"/>
              <a:buNone/>
              <a:defRPr lang="en-US" sz="2910" b="0" i="0" u="none" strike="noStrike" kern="1200">
                <a:ln>
                  <a:noFill/>
                </a:ln>
                <a:latin typeface="Arial" pitchFamily="18"/>
                <a:ea typeface="Arial Unicode MS" pitchFamily="2"/>
                <a:cs typeface="Tahoma" pitchFamily="2"/>
              </a:defRPr>
            </a:defPPr>
            <a:lvl1pPr marL="432000" marR="0" lvl="0" indent="-324000">
              <a:spcBef>
                <a:spcPts val="0"/>
              </a:spcBef>
              <a:spcAft>
                <a:spcPts val="1281"/>
              </a:spcAft>
              <a:buSzPct val="45000"/>
              <a:buFont typeface="StarSymbol"/>
              <a:buChar char="●"/>
              <a:defRPr lang="en-US" sz="2910" b="0" i="0" u="none" strike="noStrike" kern="1200">
                <a:ln>
                  <a:noFill/>
                </a:ln>
                <a:latin typeface="Arial" pitchFamily="18"/>
                <a:ea typeface="Arial Unicode MS" pitchFamily="2"/>
                <a:cs typeface="Tahoma" pitchFamily="2"/>
              </a:defRPr>
            </a:lvl1pPr>
            <a:lvl2pPr marL="864000" marR="0" lvl="1" indent="-288000">
              <a:spcBef>
                <a:spcPts val="0"/>
              </a:spcBef>
              <a:spcAft>
                <a:spcPts val="1026"/>
              </a:spcAft>
              <a:buSzPct val="75000"/>
              <a:buFont typeface="StarSymbol"/>
              <a:buChar char="–"/>
              <a:defRPr lang="en-US" sz="2540" b="0" i="0" u="none" strike="noStrike" kern="1200">
                <a:ln>
                  <a:noFill/>
                </a:ln>
                <a:latin typeface="Arial" pitchFamily="18"/>
                <a:ea typeface="Arial Unicode MS" pitchFamily="2"/>
                <a:cs typeface="Tahoma" pitchFamily="2"/>
              </a:defRPr>
            </a:lvl2pPr>
            <a:lvl3pPr marL="1296000" marR="0" lvl="2" indent="-216000">
              <a:spcBef>
                <a:spcPts val="0"/>
              </a:spcBef>
              <a:spcAft>
                <a:spcPts val="771"/>
              </a:spcAft>
              <a:buSzPct val="45000"/>
              <a:buFont typeface="StarSymbol"/>
              <a:buChar char="●"/>
              <a:defRPr lang="en-US" sz="2180" b="0" i="0" u="none" strike="noStrike" kern="1200">
                <a:ln>
                  <a:noFill/>
                </a:ln>
                <a:latin typeface="Arial" pitchFamily="18"/>
                <a:ea typeface="Arial Unicode MS" pitchFamily="2"/>
                <a:cs typeface="Tahoma" pitchFamily="2"/>
              </a:defRPr>
            </a:lvl3pPr>
            <a:lvl4pPr marL="1728000" marR="0" lvl="3" indent="-216000">
              <a:spcBef>
                <a:spcPts val="0"/>
              </a:spcBef>
              <a:spcAft>
                <a:spcPts val="513"/>
              </a:spcAft>
              <a:buSzPct val="75000"/>
              <a:buFont typeface="StarSymbol"/>
              <a:buChar char="–"/>
              <a:defRPr lang="en-US" sz="1820" b="0" i="0" u="none" strike="noStrike" kern="1200">
                <a:ln>
                  <a:noFill/>
                </a:ln>
                <a:latin typeface="Arial" pitchFamily="18"/>
                <a:ea typeface="Arial Unicode MS" pitchFamily="2"/>
                <a:cs typeface="Tahoma" pitchFamily="2"/>
              </a:defRPr>
            </a:lvl4pPr>
            <a:lvl5pPr marL="2160000" marR="0" lvl="4"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5pPr>
            <a:lvl6pPr marL="2592000" marR="0" lvl="5"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6pPr>
            <a:lvl7pPr marL="3024000" marR="0" lvl="6"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7pPr>
            <a:lvl8pPr marL="3456000" marR="0" lvl="7"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8pPr>
            <a:lvl9pPr marL="3887999" marR="0" lvl="8"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9pPr>
          </a:lstStyle>
          <a:p>
            <a:pPr marL="0" lvl="0" indent="0" algn="l" hangingPunct="1">
              <a:spcBef>
                <a:spcPts val="479"/>
              </a:spcBef>
              <a:spcAft>
                <a:spcPts val="1417"/>
              </a:spcAft>
              <a:buNone/>
            </a:pPr>
            <a:r>
              <a:rPr lang="en-US" altLang="zh-CN" sz="1700">
                <a:solidFill>
                  <a:srgbClr val="000000"/>
                </a:solidFill>
                <a:latin typeface="Candara"/>
              </a:rPr>
              <a:t>Dear James, Linda and Dan:</a:t>
            </a:r>
          </a:p>
          <a:p>
            <a:pPr marL="0" lvl="0" indent="0" algn="l" hangingPunct="1">
              <a:spcBef>
                <a:spcPts val="479"/>
              </a:spcBef>
              <a:spcAft>
                <a:spcPts val="1417"/>
              </a:spcAft>
              <a:buNone/>
            </a:pPr>
            <a:r>
              <a:rPr lang="en-US" altLang="zh-CN" sz="1700">
                <a:solidFill>
                  <a:srgbClr val="000000"/>
                </a:solidFill>
                <a:latin typeface="Candara"/>
              </a:rPr>
              <a:t>We are Wedgewood St. residents and share the neighborhood with Peter and Denise Staubach (29 Wedgewood Rd.). We are writing to express our full support of the proposed expansion of their house to accommodate the aging parents. They've taken very good care of the house over the years. It is a great looking cape house with a well maintained lawn and exterior. We are confident that both of those will be preserved after the expansion. This significant proposed investment in the house demonstrates their willingness to live in this neighborhood longer term. They are an integral part of this neighborhood and we would like to keep it that way for as long as possible.</a:t>
            </a:r>
          </a:p>
          <a:p>
            <a:pPr marL="0" lvl="0" indent="0" algn="l" hangingPunct="1">
              <a:spcBef>
                <a:spcPts val="479"/>
              </a:spcBef>
              <a:spcAft>
                <a:spcPts val="1417"/>
              </a:spcAft>
              <a:buNone/>
            </a:pPr>
            <a:r>
              <a:rPr lang="en-US" altLang="zh-CN" sz="1700">
                <a:solidFill>
                  <a:srgbClr val="000000"/>
                </a:solidFill>
                <a:latin typeface="Candara"/>
              </a:rPr>
              <a:t>Please consider this email as full approval and support of the proposed project from both of us.</a:t>
            </a:r>
          </a:p>
          <a:p>
            <a:pPr marL="0" lvl="0" indent="0" algn="l" hangingPunct="1">
              <a:spcBef>
                <a:spcPts val="479"/>
              </a:spcBef>
              <a:spcAft>
                <a:spcPts val="1417"/>
              </a:spcAft>
              <a:buNone/>
            </a:pPr>
            <a:r>
              <a:rPr lang="en-US" altLang="zh-CN" sz="1700">
                <a:solidFill>
                  <a:srgbClr val="000000"/>
                </a:solidFill>
                <a:latin typeface="Candara"/>
              </a:rPr>
              <a:t>Jugminder and Avideep Chawla</a:t>
            </a:r>
            <a:br>
              <a:rPr lang="en-US" altLang="zh-CN" sz="1700">
                <a:solidFill>
                  <a:srgbClr val="000000"/>
                </a:solidFill>
                <a:latin typeface="Candara"/>
              </a:rPr>
            </a:br>
            <a:r>
              <a:rPr lang="en-US" altLang="zh-CN" sz="1700">
                <a:solidFill>
                  <a:srgbClr val="000000"/>
                </a:solidFill>
                <a:latin typeface="Candara"/>
              </a:rPr>
              <a:t>24 Wedgewood Rd.</a:t>
            </a:r>
            <a:br>
              <a:rPr lang="en-US" altLang="zh-CN" sz="1700">
                <a:solidFill>
                  <a:srgbClr val="000000"/>
                </a:solidFill>
                <a:latin typeface="Candara"/>
              </a:rPr>
            </a:br>
            <a:r>
              <a:rPr lang="en-US" altLang="zh-CN" sz="1700">
                <a:solidFill>
                  <a:srgbClr val="000000"/>
                </a:solidFill>
                <a:latin typeface="Candara"/>
              </a:rPr>
              <a:t>Newton, MA 02465</a:t>
            </a:r>
          </a:p>
          <a:p>
            <a:pPr marL="0" lvl="0" indent="0" algn="l" hangingPunct="1">
              <a:spcBef>
                <a:spcPts val="479"/>
              </a:spcBef>
              <a:spcAft>
                <a:spcPts val="1417"/>
              </a:spcAft>
              <a:buNone/>
            </a:pPr>
            <a:endParaRPr lang="zh-CN" altLang="en-US" sz="2400">
              <a:solidFill>
                <a:srgbClr val="073E87"/>
              </a:solidFill>
              <a:latin typeface="Candar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Rectangle 1"/>
          <p:cNvSpPr/>
          <p:nvPr/>
        </p:nvSpPr>
        <p:spPr>
          <a:xfrm>
            <a:off x="1097280" y="914400"/>
            <a:ext cx="7132320" cy="4470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Ms. </a:t>
            </a:r>
            <a:r>
              <a:rPr lang="en-US" sz="1600" b="0" i="0" u="none" strike="noStrike" kern="1200" spc="0" dirty="0" err="1">
                <a:ln>
                  <a:noFill/>
                </a:ln>
                <a:solidFill>
                  <a:srgbClr val="000000"/>
                </a:solidFill>
                <a:latin typeface="Candara" pitchFamily="18"/>
                <a:ea typeface="Microsoft YaHei" pitchFamily="2"/>
                <a:cs typeface="Mangal" pitchFamily="2"/>
              </a:rPr>
              <a:t>Finucane</a:t>
            </a:r>
            <a:r>
              <a:rPr lang="en-US" sz="1600" b="0" i="0" u="none" strike="noStrike" kern="1200" spc="0" dirty="0">
                <a:ln>
                  <a:noFill/>
                </a:ln>
                <a:solidFill>
                  <a:srgbClr val="000000"/>
                </a:solidFill>
                <a:latin typeface="Candara" pitchFamily="18"/>
                <a:ea typeface="Microsoft YaHei" pitchFamily="2"/>
                <a:cs typeface="Mangal" pitchFamily="2"/>
              </a:rPr>
              <a:t> and Mr. Sexton:</a:t>
            </a: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 </a:t>
            </a: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We are writing in support of Denise and Peter </a:t>
            </a:r>
            <a:r>
              <a:rPr lang="en-US" sz="1600" b="0" i="0" u="none" strike="noStrike" kern="1200" spc="0" dirty="0" err="1">
                <a:ln>
                  <a:noFill/>
                </a:ln>
                <a:solidFill>
                  <a:srgbClr val="000000"/>
                </a:solidFill>
                <a:latin typeface="Candara" pitchFamily="18"/>
                <a:ea typeface="Microsoft YaHei" pitchFamily="2"/>
                <a:cs typeface="Mangal" pitchFamily="2"/>
              </a:rPr>
              <a:t>Staubach’s</a:t>
            </a:r>
            <a:r>
              <a:rPr lang="en-US" sz="1600" b="0" i="0" u="none" strike="noStrike" kern="1200" spc="0" dirty="0">
                <a:ln>
                  <a:noFill/>
                </a:ln>
                <a:solidFill>
                  <a:srgbClr val="000000"/>
                </a:solidFill>
                <a:latin typeface="Candara" pitchFamily="18"/>
                <a:ea typeface="Microsoft YaHei" pitchFamily="2"/>
                <a:cs typeface="Mangal" pitchFamily="2"/>
              </a:rPr>
              <a:t> petition for Special Permit/ Site Plan Approval to improve their home at 29 Wedgewood Road, Newton.  We have owned our home at 45 Wedgewood Road, two doors down from the </a:t>
            </a:r>
            <a:r>
              <a:rPr lang="en-US" sz="1600" b="0" i="0" u="none" strike="noStrike" kern="1200" spc="0" dirty="0" err="1">
                <a:ln>
                  <a:noFill/>
                </a:ln>
                <a:solidFill>
                  <a:srgbClr val="000000"/>
                </a:solidFill>
                <a:latin typeface="Candara" pitchFamily="18"/>
                <a:ea typeface="Microsoft YaHei" pitchFamily="2"/>
                <a:cs typeface="Mangal" pitchFamily="2"/>
              </a:rPr>
              <a:t>Staubach</a:t>
            </a:r>
            <a:r>
              <a:rPr lang="en-US" sz="1600" b="0" i="0" u="none" strike="noStrike" kern="1200" spc="0" dirty="0">
                <a:ln>
                  <a:noFill/>
                </a:ln>
                <a:solidFill>
                  <a:srgbClr val="000000"/>
                </a:solidFill>
                <a:latin typeface="Candara" pitchFamily="18"/>
                <a:ea typeface="Microsoft YaHei" pitchFamily="2"/>
                <a:cs typeface="Mangal" pitchFamily="2"/>
              </a:rPr>
              <a:t> home, for 22 years.  The proposed design is an attractive expansion that maintains the home’s traditional cape style while improving the livability and value of the home.  The Floor Area Relief requested is nominal.  The </a:t>
            </a:r>
            <a:r>
              <a:rPr lang="en-US" sz="1600" b="0" i="0" u="none" strike="noStrike" kern="1200" spc="0" dirty="0" err="1">
                <a:ln>
                  <a:noFill/>
                </a:ln>
                <a:solidFill>
                  <a:srgbClr val="000000"/>
                </a:solidFill>
                <a:latin typeface="Candara" pitchFamily="18"/>
                <a:ea typeface="Microsoft YaHei" pitchFamily="2"/>
                <a:cs typeface="Mangal" pitchFamily="2"/>
              </a:rPr>
              <a:t>Staubach’s</a:t>
            </a:r>
            <a:r>
              <a:rPr lang="en-US" sz="1600" b="0" i="0" u="none" strike="noStrike" kern="1200" spc="0" dirty="0">
                <a:ln>
                  <a:noFill/>
                </a:ln>
                <a:solidFill>
                  <a:srgbClr val="000000"/>
                </a:solidFill>
                <a:latin typeface="Candara" pitchFamily="18"/>
                <a:ea typeface="Microsoft YaHei" pitchFamily="2"/>
                <a:cs typeface="Mangal" pitchFamily="2"/>
              </a:rPr>
              <a:t> have demonstrated a deep commitment to maintaining their home and to high quality landscaping that is an asset to the entire neighborhood.  The Wedgewood Road community is unusually close-knit; Peter and Denise are important members of our neighborhood and so this proposed investment in their home is welcomed evidence of their long-term commitment to our community.</a:t>
            </a:r>
          </a:p>
          <a:p>
            <a:pPr marL="0" marR="0" lvl="0" indent="0" algn="l" rtl="0" hangingPunct="1">
              <a:lnSpc>
                <a:spcPct val="100000"/>
              </a:lnSpc>
              <a:spcBef>
                <a:spcPts val="0"/>
              </a:spcBef>
              <a:spcAft>
                <a:spcPts val="0"/>
              </a:spcAft>
              <a:buNone/>
              <a:tabLst/>
            </a:pPr>
            <a:endParaRPr lang="en-US" sz="1600" b="0" i="0" u="none" strike="noStrike" kern="1200" spc="0" dirty="0">
              <a:ln>
                <a:noFill/>
              </a:ln>
              <a:solidFill>
                <a:srgbClr val="000000"/>
              </a:solidFill>
              <a:latin typeface="Candara"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Ann Houston and Henry </a:t>
            </a:r>
            <a:r>
              <a:rPr lang="en-US" sz="1600" b="0" i="0" u="none" strike="noStrike" kern="1200" spc="0" dirty="0" err="1">
                <a:ln>
                  <a:noFill/>
                </a:ln>
                <a:solidFill>
                  <a:srgbClr val="000000"/>
                </a:solidFill>
                <a:latin typeface="Candara" pitchFamily="18"/>
                <a:ea typeface="Microsoft YaHei" pitchFamily="2"/>
                <a:cs typeface="Mangal" pitchFamily="2"/>
              </a:rPr>
              <a:t>Korman</a:t>
            </a:r>
            <a:endParaRPr lang="en-US" sz="1600" b="0" i="0" u="none" strike="noStrike" kern="1200" spc="0" dirty="0">
              <a:ln>
                <a:noFill/>
              </a:ln>
              <a:solidFill>
                <a:srgbClr val="000000"/>
              </a:solidFill>
              <a:latin typeface="Candara"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45 Wedgewood Road</a:t>
            </a:r>
          </a:p>
          <a:p>
            <a:pPr marL="0" marR="0" lvl="0" indent="0" algn="l" rtl="0" hangingPunct="1">
              <a:lnSpc>
                <a:spcPct val="100000"/>
              </a:lnSpc>
              <a:spcBef>
                <a:spcPts val="0"/>
              </a:spcBef>
              <a:spcAft>
                <a:spcPts val="0"/>
              </a:spcAft>
              <a:buNone/>
              <a:tabLst/>
            </a:pPr>
            <a:r>
              <a:rPr lang="en-US" sz="1600" b="0" i="0" u="none" strike="noStrike" kern="1200" spc="0" dirty="0">
                <a:ln>
                  <a:noFill/>
                </a:ln>
                <a:solidFill>
                  <a:srgbClr val="000000"/>
                </a:solidFill>
                <a:latin typeface="Candara" pitchFamily="18"/>
                <a:ea typeface="Microsoft YaHei" pitchFamily="2"/>
                <a:cs typeface="Mangal" pitchFamily="2"/>
              </a:rPr>
              <a:t>Newton, Massachusetts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1097280" y="822960"/>
            <a:ext cx="7132320" cy="4937760"/>
          </a:xfrm>
        </p:spPr>
        <p:txBody>
          <a:bodyPr wrap="square" lIns="90000" tIns="45000" rIns="90000" bIns="45000" anchor="t"/>
          <a:lstStyle>
            <a:defPPr marL="432000" marR="0" lvl="0" indent="-324000">
              <a:spcBef>
                <a:spcPts val="0"/>
              </a:spcBef>
              <a:spcAft>
                <a:spcPts val="1281"/>
              </a:spcAft>
              <a:buSzPct val="45000"/>
              <a:buFont typeface="StarSymbol"/>
              <a:buNone/>
              <a:defRPr lang="en-US" sz="2910" b="0" i="0" u="none" strike="noStrike" kern="1200">
                <a:ln>
                  <a:noFill/>
                </a:ln>
                <a:latin typeface="Arial" pitchFamily="18"/>
                <a:ea typeface="Arial Unicode MS" pitchFamily="2"/>
                <a:cs typeface="Tahoma" pitchFamily="2"/>
              </a:defRPr>
            </a:defPPr>
            <a:lvl1pPr marL="432000" marR="0" lvl="0" indent="-324000">
              <a:spcBef>
                <a:spcPts val="0"/>
              </a:spcBef>
              <a:spcAft>
                <a:spcPts val="1281"/>
              </a:spcAft>
              <a:buSzPct val="45000"/>
              <a:buFont typeface="StarSymbol"/>
              <a:buChar char="●"/>
              <a:defRPr lang="en-US" sz="2910" b="0" i="0" u="none" strike="noStrike" kern="1200">
                <a:ln>
                  <a:noFill/>
                </a:ln>
                <a:latin typeface="Arial" pitchFamily="18"/>
                <a:ea typeface="Arial Unicode MS" pitchFamily="2"/>
                <a:cs typeface="Tahoma" pitchFamily="2"/>
              </a:defRPr>
            </a:lvl1pPr>
            <a:lvl2pPr marL="864000" marR="0" lvl="1" indent="-288000">
              <a:spcBef>
                <a:spcPts val="0"/>
              </a:spcBef>
              <a:spcAft>
                <a:spcPts val="1026"/>
              </a:spcAft>
              <a:buSzPct val="75000"/>
              <a:buFont typeface="StarSymbol"/>
              <a:buChar char="–"/>
              <a:defRPr lang="en-US" sz="2540" b="0" i="0" u="none" strike="noStrike" kern="1200">
                <a:ln>
                  <a:noFill/>
                </a:ln>
                <a:latin typeface="Arial" pitchFamily="18"/>
                <a:ea typeface="Arial Unicode MS" pitchFamily="2"/>
                <a:cs typeface="Tahoma" pitchFamily="2"/>
              </a:defRPr>
            </a:lvl2pPr>
            <a:lvl3pPr marL="1296000" marR="0" lvl="2" indent="-216000">
              <a:spcBef>
                <a:spcPts val="0"/>
              </a:spcBef>
              <a:spcAft>
                <a:spcPts val="771"/>
              </a:spcAft>
              <a:buSzPct val="45000"/>
              <a:buFont typeface="StarSymbol"/>
              <a:buChar char="●"/>
              <a:defRPr lang="en-US" sz="2180" b="0" i="0" u="none" strike="noStrike" kern="1200">
                <a:ln>
                  <a:noFill/>
                </a:ln>
                <a:latin typeface="Arial" pitchFamily="18"/>
                <a:ea typeface="Arial Unicode MS" pitchFamily="2"/>
                <a:cs typeface="Tahoma" pitchFamily="2"/>
              </a:defRPr>
            </a:lvl3pPr>
            <a:lvl4pPr marL="1728000" marR="0" lvl="3" indent="-216000">
              <a:spcBef>
                <a:spcPts val="0"/>
              </a:spcBef>
              <a:spcAft>
                <a:spcPts val="513"/>
              </a:spcAft>
              <a:buSzPct val="75000"/>
              <a:buFont typeface="StarSymbol"/>
              <a:buChar char="–"/>
              <a:defRPr lang="en-US" sz="1820" b="0" i="0" u="none" strike="noStrike" kern="1200">
                <a:ln>
                  <a:noFill/>
                </a:ln>
                <a:latin typeface="Arial" pitchFamily="18"/>
                <a:ea typeface="Arial Unicode MS" pitchFamily="2"/>
                <a:cs typeface="Tahoma" pitchFamily="2"/>
              </a:defRPr>
            </a:lvl4pPr>
            <a:lvl5pPr marL="2160000" marR="0" lvl="4"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5pPr>
            <a:lvl6pPr marL="2592000" marR="0" lvl="5"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6pPr>
            <a:lvl7pPr marL="3024000" marR="0" lvl="6"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7pPr>
            <a:lvl8pPr marL="3456000" marR="0" lvl="7"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8pPr>
            <a:lvl9pPr marL="3887999" marR="0" lvl="8"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9pPr>
          </a:lstStyle>
          <a:p>
            <a:pPr marL="0" lvl="0" indent="0" algn="l" hangingPunct="1">
              <a:spcBef>
                <a:spcPts val="479"/>
              </a:spcBef>
              <a:spcAft>
                <a:spcPts val="1417"/>
              </a:spcAft>
              <a:buNone/>
            </a:pPr>
            <a:r>
              <a:rPr lang="en-US" altLang="zh-CN" sz="1400">
                <a:solidFill>
                  <a:srgbClr val="000000"/>
                </a:solidFill>
                <a:latin typeface="Candara"/>
              </a:rPr>
              <a:t>Dear Ms. Finucane,</a:t>
            </a:r>
          </a:p>
          <a:p>
            <a:pPr marL="0" lvl="0" indent="0" algn="l" hangingPunct="1">
              <a:spcBef>
                <a:spcPts val="479"/>
              </a:spcBef>
              <a:spcAft>
                <a:spcPts val="1417"/>
              </a:spcAft>
              <a:buNone/>
            </a:pPr>
            <a:r>
              <a:rPr lang="zh-CN" altLang="en-US" sz="1400">
                <a:solidFill>
                  <a:srgbClr val="000000"/>
                </a:solidFill>
                <a:latin typeface="Candara"/>
              </a:rPr>
              <a:t/>
            </a:r>
            <a:br>
              <a:rPr lang="zh-CN" altLang="en-US" sz="1400">
                <a:solidFill>
                  <a:srgbClr val="000000"/>
                </a:solidFill>
                <a:latin typeface="Candara"/>
              </a:rPr>
            </a:br>
            <a:r>
              <a:rPr lang="en-US" altLang="zh-CN" sz="1400">
                <a:solidFill>
                  <a:srgbClr val="000000"/>
                </a:solidFill>
                <a:latin typeface="Candara"/>
              </a:rPr>
              <a:t>I am Robert M. Bloom of 51 Wedgewood Rd where I have lived since 1975.</a:t>
            </a:r>
            <a:br>
              <a:rPr lang="en-US" altLang="zh-CN" sz="1400">
                <a:solidFill>
                  <a:srgbClr val="000000"/>
                </a:solidFill>
                <a:latin typeface="Candara"/>
              </a:rPr>
            </a:br>
            <a:r>
              <a:rPr lang="en-US" altLang="zh-CN" sz="1400">
                <a:solidFill>
                  <a:srgbClr val="000000"/>
                </a:solidFill>
                <a:latin typeface="Candara"/>
              </a:rPr>
              <a:t>I am writing in support of my neighbors Denise and Peter Staubach's</a:t>
            </a:r>
            <a:br>
              <a:rPr lang="en-US" altLang="zh-CN" sz="1400">
                <a:solidFill>
                  <a:srgbClr val="000000"/>
                </a:solidFill>
                <a:latin typeface="Candara"/>
              </a:rPr>
            </a:br>
            <a:r>
              <a:rPr lang="en-US" altLang="zh-CN" sz="1400">
                <a:solidFill>
                  <a:srgbClr val="000000"/>
                </a:solidFill>
                <a:latin typeface="Candara"/>
              </a:rPr>
              <a:t>request for a special permit. They have been wonderful caring</a:t>
            </a:r>
            <a:br>
              <a:rPr lang="en-US" altLang="zh-CN" sz="1400">
                <a:solidFill>
                  <a:srgbClr val="000000"/>
                </a:solidFill>
                <a:latin typeface="Candara"/>
              </a:rPr>
            </a:br>
            <a:r>
              <a:rPr lang="en-US" altLang="zh-CN" sz="1400">
                <a:solidFill>
                  <a:srgbClr val="000000"/>
                </a:solidFill>
                <a:latin typeface="Candara"/>
              </a:rPr>
              <a:t>neighbors who have contributed greatly to our close knit Wedgewood</a:t>
            </a:r>
            <a:br>
              <a:rPr lang="en-US" altLang="zh-CN" sz="1400">
                <a:solidFill>
                  <a:srgbClr val="000000"/>
                </a:solidFill>
                <a:latin typeface="Candara"/>
              </a:rPr>
            </a:br>
            <a:r>
              <a:rPr lang="en-US" altLang="zh-CN" sz="1400">
                <a:solidFill>
                  <a:srgbClr val="000000"/>
                </a:solidFill>
                <a:latin typeface="Candara"/>
              </a:rPr>
              <a:t>community. Their house is very well maintained and their improvements</a:t>
            </a:r>
            <a:br>
              <a:rPr lang="en-US" altLang="zh-CN" sz="1400">
                <a:solidFill>
                  <a:srgbClr val="000000"/>
                </a:solidFill>
                <a:latin typeface="Candara"/>
              </a:rPr>
            </a:br>
            <a:r>
              <a:rPr lang="en-US" altLang="zh-CN" sz="1400">
                <a:solidFill>
                  <a:srgbClr val="000000"/>
                </a:solidFill>
                <a:latin typeface="Candara"/>
              </a:rPr>
              <a:t>have contributed to the overall beauty of the street. I am certain</a:t>
            </a:r>
            <a:br>
              <a:rPr lang="en-US" altLang="zh-CN" sz="1400">
                <a:solidFill>
                  <a:srgbClr val="000000"/>
                </a:solidFill>
                <a:latin typeface="Candara"/>
              </a:rPr>
            </a:br>
            <a:r>
              <a:rPr lang="en-US" altLang="zh-CN" sz="1400">
                <a:solidFill>
                  <a:srgbClr val="000000"/>
                </a:solidFill>
                <a:latin typeface="Candara"/>
              </a:rPr>
              <a:t>that there proposed improvement which will maintain the cape style</a:t>
            </a:r>
            <a:br>
              <a:rPr lang="en-US" altLang="zh-CN" sz="1400">
                <a:solidFill>
                  <a:srgbClr val="000000"/>
                </a:solidFill>
                <a:latin typeface="Candara"/>
              </a:rPr>
            </a:br>
            <a:r>
              <a:rPr lang="en-US" altLang="zh-CN" sz="1400">
                <a:solidFill>
                  <a:srgbClr val="000000"/>
                </a:solidFill>
                <a:latin typeface="Candara"/>
              </a:rPr>
              <a:t>design will further enhance our neighborhood. On a personal note I</a:t>
            </a:r>
            <a:br>
              <a:rPr lang="en-US" altLang="zh-CN" sz="1400">
                <a:solidFill>
                  <a:srgbClr val="000000"/>
                </a:solidFill>
                <a:latin typeface="Candara"/>
              </a:rPr>
            </a:br>
            <a:r>
              <a:rPr lang="en-US" altLang="zh-CN" sz="1400">
                <a:solidFill>
                  <a:srgbClr val="000000"/>
                </a:solidFill>
                <a:latin typeface="Candara"/>
              </a:rPr>
              <a:t>have observed how wonderfully caring they are to their parents and I</a:t>
            </a:r>
            <a:br>
              <a:rPr lang="en-US" altLang="zh-CN" sz="1400">
                <a:solidFill>
                  <a:srgbClr val="000000"/>
                </a:solidFill>
                <a:latin typeface="Candara"/>
              </a:rPr>
            </a:br>
            <a:r>
              <a:rPr lang="en-US" altLang="zh-CN" sz="1400">
                <a:solidFill>
                  <a:srgbClr val="000000"/>
                </a:solidFill>
                <a:latin typeface="Candara"/>
              </a:rPr>
              <a:t>know the proposed project will better enable them to care for their</a:t>
            </a:r>
            <a:br>
              <a:rPr lang="en-US" altLang="zh-CN" sz="1400">
                <a:solidFill>
                  <a:srgbClr val="000000"/>
                </a:solidFill>
                <a:latin typeface="Candara"/>
              </a:rPr>
            </a:br>
            <a:r>
              <a:rPr lang="en-US" altLang="zh-CN" sz="1400">
                <a:solidFill>
                  <a:srgbClr val="000000"/>
                </a:solidFill>
                <a:latin typeface="Candara"/>
              </a:rPr>
              <a:t>parents within their home. I think this project will ensure their</a:t>
            </a:r>
            <a:br>
              <a:rPr lang="en-US" altLang="zh-CN" sz="1400">
                <a:solidFill>
                  <a:srgbClr val="000000"/>
                </a:solidFill>
                <a:latin typeface="Candara"/>
              </a:rPr>
            </a:br>
            <a:r>
              <a:rPr lang="en-US" altLang="zh-CN" sz="1400">
                <a:solidFill>
                  <a:srgbClr val="000000"/>
                </a:solidFill>
                <a:latin typeface="Candara"/>
              </a:rPr>
              <a:t>commitment to stay in our Wedgewood community and we all benefit from</a:t>
            </a:r>
            <a:br>
              <a:rPr lang="en-US" altLang="zh-CN" sz="1400">
                <a:solidFill>
                  <a:srgbClr val="000000"/>
                </a:solidFill>
                <a:latin typeface="Candara"/>
              </a:rPr>
            </a:br>
            <a:r>
              <a:rPr lang="en-US" altLang="zh-CN" sz="1400">
                <a:solidFill>
                  <a:srgbClr val="000000"/>
                </a:solidFill>
                <a:latin typeface="Candara"/>
              </a:rPr>
              <a:t>this.</a:t>
            </a:r>
          </a:p>
          <a:p>
            <a:pPr marL="0" lvl="0" indent="0" algn="l" hangingPunct="1">
              <a:spcBef>
                <a:spcPts val="479"/>
              </a:spcBef>
              <a:spcAft>
                <a:spcPts val="1417"/>
              </a:spcAft>
              <a:buNone/>
            </a:pPr>
            <a:r>
              <a:rPr lang="zh-CN" altLang="en-US" sz="1400">
                <a:solidFill>
                  <a:srgbClr val="000000"/>
                </a:solidFill>
                <a:latin typeface="Candara"/>
              </a:rPr>
              <a:t/>
            </a:r>
            <a:br>
              <a:rPr lang="zh-CN" altLang="en-US" sz="1400">
                <a:solidFill>
                  <a:srgbClr val="000000"/>
                </a:solidFill>
                <a:latin typeface="Candara"/>
              </a:rPr>
            </a:br>
            <a:r>
              <a:rPr lang="en-US" altLang="zh-CN" sz="1400">
                <a:solidFill>
                  <a:srgbClr val="000000"/>
                </a:solidFill>
                <a:latin typeface="Candara"/>
              </a:rPr>
              <a:t>Sincerely,</a:t>
            </a:r>
            <a:br>
              <a:rPr lang="en-US" altLang="zh-CN" sz="1400">
                <a:solidFill>
                  <a:srgbClr val="000000"/>
                </a:solidFill>
                <a:latin typeface="Candara"/>
              </a:rPr>
            </a:br>
            <a:r>
              <a:rPr lang="en-US" altLang="zh-CN" sz="1400">
                <a:solidFill>
                  <a:srgbClr val="000000"/>
                </a:solidFill>
                <a:latin typeface="Candara"/>
              </a:rPr>
              <a:t/>
            </a:r>
            <a:br>
              <a:rPr lang="en-US" altLang="zh-CN" sz="1400">
                <a:solidFill>
                  <a:srgbClr val="000000"/>
                </a:solidFill>
                <a:latin typeface="Candara"/>
              </a:rPr>
            </a:br>
            <a:r>
              <a:rPr lang="en-US" altLang="zh-CN" sz="1400">
                <a:solidFill>
                  <a:srgbClr val="000000"/>
                </a:solidFill>
                <a:latin typeface="Candara"/>
              </a:rPr>
              <a:t>Robert M. Bloom</a:t>
            </a:r>
            <a:br>
              <a:rPr lang="en-US" altLang="zh-CN" sz="1400">
                <a:solidFill>
                  <a:srgbClr val="000000"/>
                </a:solidFill>
                <a:latin typeface="Candara"/>
              </a:rPr>
            </a:br>
            <a:r>
              <a:rPr lang="en-US" altLang="zh-CN" sz="1400">
                <a:solidFill>
                  <a:srgbClr val="000000"/>
                </a:solidFill>
                <a:latin typeface="Candara"/>
              </a:rPr>
              <a:t>51 Wedgewood Rd.</a:t>
            </a:r>
            <a:br>
              <a:rPr lang="en-US" altLang="zh-CN" sz="1400">
                <a:solidFill>
                  <a:srgbClr val="000000"/>
                </a:solidFill>
                <a:latin typeface="Candara"/>
              </a:rPr>
            </a:br>
            <a:r>
              <a:rPr lang="en-US" altLang="zh-CN" sz="1400">
                <a:solidFill>
                  <a:srgbClr val="000000"/>
                </a:solidFill>
                <a:latin typeface="Candara"/>
              </a:rPr>
              <a:t>West Newton Ma.</a:t>
            </a:r>
            <a:r>
              <a:rPr lang="zh-CN" altLang="en-US" sz="2300">
                <a:solidFill>
                  <a:srgbClr val="000000"/>
                </a:solidFill>
                <a:latin typeface="Candara"/>
              </a:rPr>
              <a:t/>
            </a:r>
            <a:br>
              <a:rPr lang="zh-CN" altLang="en-US" sz="2300">
                <a:solidFill>
                  <a:srgbClr val="000000"/>
                </a:solidFill>
                <a:latin typeface="Candara"/>
              </a:rPr>
            </a:br>
            <a:r>
              <a:rPr lang="en-US" altLang="zh-CN" sz="1400">
                <a:solidFill>
                  <a:srgbClr val="000000"/>
                </a:solidFill>
                <a:latin typeface="Candara"/>
              </a:rPr>
              <a:t>617 965 4380</a:t>
            </a:r>
            <a:r>
              <a:rPr lang="zh-CN" altLang="en-US" sz="2400">
                <a:solidFill>
                  <a:srgbClr val="000000"/>
                </a:solidFill>
                <a:latin typeface="Candara"/>
              </a:rPr>
              <a:t/>
            </a:r>
            <a:br>
              <a:rPr lang="zh-CN" altLang="en-US" sz="2400">
                <a:solidFill>
                  <a:srgbClr val="000000"/>
                </a:solidFill>
                <a:latin typeface="Candara"/>
              </a:rPr>
            </a:br>
            <a:endParaRPr lang="zh-CN" altLang="en-US" sz="2400">
              <a:solidFill>
                <a:srgbClr val="000000"/>
              </a:solidFill>
              <a:latin typeface="Candar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Rectangle 1"/>
          <p:cNvSpPr/>
          <p:nvPr/>
        </p:nvSpPr>
        <p:spPr>
          <a:xfrm>
            <a:off x="914400" y="640080"/>
            <a:ext cx="7406640" cy="5279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en-US" sz="1100" b="0" i="0" u="none" strike="noStrike" kern="1200" spc="0">
                <a:ln>
                  <a:noFill/>
                </a:ln>
                <a:solidFill>
                  <a:srgbClr val="000000"/>
                </a:solidFill>
                <a:latin typeface="Candara" pitchFamily="18"/>
                <a:ea typeface="Microsoft YaHei" pitchFamily="2"/>
                <a:cs typeface="Mangal" pitchFamily="2"/>
              </a:rPr>
              <a:t>Dear Ms. Finucane, Mr. Sexton, and Newton City Officials,</a:t>
            </a:r>
            <a:br>
              <a:rPr lang="en-US" sz="1100" b="0" i="0" u="none" strike="noStrike" kern="1200" spc="0">
                <a:ln>
                  <a:noFill/>
                </a:ln>
                <a:solidFill>
                  <a:srgbClr val="000000"/>
                </a:solidFill>
                <a:latin typeface="Candara" pitchFamily="18"/>
                <a:ea typeface="Microsoft YaHei" pitchFamily="2"/>
                <a:cs typeface="Mangal" pitchFamily="2"/>
              </a:rPr>
            </a:br>
            <a:r>
              <a:rPr lang="en-US" sz="1100" b="0" i="0" u="none" strike="noStrike" kern="1200" spc="0">
                <a:ln>
                  <a:noFill/>
                </a:ln>
                <a:solidFill>
                  <a:srgbClr val="000000"/>
                </a:solidFill>
                <a:latin typeface="Candara" pitchFamily="18"/>
                <a:ea typeface="Microsoft YaHei" pitchFamily="2"/>
                <a:cs typeface="Mangal" pitchFamily="2"/>
              </a:rPr>
              <a:t/>
            </a:r>
            <a:br>
              <a:rPr lang="en-US" sz="1100" b="0" i="0" u="none" strike="noStrike" kern="1200" spc="0">
                <a:ln>
                  <a:noFill/>
                </a:ln>
                <a:solidFill>
                  <a:srgbClr val="000000"/>
                </a:solidFill>
                <a:latin typeface="Candara" pitchFamily="18"/>
                <a:ea typeface="Microsoft YaHei" pitchFamily="2"/>
                <a:cs typeface="Mangal" pitchFamily="2"/>
              </a:rPr>
            </a:br>
            <a:r>
              <a:rPr lang="en-US" sz="1100" b="0" i="0" u="none" strike="noStrike" kern="1200" spc="0">
                <a:ln>
                  <a:noFill/>
                </a:ln>
                <a:solidFill>
                  <a:srgbClr val="000000"/>
                </a:solidFill>
                <a:latin typeface="Candara" pitchFamily="18"/>
                <a:ea typeface="Microsoft YaHei" pitchFamily="2"/>
                <a:cs typeface="Mangal" pitchFamily="2"/>
              </a:rPr>
              <a:t>I am writing this letter to convey my wholehearted support for the proposed renovation of the Staubach residence. I live several houses down from Denise and Peter Staubach at 73 Wedgewood Rd.</a:t>
            </a:r>
          </a:p>
          <a:p>
            <a:pPr marL="0" marR="0" lvl="0" indent="0" algn="l" rtl="0" hangingPunct="1">
              <a:lnSpc>
                <a:spcPct val="100000"/>
              </a:lnSpc>
              <a:spcBef>
                <a:spcPts val="0"/>
              </a:spcBef>
              <a:spcAft>
                <a:spcPts val="0"/>
              </a:spcAft>
              <a:buNone/>
              <a:tabLst/>
            </a:pPr>
            <a:r>
              <a:rPr lang="en-US" sz="1100" b="0" i="0" u="none" strike="noStrike" kern="1200" spc="0">
                <a:ln>
                  <a:noFill/>
                </a:ln>
                <a:solidFill>
                  <a:srgbClr val="000000"/>
                </a:solidFill>
                <a:latin typeface="Candara" pitchFamily="18"/>
                <a:ea typeface="Microsoft YaHei" pitchFamily="2"/>
                <a:cs typeface="Mangal" pitchFamily="2"/>
              </a:rPr>
              <a:t/>
            </a:r>
            <a:br>
              <a:rPr lang="en-US" sz="1100" b="0" i="0" u="none" strike="noStrike" kern="1200" spc="0">
                <a:ln>
                  <a:noFill/>
                </a:ln>
                <a:solidFill>
                  <a:srgbClr val="000000"/>
                </a:solidFill>
                <a:latin typeface="Candara" pitchFamily="18"/>
                <a:ea typeface="Microsoft YaHei" pitchFamily="2"/>
                <a:cs typeface="Mangal" pitchFamily="2"/>
              </a:rPr>
            </a:br>
            <a:r>
              <a:rPr lang="en-US" sz="1100" b="0" i="0" u="none" strike="noStrike" kern="1200" spc="0">
                <a:ln>
                  <a:noFill/>
                </a:ln>
                <a:solidFill>
                  <a:srgbClr val="000000"/>
                </a:solidFill>
                <a:latin typeface="Candara" pitchFamily="18"/>
                <a:ea typeface="Microsoft YaHei" pitchFamily="2"/>
                <a:cs typeface="Mangal" pitchFamily="2"/>
              </a:rPr>
              <a:t>I have reviewed the proposed renovation drawings/plans which Denise and Peter have shared with the neighborhood and I am pleased that the renovations maintain the same beautiful cape style of their home which they have meticulously maintained. </a:t>
            </a:r>
            <a:br>
              <a:rPr lang="en-US" sz="1100" b="0" i="0" u="none" strike="noStrike" kern="1200" spc="0">
                <a:ln>
                  <a:noFill/>
                </a:ln>
                <a:solidFill>
                  <a:srgbClr val="000000"/>
                </a:solidFill>
                <a:latin typeface="Candara" pitchFamily="18"/>
                <a:ea typeface="Microsoft YaHei" pitchFamily="2"/>
                <a:cs typeface="Mangal" pitchFamily="2"/>
              </a:rPr>
            </a:br>
            <a:r>
              <a:rPr lang="en-US" sz="1100" b="0" i="0" u="none" strike="noStrike" kern="1200" spc="0">
                <a:ln>
                  <a:noFill/>
                </a:ln>
                <a:solidFill>
                  <a:srgbClr val="000000"/>
                </a:solidFill>
                <a:latin typeface="Candara" pitchFamily="18"/>
                <a:ea typeface="Microsoft YaHei" pitchFamily="2"/>
                <a:cs typeface="Mangal" pitchFamily="2"/>
              </a:rPr>
              <a:t>Their renovation plans highlight their commitment to stay in the neighborhood and invest in our community.</a:t>
            </a:r>
            <a:br>
              <a:rPr lang="en-US" sz="1100" b="0" i="0" u="none" strike="noStrike" kern="1200" spc="0">
                <a:ln>
                  <a:noFill/>
                </a:ln>
                <a:solidFill>
                  <a:srgbClr val="000000"/>
                </a:solidFill>
                <a:latin typeface="Candara" pitchFamily="18"/>
                <a:ea typeface="Microsoft YaHei" pitchFamily="2"/>
                <a:cs typeface="Mangal" pitchFamily="2"/>
              </a:rPr>
            </a:br>
            <a:r>
              <a:rPr lang="en-US" sz="1100" b="0" i="0" u="none" strike="noStrike" kern="1200" spc="0">
                <a:ln>
                  <a:noFill/>
                </a:ln>
                <a:solidFill>
                  <a:srgbClr val="000000"/>
                </a:solidFill>
                <a:latin typeface="Candara" pitchFamily="18"/>
                <a:ea typeface="Microsoft YaHei" pitchFamily="2"/>
                <a:cs typeface="Mangal" pitchFamily="2"/>
              </a:rPr>
              <a:t>I understand the rationale for regulations on renovations, but I also know that the spirit behind these regulations is to maintain the beauty, character and value of neighborhoods. Wedgewood Rd has many beautiful homes situated relatively close to each other on relatively small plots of land. Many of the homes front yards are larger than their backyards. While this may mean that one neighbors kitchen window can directly face another's living room window and most of our backyards are too small to play catch with a baseball, it also means that neighbors are out in the fronts of their houses and on the street more. It means we see each other more frequently. We talk. We share gardening tips. We borrow tools and books. We organize neighborhood card games and impromptu neighborhood picnics at the park on nice days. We have annual block parties and goodbye parties when neighbors move away. It means the kids run from house to house and play games on the street. In short, it helps create a close-knit, vibrant and welcoming community that takes pride not only in the beauty of the homes on the street but the character and qualities of the neighbors who dwell in them.</a:t>
            </a:r>
          </a:p>
          <a:p>
            <a:pPr marL="0" marR="0" lvl="0" indent="0" algn="l" rtl="0" hangingPunct="1">
              <a:lnSpc>
                <a:spcPct val="100000"/>
              </a:lnSpc>
              <a:spcBef>
                <a:spcPts val="0"/>
              </a:spcBef>
              <a:spcAft>
                <a:spcPts val="0"/>
              </a:spcAft>
              <a:buNone/>
              <a:tabLst/>
            </a:pPr>
            <a:r>
              <a:rPr lang="en-US" sz="1100" b="0" i="0" u="none" strike="noStrike" kern="1200" spc="0">
                <a:ln>
                  <a:noFill/>
                </a:ln>
                <a:solidFill>
                  <a:srgbClr val="000000"/>
                </a:solidFill>
                <a:latin typeface="Candara" pitchFamily="18"/>
                <a:ea typeface="Microsoft YaHei" pitchFamily="2"/>
                <a:cs typeface="Mangal" pitchFamily="2"/>
              </a:rPr>
              <a:t/>
            </a:r>
            <a:br>
              <a:rPr lang="en-US" sz="1100" b="0" i="0" u="none" strike="noStrike" kern="1200" spc="0">
                <a:ln>
                  <a:noFill/>
                </a:ln>
                <a:solidFill>
                  <a:srgbClr val="000000"/>
                </a:solidFill>
                <a:latin typeface="Candara" pitchFamily="18"/>
                <a:ea typeface="Microsoft YaHei" pitchFamily="2"/>
                <a:cs typeface="Mangal" pitchFamily="2"/>
              </a:rPr>
            </a:br>
            <a:r>
              <a:rPr lang="en-US" sz="1100" b="0" i="0" u="none" strike="noStrike" kern="1200" spc="0">
                <a:ln>
                  <a:noFill/>
                </a:ln>
                <a:solidFill>
                  <a:srgbClr val="000000"/>
                </a:solidFill>
                <a:latin typeface="Candara" pitchFamily="18"/>
                <a:ea typeface="Microsoft YaHei" pitchFamily="2"/>
                <a:cs typeface="Mangal" pitchFamily="2"/>
              </a:rPr>
              <a:t>When our family moved into the neighborhood 4 years ago nearly every day of the first week we arrived was accompanied with a new neighbor introducing themselves at our door with homemade treats and meals to welcome us. It is neighbors like Denise and Peter who not only take pride in the care of their home but also take interest in the lives of their neighbors that brings the most value to our neighborhood. The few inches of setback that may be lost in renovation are undoubtedly overshadowed by allowing them the space in their home needed to stay in and contribute to our wonderful Wedgewood community. </a:t>
            </a:r>
            <a:br>
              <a:rPr lang="en-US" sz="1100" b="0" i="0" u="none" strike="noStrike" kern="1200" spc="0">
                <a:ln>
                  <a:noFill/>
                </a:ln>
                <a:solidFill>
                  <a:srgbClr val="000000"/>
                </a:solidFill>
                <a:latin typeface="Candara" pitchFamily="18"/>
                <a:ea typeface="Microsoft YaHei" pitchFamily="2"/>
                <a:cs typeface="Mangal" pitchFamily="2"/>
              </a:rPr>
            </a:br>
            <a:r>
              <a:rPr lang="en-US" sz="1100" b="0" i="0" u="none" strike="noStrike" kern="1200" spc="0">
                <a:ln>
                  <a:noFill/>
                </a:ln>
                <a:solidFill>
                  <a:srgbClr val="000000"/>
                </a:solidFill>
                <a:latin typeface="Candara" pitchFamily="18"/>
                <a:ea typeface="Microsoft YaHei" pitchFamily="2"/>
                <a:cs typeface="Mangal" pitchFamily="2"/>
              </a:rPr>
              <a:t>Sincerely,</a:t>
            </a:r>
            <a:br>
              <a:rPr lang="en-US" sz="1100" b="0" i="0" u="none" strike="noStrike" kern="1200" spc="0">
                <a:ln>
                  <a:noFill/>
                </a:ln>
                <a:solidFill>
                  <a:srgbClr val="000000"/>
                </a:solidFill>
                <a:latin typeface="Candara" pitchFamily="18"/>
                <a:ea typeface="Microsoft YaHei" pitchFamily="2"/>
                <a:cs typeface="Mangal" pitchFamily="2"/>
              </a:rPr>
            </a:br>
            <a:r>
              <a:rPr lang="en-US" sz="1100" b="0" i="0" u="none" strike="noStrike" kern="1200" spc="0">
                <a:ln>
                  <a:noFill/>
                </a:ln>
                <a:solidFill>
                  <a:srgbClr val="000000"/>
                </a:solidFill>
                <a:latin typeface="Candara" pitchFamily="18"/>
                <a:ea typeface="Microsoft YaHei" pitchFamily="2"/>
                <a:cs typeface="Mangal" pitchFamily="2"/>
              </a:rPr>
              <a:t/>
            </a:r>
            <a:br>
              <a:rPr lang="en-US" sz="1100" b="0" i="0" u="none" strike="noStrike" kern="1200" spc="0">
                <a:ln>
                  <a:noFill/>
                </a:ln>
                <a:solidFill>
                  <a:srgbClr val="000000"/>
                </a:solidFill>
                <a:latin typeface="Candara" pitchFamily="18"/>
                <a:ea typeface="Microsoft YaHei" pitchFamily="2"/>
                <a:cs typeface="Mangal" pitchFamily="2"/>
              </a:rPr>
            </a:br>
            <a:r>
              <a:rPr lang="en-US" sz="1100" b="0" i="0" u="none" strike="noStrike" kern="1200" spc="0">
                <a:ln>
                  <a:noFill/>
                </a:ln>
                <a:solidFill>
                  <a:srgbClr val="000000"/>
                </a:solidFill>
                <a:latin typeface="Candara" pitchFamily="18"/>
                <a:ea typeface="Microsoft YaHei" pitchFamily="2"/>
                <a:cs typeface="Mangal" pitchFamily="2"/>
              </a:rPr>
              <a:t>Peter Ngo</a:t>
            </a:r>
            <a:br>
              <a:rPr lang="en-US" sz="1100" b="0" i="0" u="none" strike="noStrike" kern="1200" spc="0">
                <a:ln>
                  <a:noFill/>
                </a:ln>
                <a:solidFill>
                  <a:srgbClr val="000000"/>
                </a:solidFill>
                <a:latin typeface="Candara" pitchFamily="18"/>
                <a:ea typeface="Microsoft YaHei" pitchFamily="2"/>
                <a:cs typeface="Mangal" pitchFamily="2"/>
              </a:rPr>
            </a:br>
            <a:r>
              <a:rPr lang="en-US" sz="1100" b="0" i="0" u="none" strike="noStrike" kern="1200" spc="0">
                <a:ln>
                  <a:noFill/>
                </a:ln>
                <a:solidFill>
                  <a:srgbClr val="000000"/>
                </a:solidFill>
                <a:latin typeface="Candara" pitchFamily="18"/>
                <a:ea typeface="Microsoft YaHei" pitchFamily="2"/>
                <a:cs typeface="Mangal" pitchFamily="2"/>
              </a:rPr>
              <a:t>73 Wedgewood Rd</a:t>
            </a:r>
            <a:br>
              <a:rPr lang="en-US" sz="1100" b="0" i="0" u="none" strike="noStrike" kern="1200" spc="0">
                <a:ln>
                  <a:noFill/>
                </a:ln>
                <a:solidFill>
                  <a:srgbClr val="000000"/>
                </a:solidFill>
                <a:latin typeface="Candara" pitchFamily="18"/>
                <a:ea typeface="Microsoft YaHei" pitchFamily="2"/>
                <a:cs typeface="Mangal" pitchFamily="2"/>
              </a:rPr>
            </a:br>
            <a:r>
              <a:rPr lang="en-US" sz="1100" b="0" i="0" u="none" strike="noStrike" kern="1200" spc="0">
                <a:ln>
                  <a:noFill/>
                </a:ln>
                <a:solidFill>
                  <a:srgbClr val="000000"/>
                </a:solidFill>
                <a:latin typeface="Candara" pitchFamily="18"/>
                <a:ea typeface="Microsoft YaHei" pitchFamily="2"/>
                <a:cs typeface="Mangal" pitchFamily="2"/>
              </a:rPr>
              <a:t>West Newton, MA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sz="3600" dirty="0" smtClean="0"/>
              <a:t>Neighborhood</a:t>
            </a:r>
            <a:endParaRPr lang="en-US" sz="3600" dirty="0"/>
          </a:p>
        </p:txBody>
      </p:sp>
      <p:sp>
        <p:nvSpPr>
          <p:cNvPr id="3" name="Content Placeholder 2"/>
          <p:cNvSpPr>
            <a:spLocks noGrp="1"/>
          </p:cNvSpPr>
          <p:nvPr>
            <p:ph idx="1"/>
          </p:nvPr>
        </p:nvSpPr>
        <p:spPr/>
        <p:txBody>
          <a:bodyPr/>
          <a:lstStyle/>
          <a:p>
            <a:r>
              <a:rPr lang="en-US" dirty="0" smtClean="0"/>
              <a:t>Wedgewood Road</a:t>
            </a:r>
          </a:p>
          <a:p>
            <a:pPr lvl="1"/>
            <a:r>
              <a:rPr lang="en-US" dirty="0" smtClean="0"/>
              <a:t>16 homes</a:t>
            </a:r>
          </a:p>
          <a:p>
            <a:pPr lvl="2"/>
            <a:r>
              <a:rPr lang="en-US" dirty="0" smtClean="0"/>
              <a:t>14 – 2 story colonials, most with walk up attic</a:t>
            </a:r>
          </a:p>
          <a:p>
            <a:pPr lvl="2"/>
            <a:r>
              <a:rPr lang="en-US" dirty="0" smtClean="0"/>
              <a:t>2 - 1.75 story capes, with crawl space</a:t>
            </a:r>
          </a:p>
          <a:p>
            <a:r>
              <a:rPr lang="en-US" dirty="0" smtClean="0"/>
              <a:t>Eliot Ave abutters</a:t>
            </a:r>
          </a:p>
          <a:p>
            <a:pPr lvl="1"/>
            <a:r>
              <a:rPr lang="en-US" dirty="0" smtClean="0"/>
              <a:t>3 homes</a:t>
            </a:r>
          </a:p>
          <a:p>
            <a:pPr lvl="2"/>
            <a:r>
              <a:rPr lang="en-US" dirty="0" smtClean="0"/>
              <a:t>2 – 2 story colonials, with walk up attic</a:t>
            </a:r>
          </a:p>
          <a:p>
            <a:pPr lvl="2"/>
            <a:r>
              <a:rPr lang="en-US" dirty="0" smtClean="0"/>
              <a:t>1 – 1 story bungalow</a:t>
            </a:r>
          </a:p>
          <a:p>
            <a:pPr lvl="1"/>
            <a:endParaRPr lang="en-US" dirty="0"/>
          </a:p>
        </p:txBody>
      </p:sp>
    </p:spTree>
    <p:extLst>
      <p:ext uri="{BB962C8B-B14F-4D97-AF65-F5344CB8AC3E}">
        <p14:creationId xmlns:p14="http://schemas.microsoft.com/office/powerpoint/2010/main" val="190696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Content Placeholder 18"/>
          <p:cNvSpPr txBox="1">
            <a:spLocks noGrp="1"/>
          </p:cNvSpPr>
          <p:nvPr>
            <p:ph type="body" idx="4294967295"/>
          </p:nvPr>
        </p:nvSpPr>
        <p:spPr>
          <a:xfrm>
            <a:off x="1005840" y="822960"/>
            <a:ext cx="7223760" cy="5912279"/>
          </a:xfrm>
        </p:spPr>
        <p:txBody>
          <a:bodyPr wrap="square" lIns="90000" tIns="45000" rIns="90000" bIns="45000" anchor="t"/>
          <a:lstStyle>
            <a:defPPr marL="432000" marR="0" lvl="0" indent="-324000">
              <a:spcBef>
                <a:spcPts val="0"/>
              </a:spcBef>
              <a:spcAft>
                <a:spcPts val="1281"/>
              </a:spcAft>
              <a:buSzPct val="45000"/>
              <a:buFont typeface="StarSymbol"/>
              <a:buNone/>
              <a:defRPr lang="en-US" sz="2910" b="0" i="0" u="none" strike="noStrike" kern="1200">
                <a:ln>
                  <a:noFill/>
                </a:ln>
                <a:latin typeface="Arial" pitchFamily="18"/>
                <a:ea typeface="Arial Unicode MS" pitchFamily="2"/>
                <a:cs typeface="Tahoma" pitchFamily="2"/>
              </a:defRPr>
            </a:defPPr>
            <a:lvl1pPr marL="432000" marR="0" lvl="0" indent="-324000">
              <a:spcBef>
                <a:spcPts val="0"/>
              </a:spcBef>
              <a:spcAft>
                <a:spcPts val="1281"/>
              </a:spcAft>
              <a:buSzPct val="45000"/>
              <a:buFont typeface="StarSymbol"/>
              <a:buChar char="●"/>
              <a:defRPr lang="en-US" sz="2910" b="0" i="0" u="none" strike="noStrike" kern="1200">
                <a:ln>
                  <a:noFill/>
                </a:ln>
                <a:latin typeface="Arial" pitchFamily="18"/>
                <a:ea typeface="Arial Unicode MS" pitchFamily="2"/>
                <a:cs typeface="Tahoma" pitchFamily="2"/>
              </a:defRPr>
            </a:lvl1pPr>
            <a:lvl2pPr marL="864000" marR="0" lvl="1" indent="-288000">
              <a:spcBef>
                <a:spcPts val="0"/>
              </a:spcBef>
              <a:spcAft>
                <a:spcPts val="1026"/>
              </a:spcAft>
              <a:buSzPct val="75000"/>
              <a:buFont typeface="StarSymbol"/>
              <a:buChar char="–"/>
              <a:defRPr lang="en-US" sz="2540" b="0" i="0" u="none" strike="noStrike" kern="1200">
                <a:ln>
                  <a:noFill/>
                </a:ln>
                <a:latin typeface="Arial" pitchFamily="18"/>
                <a:ea typeface="Arial Unicode MS" pitchFamily="2"/>
                <a:cs typeface="Tahoma" pitchFamily="2"/>
              </a:defRPr>
            </a:lvl2pPr>
            <a:lvl3pPr marL="1296000" marR="0" lvl="2" indent="-216000">
              <a:spcBef>
                <a:spcPts val="0"/>
              </a:spcBef>
              <a:spcAft>
                <a:spcPts val="771"/>
              </a:spcAft>
              <a:buSzPct val="45000"/>
              <a:buFont typeface="StarSymbol"/>
              <a:buChar char="●"/>
              <a:defRPr lang="en-US" sz="2180" b="0" i="0" u="none" strike="noStrike" kern="1200">
                <a:ln>
                  <a:noFill/>
                </a:ln>
                <a:latin typeface="Arial" pitchFamily="18"/>
                <a:ea typeface="Arial Unicode MS" pitchFamily="2"/>
                <a:cs typeface="Tahoma" pitchFamily="2"/>
              </a:defRPr>
            </a:lvl3pPr>
            <a:lvl4pPr marL="1728000" marR="0" lvl="3" indent="-216000">
              <a:spcBef>
                <a:spcPts val="0"/>
              </a:spcBef>
              <a:spcAft>
                <a:spcPts val="513"/>
              </a:spcAft>
              <a:buSzPct val="75000"/>
              <a:buFont typeface="StarSymbol"/>
              <a:buChar char="–"/>
              <a:defRPr lang="en-US" sz="1820" b="0" i="0" u="none" strike="noStrike" kern="1200">
                <a:ln>
                  <a:noFill/>
                </a:ln>
                <a:latin typeface="Arial" pitchFamily="18"/>
                <a:ea typeface="Arial Unicode MS" pitchFamily="2"/>
                <a:cs typeface="Tahoma" pitchFamily="2"/>
              </a:defRPr>
            </a:lvl4pPr>
            <a:lvl5pPr marL="2160000" marR="0" lvl="4"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5pPr>
            <a:lvl6pPr marL="2592000" marR="0" lvl="5"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6pPr>
            <a:lvl7pPr marL="3024000" marR="0" lvl="6"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7pPr>
            <a:lvl8pPr marL="3456000" marR="0" lvl="7"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8pPr>
            <a:lvl9pPr marL="3887999" marR="0" lvl="8" indent="-216000">
              <a:spcBef>
                <a:spcPts val="0"/>
              </a:spcBef>
              <a:spcAft>
                <a:spcPts val="255"/>
              </a:spcAft>
              <a:buSzPct val="45000"/>
              <a:buFont typeface="StarSymbol"/>
              <a:buChar char="●"/>
              <a:defRPr lang="en-US" sz="1820" b="0" i="0" u="none" strike="noStrike" kern="1200">
                <a:ln>
                  <a:noFill/>
                </a:ln>
                <a:latin typeface="Arial" pitchFamily="18"/>
                <a:ea typeface="Arial Unicode MS" pitchFamily="2"/>
                <a:cs typeface="Tahoma" pitchFamily="2"/>
              </a:defRPr>
            </a:lvl9pPr>
          </a:lstStyle>
          <a:p>
            <a:pPr marL="0" lvl="0" indent="0" algn="l" hangingPunct="1">
              <a:spcBef>
                <a:spcPts val="479"/>
              </a:spcBef>
              <a:spcAft>
                <a:spcPts val="1417"/>
              </a:spcAft>
              <a:buNone/>
            </a:pPr>
            <a:r>
              <a:rPr lang="en-US" altLang="zh-CN" sz="1600">
                <a:solidFill>
                  <a:srgbClr val="000000"/>
                </a:solidFill>
                <a:latin typeface="Candara"/>
              </a:rPr>
              <a:t>Hello,</a:t>
            </a:r>
          </a:p>
          <a:p>
            <a:pPr marL="0" lvl="0" indent="0" algn="l" hangingPunct="1">
              <a:spcBef>
                <a:spcPts val="479"/>
              </a:spcBef>
              <a:spcAft>
                <a:spcPts val="1417"/>
              </a:spcAft>
              <a:buNone/>
            </a:pPr>
            <a:r>
              <a:rPr lang="en-US" altLang="zh-CN" sz="1600">
                <a:solidFill>
                  <a:srgbClr val="000000"/>
                </a:solidFill>
                <a:latin typeface="Candara"/>
              </a:rPr>
              <a:t>I am a neighbor of Peter and Denise Staubach, I live a few doors down the street on Wedgewood road.   I am writing in support of Peter and Denise Staubach's request to get a variance to the the land use zoning ratios as part of their house improvements.  I have looked through the plans and I support their request to get the variance they have requested.  </a:t>
            </a:r>
            <a:br>
              <a:rPr lang="en-US" altLang="zh-CN" sz="1600">
                <a:solidFill>
                  <a:srgbClr val="000000"/>
                </a:solidFill>
                <a:latin typeface="Candara"/>
              </a:rPr>
            </a:br>
            <a:r>
              <a:rPr lang="en-US" altLang="zh-CN" sz="1600">
                <a:solidFill>
                  <a:srgbClr val="000000"/>
                </a:solidFill>
                <a:latin typeface="Candara"/>
              </a:rPr>
              <a:t/>
            </a:r>
            <a:br>
              <a:rPr lang="en-US" altLang="zh-CN" sz="1600">
                <a:solidFill>
                  <a:srgbClr val="000000"/>
                </a:solidFill>
                <a:latin typeface="Candara"/>
              </a:rPr>
            </a:br>
            <a:r>
              <a:rPr lang="en-US" altLang="zh-CN" sz="1600">
                <a:solidFill>
                  <a:srgbClr val="000000"/>
                </a:solidFill>
                <a:latin typeface="Candara"/>
              </a:rPr>
              <a:t>Sincerely,</a:t>
            </a:r>
          </a:p>
          <a:p>
            <a:pPr marL="0" lvl="0" indent="0" algn="l" hangingPunct="1">
              <a:spcBef>
                <a:spcPts val="479"/>
              </a:spcBef>
              <a:spcAft>
                <a:spcPts val="1417"/>
              </a:spcAft>
              <a:buNone/>
            </a:pPr>
            <a:r>
              <a:rPr lang="en-US" altLang="zh-CN" sz="1600">
                <a:solidFill>
                  <a:srgbClr val="000000"/>
                </a:solidFill>
                <a:latin typeface="Candara"/>
              </a:rPr>
              <a:t>Andrew Wardly</a:t>
            </a:r>
            <a:br>
              <a:rPr lang="en-US" altLang="zh-CN" sz="1600">
                <a:solidFill>
                  <a:srgbClr val="000000"/>
                </a:solidFill>
                <a:latin typeface="Candara"/>
              </a:rPr>
            </a:br>
            <a:endParaRPr lang="en-US" altLang="zh-CN" sz="1600">
              <a:solidFill>
                <a:srgbClr val="000000"/>
              </a:solidFill>
              <a:latin typeface="Candara"/>
            </a:endParaRPr>
          </a:p>
          <a:p>
            <a:pPr marL="0" lvl="0" indent="0" algn="l" hangingPunct="1">
              <a:spcBef>
                <a:spcPts val="479"/>
              </a:spcBef>
              <a:spcAft>
                <a:spcPts val="1417"/>
              </a:spcAft>
              <a:buNone/>
            </a:pPr>
            <a:r>
              <a:rPr lang="en-US" altLang="zh-CN" sz="1600">
                <a:solidFill>
                  <a:srgbClr val="000000"/>
                </a:solidFill>
                <a:latin typeface="Candara"/>
              </a:rPr>
              <a:t>Andrew Wardly</a:t>
            </a:r>
            <a:br>
              <a:rPr lang="en-US" altLang="zh-CN" sz="1600">
                <a:solidFill>
                  <a:srgbClr val="000000"/>
                </a:solidFill>
                <a:latin typeface="Candara"/>
              </a:rPr>
            </a:br>
            <a:r>
              <a:rPr lang="en-US" altLang="zh-CN" sz="1600">
                <a:solidFill>
                  <a:srgbClr val="000000"/>
                </a:solidFill>
                <a:latin typeface="Candara"/>
              </a:rPr>
              <a:t>50 Wedgewood Road</a:t>
            </a:r>
            <a:br>
              <a:rPr lang="en-US" altLang="zh-CN" sz="1600">
                <a:solidFill>
                  <a:srgbClr val="000000"/>
                </a:solidFill>
                <a:latin typeface="Candara"/>
              </a:rPr>
            </a:br>
            <a:r>
              <a:rPr lang="en-US" altLang="zh-CN" sz="1600">
                <a:solidFill>
                  <a:srgbClr val="000000"/>
                </a:solidFill>
                <a:latin typeface="Candara"/>
              </a:rPr>
              <a:t>West Newton, MA 02465</a:t>
            </a:r>
          </a:p>
          <a:p>
            <a:pPr marL="0" lvl="0" indent="0" algn="l" hangingPunct="1">
              <a:spcBef>
                <a:spcPts val="479"/>
              </a:spcBef>
              <a:spcAft>
                <a:spcPts val="1417"/>
              </a:spcAft>
              <a:buNone/>
            </a:pPr>
            <a:endParaRPr lang="zh-CN" altLang="en-US" sz="2400">
              <a:solidFill>
                <a:srgbClr val="073E87"/>
              </a:solidFill>
              <a:latin typeface="Candar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514600" y="6324600"/>
            <a:ext cx="3429000" cy="369332"/>
          </a:xfrm>
          <a:prstGeom prst="rect">
            <a:avLst/>
          </a:prstGeom>
          <a:noFill/>
          <a:ln>
            <a:solidFill>
              <a:schemeClr val="bg1"/>
            </a:solidFill>
          </a:ln>
        </p:spPr>
        <p:txBody>
          <a:bodyPr wrap="square" rtlCol="0">
            <a:spAutoFit/>
          </a:bodyPr>
          <a:lstStyle/>
          <a:p>
            <a:pPr algn="ctr"/>
            <a:r>
              <a:rPr lang="en-US" dirty="0" smtClean="0">
                <a:solidFill>
                  <a:schemeClr val="bg1"/>
                </a:solidFill>
              </a:rPr>
              <a:t>41 Wedgewood Road</a:t>
            </a:r>
            <a:endParaRPr lang="en-US" dirty="0">
              <a:solidFill>
                <a:schemeClr val="bg1"/>
              </a:solidFill>
            </a:endParaRPr>
          </a:p>
        </p:txBody>
      </p:sp>
    </p:spTree>
    <p:extLst>
      <p:ext uri="{BB962C8B-B14F-4D97-AF65-F5344CB8AC3E}">
        <p14:creationId xmlns:p14="http://schemas.microsoft.com/office/powerpoint/2010/main" val="249368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514600" y="6324600"/>
            <a:ext cx="3429000" cy="369332"/>
          </a:xfrm>
          <a:prstGeom prst="rect">
            <a:avLst/>
          </a:prstGeom>
          <a:noFill/>
          <a:ln>
            <a:solidFill>
              <a:schemeClr val="bg1"/>
            </a:solidFill>
          </a:ln>
        </p:spPr>
        <p:txBody>
          <a:bodyPr wrap="square" rtlCol="0">
            <a:spAutoFit/>
          </a:bodyPr>
          <a:lstStyle/>
          <a:p>
            <a:pPr algn="ctr"/>
            <a:r>
              <a:rPr lang="en-US" dirty="0" smtClean="0">
                <a:solidFill>
                  <a:schemeClr val="bg1"/>
                </a:solidFill>
              </a:rPr>
              <a:t>25 Wedgewood Road</a:t>
            </a:r>
            <a:endParaRPr lang="en-US" dirty="0">
              <a:solidFill>
                <a:schemeClr val="bg1"/>
              </a:solidFill>
            </a:endParaRPr>
          </a:p>
        </p:txBody>
      </p:sp>
    </p:spTree>
    <p:extLst>
      <p:ext uri="{BB962C8B-B14F-4D97-AF65-F5344CB8AC3E}">
        <p14:creationId xmlns:p14="http://schemas.microsoft.com/office/powerpoint/2010/main" val="26066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514600" y="6324600"/>
            <a:ext cx="3429000" cy="369332"/>
          </a:xfrm>
          <a:prstGeom prst="rect">
            <a:avLst/>
          </a:prstGeom>
          <a:noFill/>
          <a:ln>
            <a:solidFill>
              <a:schemeClr val="bg1"/>
            </a:solidFill>
          </a:ln>
        </p:spPr>
        <p:txBody>
          <a:bodyPr wrap="square" rtlCol="0">
            <a:spAutoFit/>
          </a:bodyPr>
          <a:lstStyle/>
          <a:p>
            <a:pPr algn="ctr"/>
            <a:r>
              <a:rPr lang="en-US" dirty="0" smtClean="0">
                <a:solidFill>
                  <a:schemeClr val="bg1"/>
                </a:solidFill>
              </a:rPr>
              <a:t>30 Wedgewood Road</a:t>
            </a:r>
            <a:endParaRPr lang="en-US" dirty="0">
              <a:solidFill>
                <a:schemeClr val="bg1"/>
              </a:solidFill>
            </a:endParaRPr>
          </a:p>
        </p:txBody>
      </p:sp>
    </p:spTree>
    <p:extLst>
      <p:ext uri="{BB962C8B-B14F-4D97-AF65-F5344CB8AC3E}">
        <p14:creationId xmlns:p14="http://schemas.microsoft.com/office/powerpoint/2010/main" val="107880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514600" y="6324600"/>
            <a:ext cx="3429000" cy="369332"/>
          </a:xfrm>
          <a:prstGeom prst="rect">
            <a:avLst/>
          </a:prstGeom>
          <a:noFill/>
          <a:ln>
            <a:solidFill>
              <a:schemeClr val="bg1"/>
            </a:solidFill>
          </a:ln>
        </p:spPr>
        <p:txBody>
          <a:bodyPr wrap="square" rtlCol="0">
            <a:spAutoFit/>
          </a:bodyPr>
          <a:lstStyle/>
          <a:p>
            <a:pPr algn="ctr"/>
            <a:r>
              <a:rPr lang="en-US" dirty="0" smtClean="0">
                <a:solidFill>
                  <a:schemeClr val="bg1"/>
                </a:solidFill>
              </a:rPr>
              <a:t>36 Wedgewood Road</a:t>
            </a:r>
            <a:endParaRPr lang="en-US" dirty="0">
              <a:solidFill>
                <a:schemeClr val="bg1"/>
              </a:solidFill>
            </a:endParaRPr>
          </a:p>
        </p:txBody>
      </p:sp>
    </p:spTree>
    <p:extLst>
      <p:ext uri="{BB962C8B-B14F-4D97-AF65-F5344CB8AC3E}">
        <p14:creationId xmlns:p14="http://schemas.microsoft.com/office/powerpoint/2010/main" val="161564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514600" y="6324600"/>
            <a:ext cx="3429000" cy="369332"/>
          </a:xfrm>
          <a:prstGeom prst="rect">
            <a:avLst/>
          </a:prstGeom>
          <a:noFill/>
          <a:ln>
            <a:solidFill>
              <a:schemeClr val="bg1"/>
            </a:solidFill>
          </a:ln>
        </p:spPr>
        <p:txBody>
          <a:bodyPr wrap="square" rtlCol="0">
            <a:spAutoFit/>
          </a:bodyPr>
          <a:lstStyle/>
          <a:p>
            <a:pPr algn="ctr"/>
            <a:r>
              <a:rPr lang="en-US" dirty="0" smtClean="0">
                <a:solidFill>
                  <a:schemeClr val="bg1"/>
                </a:solidFill>
              </a:rPr>
              <a:t>45 Wedgewood Road</a:t>
            </a:r>
            <a:endParaRPr lang="en-US" dirty="0">
              <a:solidFill>
                <a:schemeClr val="bg1"/>
              </a:solidFill>
            </a:endParaRPr>
          </a:p>
        </p:txBody>
      </p:sp>
    </p:spTree>
    <p:extLst>
      <p:ext uri="{BB962C8B-B14F-4D97-AF65-F5344CB8AC3E}">
        <p14:creationId xmlns:p14="http://schemas.microsoft.com/office/powerpoint/2010/main" val="286255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514600" y="6324600"/>
            <a:ext cx="3429000" cy="369332"/>
          </a:xfrm>
          <a:prstGeom prst="rect">
            <a:avLst/>
          </a:prstGeom>
          <a:noFill/>
          <a:ln>
            <a:solidFill>
              <a:schemeClr val="bg1"/>
            </a:solidFill>
          </a:ln>
        </p:spPr>
        <p:txBody>
          <a:bodyPr wrap="square" rtlCol="0">
            <a:spAutoFit/>
          </a:bodyPr>
          <a:lstStyle/>
          <a:p>
            <a:pPr algn="ctr"/>
            <a:r>
              <a:rPr lang="en-US" dirty="0">
                <a:solidFill>
                  <a:schemeClr val="bg1"/>
                </a:solidFill>
              </a:rPr>
              <a:t>5</a:t>
            </a:r>
            <a:r>
              <a:rPr lang="en-US" dirty="0" smtClean="0">
                <a:solidFill>
                  <a:schemeClr val="bg1"/>
                </a:solidFill>
              </a:rPr>
              <a:t>1 Wedgewood Road</a:t>
            </a:r>
            <a:endParaRPr lang="en-US" dirty="0">
              <a:solidFill>
                <a:schemeClr val="bg1"/>
              </a:solidFill>
            </a:endParaRPr>
          </a:p>
        </p:txBody>
      </p:sp>
    </p:spTree>
    <p:extLst>
      <p:ext uri="{BB962C8B-B14F-4D97-AF65-F5344CB8AC3E}">
        <p14:creationId xmlns:p14="http://schemas.microsoft.com/office/powerpoint/2010/main" val="117203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a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TotalTime>
  <Words>1019</Words>
  <Application>Microsoft Office PowerPoint</Application>
  <PresentationFormat>On-screen Show (4:3)</PresentationFormat>
  <Paragraphs>156</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water</vt:lpstr>
      <vt:lpstr>Special Permit Request</vt:lpstr>
      <vt:lpstr>Agenda</vt:lpstr>
      <vt:lpstr>Neighborhood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vt:lpstr>
      <vt:lpstr>Area on Sides of Houses</vt:lpstr>
      <vt:lpstr>Rear Gable vs. Shed Dormer</vt:lpstr>
      <vt:lpstr>Historic Review</vt:lpstr>
      <vt:lpstr>Why Different Ridgeline?</vt:lpstr>
      <vt:lpstr>Examples of Capes with Different Ridgeline?</vt:lpstr>
      <vt:lpstr>PowerPoint Presentation</vt:lpstr>
      <vt:lpstr>Summary</vt:lpstr>
      <vt:lpstr>Appendix</vt:lpstr>
      <vt:lpstr>Existing Bedrooms</vt:lpstr>
      <vt:lpstr>NEIGHBOR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Permit Request</dc:title>
  <dc:creator>Staubach, Denise</dc:creator>
  <cp:lastModifiedBy> </cp:lastModifiedBy>
  <cp:revision>88</cp:revision>
  <cp:lastPrinted>2014-07-30T16:04:32Z</cp:lastPrinted>
  <dcterms:modified xsi:type="dcterms:W3CDTF">2014-07-30T16:06:30Z</dcterms:modified>
</cp:coreProperties>
</file>