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64" r:id="rId4"/>
    <p:sldId id="319" r:id="rId5"/>
    <p:sldId id="320" r:id="rId6"/>
    <p:sldId id="298" r:id="rId7"/>
    <p:sldId id="282" r:id="rId8"/>
    <p:sldId id="315" r:id="rId9"/>
    <p:sldId id="314" r:id="rId10"/>
    <p:sldId id="305" r:id="rId11"/>
    <p:sldId id="317" r:id="rId12"/>
    <p:sldId id="279" r:id="rId13"/>
    <p:sldId id="25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8" autoAdjust="0"/>
    <p:restoredTop sz="88872" autoAdjust="0"/>
  </p:normalViewPr>
  <p:slideViewPr>
    <p:cSldViewPr>
      <p:cViewPr varScale="1">
        <p:scale>
          <a:sx n="80" d="100"/>
          <a:sy n="80" d="100"/>
        </p:scale>
        <p:origin x="16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FB635766-0C8A-4FD4-901D-1C4A090BE418}" type="datetimeFigureOut">
              <a:rPr lang="en-US" smtClean="0"/>
              <a:pPr/>
              <a:t>3/6/2018</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DD05C987-2CC4-46B7-A250-32BE5F22E13B}" type="slidenum">
              <a:rPr lang="en-US" smtClean="0"/>
              <a:pPr/>
              <a:t>‹#›</a:t>
            </a:fld>
            <a:endParaRPr lang="en-US"/>
          </a:p>
        </p:txBody>
      </p:sp>
    </p:spTree>
    <p:extLst>
      <p:ext uri="{BB962C8B-B14F-4D97-AF65-F5344CB8AC3E}">
        <p14:creationId xmlns:p14="http://schemas.microsoft.com/office/powerpoint/2010/main" val="29067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19BBA4AD-285D-4808-AFAF-F78C08B159F2}" type="datetimeFigureOut">
              <a:rPr lang="en-US" smtClean="0"/>
              <a:pPr/>
              <a:t>3/6/2018</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0657235-65DE-4522-8287-6C37B24787F5}" type="slidenum">
              <a:rPr lang="en-US" smtClean="0"/>
              <a:pPr/>
              <a:t>‹#›</a:t>
            </a:fld>
            <a:endParaRPr lang="en-US"/>
          </a:p>
        </p:txBody>
      </p:sp>
    </p:spTree>
    <p:extLst>
      <p:ext uri="{BB962C8B-B14F-4D97-AF65-F5344CB8AC3E}">
        <p14:creationId xmlns:p14="http://schemas.microsoft.com/office/powerpoint/2010/main" val="156081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1</a:t>
            </a:fld>
            <a:endParaRPr lang="en-US"/>
          </a:p>
        </p:txBody>
      </p:sp>
    </p:spTree>
    <p:extLst>
      <p:ext uri="{BB962C8B-B14F-4D97-AF65-F5344CB8AC3E}">
        <p14:creationId xmlns:p14="http://schemas.microsoft.com/office/powerpoint/2010/main" val="132214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from Westbourne Road</a:t>
            </a:r>
          </a:p>
        </p:txBody>
      </p:sp>
      <p:sp>
        <p:nvSpPr>
          <p:cNvPr id="4" name="Slide Number Placeholder 3"/>
          <p:cNvSpPr>
            <a:spLocks noGrp="1"/>
          </p:cNvSpPr>
          <p:nvPr>
            <p:ph type="sldNum" sz="quarter" idx="10"/>
          </p:nvPr>
        </p:nvSpPr>
        <p:spPr/>
        <p:txBody>
          <a:bodyPr/>
          <a:lstStyle/>
          <a:p>
            <a:fld id="{10657235-65DE-4522-8287-6C37B24787F5}" type="slidenum">
              <a:rPr lang="en-US" smtClean="0"/>
              <a:pPr/>
              <a:t>10</a:t>
            </a:fld>
            <a:endParaRPr lang="en-US"/>
          </a:p>
        </p:txBody>
      </p:sp>
    </p:spTree>
    <p:extLst>
      <p:ext uri="{BB962C8B-B14F-4D97-AF65-F5344CB8AC3E}">
        <p14:creationId xmlns:p14="http://schemas.microsoft.com/office/powerpoint/2010/main" val="8345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from Francis Street of the existing garage which would be replaced by a new garage and curb cut. The new garage would be set back slightly more from the street.</a:t>
            </a:r>
          </a:p>
        </p:txBody>
      </p:sp>
      <p:sp>
        <p:nvSpPr>
          <p:cNvPr id="4" name="Slide Number Placeholder 3"/>
          <p:cNvSpPr>
            <a:spLocks noGrp="1"/>
          </p:cNvSpPr>
          <p:nvPr>
            <p:ph type="sldNum" sz="quarter" idx="10"/>
          </p:nvPr>
        </p:nvSpPr>
        <p:spPr/>
        <p:txBody>
          <a:bodyPr/>
          <a:lstStyle/>
          <a:p>
            <a:fld id="{10657235-65DE-4522-8287-6C37B24787F5}" type="slidenum">
              <a:rPr lang="en-US" smtClean="0"/>
              <a:pPr/>
              <a:t>11</a:t>
            </a:fld>
            <a:endParaRPr lang="en-US"/>
          </a:p>
        </p:txBody>
      </p:sp>
    </p:spTree>
    <p:extLst>
      <p:ext uri="{BB962C8B-B14F-4D97-AF65-F5344CB8AC3E}">
        <p14:creationId xmlns:p14="http://schemas.microsoft.com/office/powerpoint/2010/main" val="334448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12</a:t>
            </a:fld>
            <a:endParaRPr lang="en-US"/>
          </a:p>
        </p:txBody>
      </p:sp>
    </p:spTree>
    <p:extLst>
      <p:ext uri="{BB962C8B-B14F-4D97-AF65-F5344CB8AC3E}">
        <p14:creationId xmlns:p14="http://schemas.microsoft.com/office/powerpoint/2010/main" val="417256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conditions remain the same, except the condition requiring approval of variances is removed</a:t>
            </a:r>
          </a:p>
        </p:txBody>
      </p:sp>
      <p:sp>
        <p:nvSpPr>
          <p:cNvPr id="4" name="Slide Number Placeholder 3"/>
          <p:cNvSpPr>
            <a:spLocks noGrp="1"/>
          </p:cNvSpPr>
          <p:nvPr>
            <p:ph type="sldNum" sz="quarter" idx="10"/>
          </p:nvPr>
        </p:nvSpPr>
        <p:spPr/>
        <p:txBody>
          <a:bodyPr/>
          <a:lstStyle/>
          <a:p>
            <a:fld id="{10657235-65DE-4522-8287-6C37B24787F5}" type="slidenum">
              <a:rPr lang="en-US" smtClean="0"/>
              <a:pPr/>
              <a:t>13</a:t>
            </a:fld>
            <a:endParaRPr lang="en-US"/>
          </a:p>
        </p:txBody>
      </p:sp>
    </p:spTree>
    <p:extLst>
      <p:ext uri="{BB962C8B-B14F-4D97-AF65-F5344CB8AC3E}">
        <p14:creationId xmlns:p14="http://schemas.microsoft.com/office/powerpoint/2010/main" val="225151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2</a:t>
            </a:fld>
            <a:endParaRPr lang="en-US"/>
          </a:p>
        </p:txBody>
      </p:sp>
    </p:spTree>
    <p:extLst>
      <p:ext uri="{BB962C8B-B14F-4D97-AF65-F5344CB8AC3E}">
        <p14:creationId xmlns:p14="http://schemas.microsoft.com/office/powerpoint/2010/main" val="198778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3</a:t>
            </a:fld>
            <a:endParaRPr lang="en-US"/>
          </a:p>
        </p:txBody>
      </p:sp>
    </p:spTree>
    <p:extLst>
      <p:ext uri="{BB962C8B-B14F-4D97-AF65-F5344CB8AC3E}">
        <p14:creationId xmlns:p14="http://schemas.microsoft.com/office/powerpoint/2010/main" val="131021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57235-65DE-4522-8287-6C37B24787F5}" type="slidenum">
              <a:rPr lang="en-US" smtClean="0"/>
              <a:pPr/>
              <a:t>4</a:t>
            </a:fld>
            <a:endParaRPr lang="en-US"/>
          </a:p>
        </p:txBody>
      </p:sp>
    </p:spTree>
    <p:extLst>
      <p:ext uri="{BB962C8B-B14F-4D97-AF65-F5344CB8AC3E}">
        <p14:creationId xmlns:p14="http://schemas.microsoft.com/office/powerpoint/2010/main" val="192469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5</a:t>
            </a:fld>
            <a:endParaRPr lang="en-US"/>
          </a:p>
        </p:txBody>
      </p:sp>
    </p:spTree>
    <p:extLst>
      <p:ext uri="{BB962C8B-B14F-4D97-AF65-F5344CB8AC3E}">
        <p14:creationId xmlns:p14="http://schemas.microsoft.com/office/powerpoint/2010/main" val="65120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6</a:t>
            </a:fld>
            <a:endParaRPr lang="en-US"/>
          </a:p>
        </p:txBody>
      </p:sp>
    </p:spTree>
    <p:extLst>
      <p:ext uri="{BB962C8B-B14F-4D97-AF65-F5344CB8AC3E}">
        <p14:creationId xmlns:p14="http://schemas.microsoft.com/office/powerpoint/2010/main" val="342594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no changes to the plans from the 2016 special permit. The existing garage is accessed via a driveway from Westbourne. The proposed one car garage would be accessed by a new driveway from Francis Street. The proposed carport would be accessed from Westbourne. </a:t>
            </a:r>
          </a:p>
        </p:txBody>
      </p:sp>
      <p:sp>
        <p:nvSpPr>
          <p:cNvPr id="4" name="Slide Number Placeholder 3"/>
          <p:cNvSpPr>
            <a:spLocks noGrp="1"/>
          </p:cNvSpPr>
          <p:nvPr>
            <p:ph type="sldNum" sz="quarter" idx="10"/>
          </p:nvPr>
        </p:nvSpPr>
        <p:spPr/>
        <p:txBody>
          <a:bodyPr/>
          <a:lstStyle/>
          <a:p>
            <a:fld id="{10657235-65DE-4522-8287-6C37B24787F5}" type="slidenum">
              <a:rPr lang="en-US" smtClean="0"/>
              <a:pPr/>
              <a:t>7</a:t>
            </a:fld>
            <a:endParaRPr lang="en-US"/>
          </a:p>
        </p:txBody>
      </p:sp>
    </p:spTree>
    <p:extLst>
      <p:ext uri="{BB962C8B-B14F-4D97-AF65-F5344CB8AC3E}">
        <p14:creationId xmlns:p14="http://schemas.microsoft.com/office/powerpoint/2010/main" val="368506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8</a:t>
            </a:fld>
            <a:endParaRPr lang="en-US"/>
          </a:p>
        </p:txBody>
      </p:sp>
    </p:spTree>
    <p:extLst>
      <p:ext uri="{BB962C8B-B14F-4D97-AF65-F5344CB8AC3E}">
        <p14:creationId xmlns:p14="http://schemas.microsoft.com/office/powerpoint/2010/main" val="388002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57235-65DE-4522-8287-6C37B24787F5}" type="slidenum">
              <a:rPr lang="en-US" smtClean="0"/>
              <a:pPr/>
              <a:t>9</a:t>
            </a:fld>
            <a:endParaRPr lang="en-US"/>
          </a:p>
        </p:txBody>
      </p:sp>
    </p:spTree>
    <p:extLst>
      <p:ext uri="{BB962C8B-B14F-4D97-AF65-F5344CB8AC3E}">
        <p14:creationId xmlns:p14="http://schemas.microsoft.com/office/powerpoint/2010/main" val="120336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ECC5410-D19A-4335-84C4-642B15D5813C}" type="datetimeFigureOut">
              <a:rPr lang="en-US" smtClean="0"/>
              <a:pPr/>
              <a:t>3/6/2018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F292-1C6F-4C68-A38E-2C0E3EB2B0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ECC5410-D19A-4335-84C4-642B15D5813C}"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ECC5410-D19A-4335-84C4-642B15D5813C}" type="datetimeFigureOut">
              <a:rPr lang="en-US" smtClean="0"/>
              <a:pPr/>
              <a:t>3/6/2018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F292-1C6F-4C68-A38E-2C0E3EB2B06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pPr/>
              <a:t>3/6/2018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CC5410-D19A-4335-84C4-642B15D5813C}"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ECC5410-D19A-4335-84C4-642B15D5813C}" type="datetimeFigureOut">
              <a:rPr lang="en-US" smtClean="0"/>
              <a:pPr/>
              <a:t>3/6/2018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pPr/>
              <a:t>3/6/2018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pPr/>
              <a:t>3/6/2018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nvSpPr>
        <p:spPr>
          <a:xfrm>
            <a:off x="253999" y="2836449"/>
            <a:ext cx="4622801" cy="3488151"/>
          </a:xfrm>
          <a:prstGeom prst="rect">
            <a:avLst/>
          </a:prstGeom>
        </p:spPr>
        <p:txBody>
          <a:bodyPr vert="horz">
            <a:normAutofit fontScale="25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lvl="0" algn="l">
              <a:buClrTx/>
              <a:defRPr/>
            </a:pPr>
            <a:r>
              <a:rPr kumimoji="0" lang="en-US" sz="9600" b="1" i="0" u="none" strike="noStrike" kern="1200" cap="all" spc="250" normalizeH="0" baseline="0" noProof="0" dirty="0">
                <a:ln>
                  <a:noFill/>
                </a:ln>
                <a:solidFill>
                  <a:sysClr val="windowText" lastClr="000000"/>
                </a:solidFill>
                <a:effectLst/>
                <a:uLnTx/>
                <a:uFillTx/>
                <a:latin typeface="Calibri"/>
              </a:rPr>
              <a:t>Petition </a:t>
            </a:r>
            <a:r>
              <a:rPr lang="en-US" sz="9600" dirty="0">
                <a:solidFill>
                  <a:sysClr val="windowText" lastClr="000000"/>
                </a:solidFill>
                <a:latin typeface="Calibri"/>
              </a:rPr>
              <a:t>#92-18	</a:t>
            </a:r>
            <a:endParaRPr kumimoji="0" lang="en-US" sz="9600" b="1" i="0" u="none" strike="noStrike" kern="1200" cap="all" spc="250" normalizeH="0" baseline="0" noProof="0" dirty="0">
              <a:ln>
                <a:noFill/>
              </a:ln>
              <a:solidFill>
                <a:sysClr val="windowText" lastClr="000000"/>
              </a:solidFill>
              <a:effectLst/>
              <a:uLnTx/>
              <a:uFillTx/>
              <a:latin typeface="Calibri"/>
            </a:endParaRPr>
          </a:p>
          <a:p>
            <a:pPr lvl="0" algn="l">
              <a:buClrTx/>
              <a:defRPr/>
            </a:pPr>
            <a:r>
              <a:rPr lang="en-US" sz="9600" dirty="0">
                <a:solidFill>
                  <a:sysClr val="windowText" lastClr="000000"/>
                </a:solidFill>
                <a:latin typeface="Calibri"/>
              </a:rPr>
              <a:t>37 Westbourne Road</a:t>
            </a:r>
            <a:endParaRPr kumimoji="0" lang="en-US" sz="7200" b="1" i="0" u="none" strike="noStrike" kern="1200" cap="all" spc="250" normalizeH="0" baseline="0" noProof="0" dirty="0">
              <a:ln>
                <a:noFill/>
              </a:ln>
              <a:solidFill>
                <a:sysClr val="windowText" lastClr="000000"/>
              </a:solidFill>
              <a:effectLst/>
              <a:uLnTx/>
              <a:uFillTx/>
              <a:latin typeface="Calibri"/>
            </a:endParaRPr>
          </a:p>
          <a:p>
            <a:pPr lvl="0" algn="l">
              <a:buClrTx/>
            </a:pPr>
            <a:r>
              <a:rPr lang="en-US" sz="9600" b="0" dirty="0">
                <a:solidFill>
                  <a:sysClr val="windowText" lastClr="000000"/>
                </a:solidFill>
                <a:latin typeface="Calibri"/>
              </a:rPr>
              <a:t>SPECIAL PERMIT/SITE PLAN APPROVAL to Amend Special Permit #131-16 to alter existing nonconforming front and side setbacks.</a:t>
            </a:r>
          </a:p>
          <a:p>
            <a:pPr lvl="0" algn="l">
              <a:buClrTx/>
            </a:pPr>
            <a:endParaRPr kumimoji="0" lang="en-US" sz="7200" b="0" i="0" u="none" strike="noStrike" kern="1200" cap="all" spc="250" normalizeH="0" baseline="0" noProof="0" dirty="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Pct val="85000"/>
              <a:buFont typeface="Wingdings 2"/>
              <a:buNone/>
              <a:tabLst/>
              <a:defRPr/>
            </a:pPr>
            <a:r>
              <a:rPr lang="en-US" sz="9600" b="0" dirty="0">
                <a:solidFill>
                  <a:sysClr val="windowText" lastClr="000000"/>
                </a:solidFill>
                <a:latin typeface="Calibri"/>
              </a:rPr>
              <a:t>March 6, 2018</a:t>
            </a:r>
            <a:endParaRPr kumimoji="0" lang="en-US" sz="9600" b="0" i="0" u="none" strike="noStrike" kern="1200" cap="all" spc="250" normalizeH="0" baseline="0" noProof="0" dirty="0">
              <a:ln>
                <a:noFill/>
              </a:ln>
              <a:solidFill>
                <a:sysClr val="windowText" lastClr="000000"/>
              </a:solidFill>
              <a:effectLst/>
              <a:uLnTx/>
              <a:uFillTx/>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3090891"/>
            <a:ext cx="3990975" cy="29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7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a:solidFill>
                  <a:srgbClr val="2F2B20"/>
                </a:solidFill>
                <a:latin typeface="Calibri" pitchFamily="34" charset="0"/>
              </a:rPr>
              <a:t>Photos</a:t>
            </a:r>
            <a:endParaRPr lang="en-US" sz="2800" dirty="0"/>
          </a:p>
        </p:txBody>
      </p:sp>
      <p:pic>
        <p:nvPicPr>
          <p:cNvPr id="7170" name="Picture 2" descr="F:\cd-planning\PLANNING\CURRENT\Land Use\Westbourne Rd, 37\Photos\IMG_6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1430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3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a:solidFill>
                  <a:srgbClr val="2F2B20"/>
                </a:solidFill>
                <a:latin typeface="Calibri" pitchFamily="34" charset="0"/>
              </a:rPr>
              <a:t>Photos</a:t>
            </a:r>
            <a:endParaRPr lang="en-US" sz="2800" dirty="0"/>
          </a:p>
        </p:txBody>
      </p:sp>
      <p:pic>
        <p:nvPicPr>
          <p:cNvPr id="6146" name="Picture 2" descr="F:\cd-planning\PLANNING\CURRENT\Land Use\Westbourne Rd, 37\Photos\IMG_67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192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7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p:txBody>
          <a:bodyPr>
            <a:noAutofit/>
          </a:bodyPr>
          <a:lstStyle/>
          <a:p>
            <a:pPr marL="457200" lvl="0" indent="-457200">
              <a:buClrTx/>
              <a:buFont typeface="+mj-lt"/>
              <a:buAutoNum type="arabicPeriod"/>
            </a:pPr>
            <a:r>
              <a:rPr lang="en-US" sz="2200" dirty="0">
                <a:solidFill>
                  <a:srgbClr val="2F2B20"/>
                </a:solidFill>
                <a:latin typeface="Calibri" panose="020F0502020204030204" pitchFamily="34" charset="0"/>
              </a:rPr>
              <a:t>The extension of the nonconforming structure with the proposed addition will not be substantially more detrimental than the existing nonconforming structure as it will largely occupy the location of the existing similarly sized garage. </a:t>
            </a:r>
            <a:r>
              <a:rPr lang="en-US" sz="2000" dirty="0">
                <a:latin typeface="Calibri" panose="020F0502020204030204" pitchFamily="34" charset="0"/>
              </a:rPr>
              <a:t>§3.1.3, § 7.8.2.C.2</a:t>
            </a:r>
            <a:endParaRPr lang="en-US" sz="2200" dirty="0">
              <a:solidFill>
                <a:srgbClr val="2F2B20"/>
              </a:solidFill>
              <a:latin typeface="Calibri" panose="020F0502020204030204" pitchFamily="34" charset="0"/>
            </a:endParaRPr>
          </a:p>
        </p:txBody>
      </p:sp>
    </p:spTree>
    <p:extLst>
      <p:ext uri="{BB962C8B-B14F-4D97-AF65-F5344CB8AC3E}">
        <p14:creationId xmlns:p14="http://schemas.microsoft.com/office/powerpoint/2010/main" val="404150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Proposed Conditions</a:t>
            </a:r>
          </a:p>
        </p:txBody>
      </p:sp>
      <p:sp>
        <p:nvSpPr>
          <p:cNvPr id="3" name="Content Placeholder 2"/>
          <p:cNvSpPr>
            <a:spLocks noGrp="1"/>
          </p:cNvSpPr>
          <p:nvPr>
            <p:ph sz="quarter" idx="1"/>
          </p:nvPr>
        </p:nvSpPr>
        <p:spPr>
          <a:xfrm>
            <a:off x="152400" y="1524000"/>
            <a:ext cx="8839200" cy="4800600"/>
          </a:xfrm>
        </p:spPr>
        <p:txBody>
          <a:bodyPr>
            <a:noAutofit/>
          </a:bodyPr>
          <a:lstStyle/>
          <a:p>
            <a:pPr algn="just">
              <a:spcBef>
                <a:spcPts val="0"/>
              </a:spcBef>
              <a:spcAft>
                <a:spcPts val="1200"/>
              </a:spcAft>
              <a:buClr>
                <a:srgbClr val="000000"/>
              </a:buClr>
              <a:buFont typeface="Wingdings" panose="05000000000000000000" pitchFamily="2" charset="2"/>
              <a:buChar char="Ø"/>
            </a:pPr>
            <a:r>
              <a:rPr lang="en-US" sz="2200" dirty="0">
                <a:latin typeface="Calibri" panose="020F0502020204030204" pitchFamily="34" charset="0"/>
                <a:ea typeface="Times New Roman"/>
                <a:cs typeface="Times New Roman"/>
              </a:rPr>
              <a:t>This petition consolidates prior special permits.</a:t>
            </a:r>
          </a:p>
          <a:p>
            <a:pPr marL="514350" indent="-514350" algn="just">
              <a:spcBef>
                <a:spcPts val="0"/>
              </a:spcBef>
              <a:spcAft>
                <a:spcPts val="1200"/>
              </a:spcAft>
              <a:buClr>
                <a:srgbClr val="000000"/>
              </a:buClr>
              <a:buFont typeface="+mj-lt"/>
              <a:buAutoNum type="arabicPeriod"/>
            </a:pPr>
            <a:r>
              <a:rPr lang="en-US" sz="2200" dirty="0">
                <a:latin typeface="Calibri" panose="020F0502020204030204" pitchFamily="34" charset="0"/>
              </a:rPr>
              <a:t>Plan Referencing Condition.</a:t>
            </a:r>
          </a:p>
          <a:p>
            <a:pPr marL="514350" indent="-514350" algn="just">
              <a:spcBef>
                <a:spcPts val="0"/>
              </a:spcBef>
              <a:spcAft>
                <a:spcPts val="1200"/>
              </a:spcAft>
              <a:buClr>
                <a:srgbClr val="000000"/>
              </a:buClr>
              <a:buFont typeface="+mj-lt"/>
              <a:buAutoNum type="arabicPeriod"/>
            </a:pPr>
            <a:r>
              <a:rPr lang="en-US" sz="2200" dirty="0">
                <a:latin typeface="Calibri" panose="020F0502020204030204" pitchFamily="34" charset="0"/>
              </a:rPr>
              <a:t>Standard Building Permit Condition.</a:t>
            </a:r>
          </a:p>
          <a:p>
            <a:pPr marL="514350" indent="-514350" algn="just">
              <a:spcBef>
                <a:spcPts val="0"/>
              </a:spcBef>
              <a:spcAft>
                <a:spcPts val="1200"/>
              </a:spcAft>
              <a:buClr>
                <a:srgbClr val="000000"/>
              </a:buClr>
              <a:buFont typeface="+mj-lt"/>
              <a:buAutoNum type="arabicPeriod"/>
            </a:pPr>
            <a:r>
              <a:rPr lang="en-US" sz="2200" dirty="0">
                <a:latin typeface="Calibri" panose="020F0502020204030204" pitchFamily="34" charset="0"/>
              </a:rPr>
              <a:t>Standard Final Inspection/Certificate of Occupancy Condition.</a:t>
            </a:r>
          </a:p>
          <a:p>
            <a:pPr marL="514350" indent="-514350" algn="just">
              <a:spcBef>
                <a:spcPts val="0"/>
              </a:spcBef>
              <a:spcAft>
                <a:spcPts val="1200"/>
              </a:spcAft>
              <a:buClr>
                <a:srgbClr val="000000"/>
              </a:buClr>
              <a:buFont typeface="+mj-lt"/>
              <a:buAutoNum type="arabicPeriod"/>
            </a:pPr>
            <a:endParaRPr lang="en-US" sz="2200" dirty="0">
              <a:latin typeface="Calibri" panose="020F0502020204030204" pitchFamily="34" charset="0"/>
            </a:endParaRPr>
          </a:p>
        </p:txBody>
      </p:sp>
    </p:spTree>
    <p:extLst>
      <p:ext uri="{BB962C8B-B14F-4D97-AF65-F5344CB8AC3E}">
        <p14:creationId xmlns:p14="http://schemas.microsoft.com/office/powerpoint/2010/main" val="126317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Requested Relief</a:t>
            </a:r>
          </a:p>
        </p:txBody>
      </p:sp>
      <p:sp>
        <p:nvSpPr>
          <p:cNvPr id="6" name="TextBox 5"/>
          <p:cNvSpPr txBox="1"/>
          <p:nvPr/>
        </p:nvSpPr>
        <p:spPr>
          <a:xfrm>
            <a:off x="256109" y="1676400"/>
            <a:ext cx="8610600" cy="1354217"/>
          </a:xfrm>
          <a:prstGeom prst="rect">
            <a:avLst/>
          </a:prstGeom>
          <a:noFill/>
        </p:spPr>
        <p:txBody>
          <a:bodyPr wrap="square" rtlCol="0">
            <a:spAutoFit/>
          </a:bodyPr>
          <a:lstStyle/>
          <a:p>
            <a:pPr marL="800100" lvl="1"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Grant a one-year extension to May 17, 2018</a:t>
            </a:r>
          </a:p>
          <a:p>
            <a:pPr marL="800100" lvl="1"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Special Permit per §7.3 to alter nonconforming front and side setbacks. §3.1.3, §7.8.2.C.2</a:t>
            </a:r>
          </a:p>
        </p:txBody>
      </p:sp>
    </p:spTree>
    <p:extLst>
      <p:ext uri="{BB962C8B-B14F-4D97-AF65-F5344CB8AC3E}">
        <p14:creationId xmlns:p14="http://schemas.microsoft.com/office/powerpoint/2010/main" val="306830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a:solidFill>
                  <a:schemeClr val="tx1"/>
                </a:solidFill>
                <a:latin typeface="Calibri" pitchFamily="34" charset="0"/>
              </a:rPr>
              <a:t>Criteria to Consider</a:t>
            </a:r>
            <a:endParaRPr lang="en-US" b="1" dirty="0">
              <a:solidFill>
                <a:schemeClr val="tx1"/>
              </a:solidFill>
              <a:latin typeface="Calibri" pitchFamily="34" charset="0"/>
            </a:endParaRPr>
          </a:p>
        </p:txBody>
      </p:sp>
      <p:sp>
        <p:nvSpPr>
          <p:cNvPr id="6" name="TextBox 5"/>
          <p:cNvSpPr txBox="1"/>
          <p:nvPr/>
        </p:nvSpPr>
        <p:spPr>
          <a:xfrm>
            <a:off x="152400" y="1616760"/>
            <a:ext cx="8839200" cy="1723549"/>
          </a:xfrm>
          <a:prstGeom prst="rect">
            <a:avLst/>
          </a:prstGeom>
          <a:noFill/>
        </p:spPr>
        <p:txBody>
          <a:bodyPr wrap="square" rtlCol="0">
            <a:spAutoFit/>
          </a:bodyPr>
          <a:lstStyle/>
          <a:p>
            <a:pPr lvl="0">
              <a:spcAft>
                <a:spcPts val="1200"/>
              </a:spcAft>
              <a:buClr>
                <a:srgbClr val="000000"/>
              </a:buClr>
            </a:pPr>
            <a:r>
              <a:rPr lang="en-US" sz="2400" dirty="0">
                <a:latin typeface="Calibri" panose="020F0502020204030204" pitchFamily="34" charset="0"/>
              </a:rPr>
              <a:t>When reviewing this request, the Council should consider whether:</a:t>
            </a:r>
          </a:p>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The proposed nonconforming front and side setbacks are substantially more detrimental than the existing nonconforming front and side setbacks are to the neighborhood. § 3.1.3, §7.8.2.C.2</a:t>
            </a:r>
          </a:p>
        </p:txBody>
      </p:sp>
    </p:spTree>
    <p:extLst>
      <p:ext uri="{BB962C8B-B14F-4D97-AF65-F5344CB8AC3E}">
        <p14:creationId xmlns:p14="http://schemas.microsoft.com/office/powerpoint/2010/main" val="37629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Special Permit #131-16</a:t>
            </a:r>
          </a:p>
        </p:txBody>
      </p:sp>
      <p:sp>
        <p:nvSpPr>
          <p:cNvPr id="6" name="TextBox 5"/>
          <p:cNvSpPr txBox="1"/>
          <p:nvPr/>
        </p:nvSpPr>
        <p:spPr>
          <a:xfrm>
            <a:off x="152400" y="1616760"/>
            <a:ext cx="8839200" cy="4985980"/>
          </a:xfrm>
          <a:prstGeom prst="rect">
            <a:avLst/>
          </a:prstGeom>
          <a:noFill/>
        </p:spPr>
        <p:txBody>
          <a:bodyPr wrap="square" rtlCol="0">
            <a:spAutoFit/>
          </a:bodyPr>
          <a:lstStyle/>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Approved an extension of nonconforming FAR for the construction of an addition to include a new attached single-car garage, additional kitchen space, an interior stairway with a chair lift, and a one-car carport </a:t>
            </a:r>
          </a:p>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The new garage would be accessed from Francis Street and the carport would be accessed from Westbourne Road</a:t>
            </a:r>
          </a:p>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The existing detached garage became noncompliant in 1985 when a deck was added between the garage and house, making the detached garage an attached garage and the front and side setbacks of 4.8 feet and 2.5 feet noncompliant for an attached structure</a:t>
            </a:r>
          </a:p>
          <a:p>
            <a:pPr lvl="0">
              <a:spcAft>
                <a:spcPts val="1200"/>
              </a:spcAft>
              <a:buClr>
                <a:srgbClr val="000000"/>
              </a:buClr>
            </a:pPr>
            <a:endParaRPr lang="en-US" sz="2400" dirty="0">
              <a:latin typeface="Calibri" panose="020F0502020204030204" pitchFamily="34" charset="0"/>
            </a:endParaRPr>
          </a:p>
        </p:txBody>
      </p:sp>
    </p:spTree>
    <p:extLst>
      <p:ext uri="{BB962C8B-B14F-4D97-AF65-F5344CB8AC3E}">
        <p14:creationId xmlns:p14="http://schemas.microsoft.com/office/powerpoint/2010/main" val="155241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Special Permit #131-16</a:t>
            </a:r>
          </a:p>
        </p:txBody>
      </p:sp>
      <p:sp>
        <p:nvSpPr>
          <p:cNvPr id="6" name="TextBox 5"/>
          <p:cNvSpPr txBox="1"/>
          <p:nvPr/>
        </p:nvSpPr>
        <p:spPr>
          <a:xfrm>
            <a:off x="152400" y="1616760"/>
            <a:ext cx="8839200" cy="4616648"/>
          </a:xfrm>
          <a:prstGeom prst="rect">
            <a:avLst/>
          </a:prstGeom>
          <a:noFill/>
        </p:spPr>
        <p:txBody>
          <a:bodyPr wrap="square" rtlCol="0">
            <a:spAutoFit/>
          </a:bodyPr>
          <a:lstStyle/>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When Special Permit #131-16 was granted in May 2016, variances were required from the Zoning Board of Appeals for the front and side setbacks</a:t>
            </a:r>
          </a:p>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The recent change to M.G.L. </a:t>
            </a:r>
            <a:r>
              <a:rPr lang="en-US" sz="2400" dirty="0" err="1">
                <a:latin typeface="Calibri" panose="020F0502020204030204" pitchFamily="34" charset="0"/>
              </a:rPr>
              <a:t>ch.</a:t>
            </a:r>
            <a:r>
              <a:rPr lang="en-US" sz="2400" dirty="0">
                <a:latin typeface="Calibri" panose="020F0502020204030204" pitchFamily="34" charset="0"/>
              </a:rPr>
              <a:t> 40A, section 7 allows for those noncompliant setbacks to be legitimized by a Section 6 finding as extension of pre-existing nonconformities</a:t>
            </a:r>
          </a:p>
          <a:p>
            <a:pPr marL="342900" lvl="0" indent="-342900">
              <a:spcAft>
                <a:spcPts val="1200"/>
              </a:spcAft>
              <a:buClr>
                <a:srgbClr val="000000"/>
              </a:buClr>
              <a:buFont typeface="Wingdings" panose="05000000000000000000" pitchFamily="2" charset="2"/>
              <a:buChar char="Ø"/>
            </a:pPr>
            <a:r>
              <a:rPr lang="en-US" sz="2400" dirty="0">
                <a:latin typeface="Calibri" panose="020F0502020204030204" pitchFamily="34" charset="0"/>
              </a:rPr>
              <a:t>Petitioner seeks an amendment to the Special Permit to include a finding that the proposed front setback of 5.4 feet and side setback of 2.1 feet are not more detrimental than the existing setbacks of 4.8 feet and 2.5 feet</a:t>
            </a:r>
          </a:p>
          <a:p>
            <a:pPr lvl="0">
              <a:spcAft>
                <a:spcPts val="1200"/>
              </a:spcAft>
              <a:buClr>
                <a:srgbClr val="000000"/>
              </a:buClr>
            </a:pPr>
            <a:endParaRPr lang="en-US" sz="2400" dirty="0">
              <a:latin typeface="Calibri" panose="020F0502020204030204" pitchFamily="34" charset="0"/>
            </a:endParaRPr>
          </a:p>
        </p:txBody>
      </p:sp>
    </p:spTree>
    <p:extLst>
      <p:ext uri="{BB962C8B-B14F-4D97-AF65-F5344CB8AC3E}">
        <p14:creationId xmlns:p14="http://schemas.microsoft.com/office/powerpoint/2010/main" val="294699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a:solidFill>
                  <a:schemeClr val="tx1"/>
                </a:solidFill>
                <a:latin typeface="Calibri" pitchFamily="34" charset="0"/>
              </a:rPr>
              <a:t>AERIAL/GIS MAP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39136"/>
            <a:ext cx="6187456" cy="480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75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a:solidFill>
                  <a:srgbClr val="2F2B20"/>
                </a:solidFill>
                <a:latin typeface="Calibri" pitchFamily="34" charset="0"/>
              </a:rPr>
              <a:t>Site Plan </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838200"/>
            <a:ext cx="6248400" cy="53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4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a:solidFill>
                  <a:srgbClr val="2F2B20"/>
                </a:solidFill>
                <a:latin typeface="Calibri" pitchFamily="34" charset="0"/>
              </a:rPr>
              <a:t>Elevations (existing)</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38200"/>
            <a:ext cx="7315200" cy="524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26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a:solidFill>
                  <a:srgbClr val="2F2B20"/>
                </a:solidFill>
                <a:latin typeface="Calibri" pitchFamily="34" charset="0"/>
              </a:rPr>
              <a:t>Elevations (proposed)</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0"/>
            <a:ext cx="7772400" cy="560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08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22131</TotalTime>
  <Words>495</Words>
  <Application>Microsoft Office PowerPoint</Application>
  <PresentationFormat>On-screen Show (4:3)</PresentationFormat>
  <Paragraphs>50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Georgia</vt:lpstr>
      <vt:lpstr>Times New Roman</vt:lpstr>
      <vt:lpstr>Wingdings</vt:lpstr>
      <vt:lpstr>Wingdings 2</vt:lpstr>
      <vt:lpstr>Civic</vt:lpstr>
      <vt:lpstr>Department of  Planning and Development</vt:lpstr>
      <vt:lpstr>Requested Relief</vt:lpstr>
      <vt:lpstr>Criteria to Consider</vt:lpstr>
      <vt:lpstr>Special Permit #131-16</vt:lpstr>
      <vt:lpstr>Special Permit #131-16</vt:lpstr>
      <vt:lpstr>AERIAL/GIS MAP</vt:lpstr>
      <vt:lpstr>Site Plan </vt:lpstr>
      <vt:lpstr>Elevations (existing)</vt:lpstr>
      <vt:lpstr>Elevations (proposed)</vt:lpstr>
      <vt:lpstr>Photos</vt:lpstr>
      <vt:lpstr>Photos</vt:lpstr>
      <vt:lpstr>Proposed Findings</vt:lpstr>
      <vt:lpstr>Proposed Conditions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Jennifer Caira</cp:lastModifiedBy>
  <cp:revision>207</cp:revision>
  <cp:lastPrinted>2018-03-06T22:56:53Z</cp:lastPrinted>
  <dcterms:created xsi:type="dcterms:W3CDTF">2015-04-13T01:03:18Z</dcterms:created>
  <dcterms:modified xsi:type="dcterms:W3CDTF">2018-03-06T23:28:59Z</dcterms:modified>
</cp:coreProperties>
</file>