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64" r:id="rId4"/>
    <p:sldId id="298" r:id="rId5"/>
    <p:sldId id="282" r:id="rId6"/>
    <p:sldId id="313" r:id="rId7"/>
    <p:sldId id="316" r:id="rId8"/>
    <p:sldId id="315" r:id="rId9"/>
    <p:sldId id="314" r:id="rId10"/>
    <p:sldId id="305" r:id="rId11"/>
    <p:sldId id="317" r:id="rId12"/>
    <p:sldId id="279" r:id="rId13"/>
    <p:sldId id="318" r:id="rId14"/>
    <p:sldId id="25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8" autoAdjust="0"/>
    <p:restoredTop sz="94017" autoAdjust="0"/>
  </p:normalViewPr>
  <p:slideViewPr>
    <p:cSldViewPr>
      <p:cViewPr>
        <p:scale>
          <a:sx n="66" d="100"/>
          <a:sy n="66" d="100"/>
        </p:scale>
        <p:origin x="-2934" y="-10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621"/>
          </a:xfrm>
          <a:prstGeom prst="rect">
            <a:avLst/>
          </a:prstGeom>
        </p:spPr>
        <p:txBody>
          <a:bodyPr vert="horz" lIns="91440" tIns="45720" rIns="91440" bIns="45720" rtlCol="0"/>
          <a:lstStyle>
            <a:lvl1pPr algn="r">
              <a:defRPr sz="1200"/>
            </a:lvl1pPr>
          </a:lstStyle>
          <a:p>
            <a:fld id="{FB635766-0C8A-4FD4-901D-1C4A090BE418}" type="datetimeFigureOut">
              <a:rPr lang="en-US" smtClean="0"/>
              <a:pPr/>
              <a:t>5/10/2016</a:t>
            </a:fld>
            <a:endParaRPr lang="en-US"/>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181"/>
            <a:ext cx="3038475" cy="465621"/>
          </a:xfrm>
          <a:prstGeom prst="rect">
            <a:avLst/>
          </a:prstGeom>
        </p:spPr>
        <p:txBody>
          <a:bodyPr vert="horz" lIns="91440" tIns="45720" rIns="91440" bIns="45720" rtlCol="0" anchor="b"/>
          <a:lstStyle>
            <a:lvl1pPr algn="r">
              <a:defRPr sz="1200"/>
            </a:lvl1pPr>
          </a:lstStyle>
          <a:p>
            <a:fld id="{DD05C987-2CC4-46B7-A250-32BE5F22E13B}" type="slidenum">
              <a:rPr lang="en-US" smtClean="0"/>
              <a:pPr/>
              <a:t>‹#›</a:t>
            </a:fld>
            <a:endParaRPr lang="en-US"/>
          </a:p>
        </p:txBody>
      </p:sp>
    </p:spTree>
    <p:extLst>
      <p:ext uri="{BB962C8B-B14F-4D97-AF65-F5344CB8AC3E}">
        <p14:creationId xmlns:p14="http://schemas.microsoft.com/office/powerpoint/2010/main" val="290679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19BBA4AD-285D-4808-AFAF-F78C08B159F2}" type="datetimeFigureOut">
              <a:rPr lang="en-US" smtClean="0"/>
              <a:pPr/>
              <a:t>5/10/2016</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10657235-65DE-4522-8287-6C37B24787F5}" type="slidenum">
              <a:rPr lang="en-US" smtClean="0"/>
              <a:pPr/>
              <a:t>‹#›</a:t>
            </a:fld>
            <a:endParaRPr lang="en-US"/>
          </a:p>
        </p:txBody>
      </p:sp>
    </p:spTree>
    <p:extLst>
      <p:ext uri="{BB962C8B-B14F-4D97-AF65-F5344CB8AC3E}">
        <p14:creationId xmlns:p14="http://schemas.microsoft.com/office/powerpoint/2010/main" val="1560812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ECC5410-D19A-4335-84C4-642B15D5813C}" type="datetimeFigureOut">
              <a:rPr lang="en-US" smtClean="0"/>
              <a:pPr/>
              <a:t>5/10/2016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17F292-1C6F-4C68-A38E-2C0E3EB2B066}"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CC5410-D19A-4335-84C4-642B15D5813C}"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7F292-1C6F-4C68-A38E-2C0E3EB2B06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217F292-1C6F-4C68-A38E-2C0E3EB2B06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CC5410-D19A-4335-84C4-642B15D5813C}"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CC5410-D19A-4335-84C4-642B15D5813C}"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217F292-1C6F-4C68-A38E-2C0E3EB2B06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ECC5410-D19A-4335-84C4-642B15D5813C}" type="datetimeFigureOut">
              <a:rPr lang="en-US" smtClean="0"/>
              <a:pPr/>
              <a:t>5/10/2016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17F292-1C6F-4C68-A38E-2C0E3EB2B066}"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ECC5410-D19A-4335-84C4-642B15D5813C}" type="datetimeFigureOut">
              <a:rPr lang="en-US" smtClean="0"/>
              <a:pPr/>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7F292-1C6F-4C68-A38E-2C0E3EB2B06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ECC5410-D19A-4335-84C4-642B15D5813C}" type="datetimeFigureOut">
              <a:rPr lang="en-US" smtClean="0"/>
              <a:pPr/>
              <a:t>5/10/2016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217F292-1C6F-4C68-A38E-2C0E3EB2B06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CC5410-D19A-4335-84C4-642B15D5813C}" type="datetimeFigureOut">
              <a:rPr lang="en-US" smtClean="0"/>
              <a:pPr/>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217F292-1C6F-4C68-A38E-2C0E3EB2B0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ECC5410-D19A-4335-84C4-642B15D5813C}" type="datetimeFigureOut">
              <a:rPr lang="en-US" smtClean="0"/>
              <a:pPr/>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217F292-1C6F-4C68-A38E-2C0E3EB2B0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217F292-1C6F-4C68-A38E-2C0E3EB2B066}"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ECC5410-D19A-4335-84C4-642B15D5813C}" type="datetimeFigureOut">
              <a:rPr lang="en-US" smtClean="0"/>
              <a:pPr/>
              <a:t>5/10/2016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217F292-1C6F-4C68-A38E-2C0E3EB2B06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ECC5410-D19A-4335-84C4-642B15D5813C}" type="datetimeFigureOut">
              <a:rPr lang="en-US" smtClean="0"/>
              <a:pPr/>
              <a:t>5/10/2016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ECC5410-D19A-4335-84C4-642B15D5813C}" type="datetimeFigureOut">
              <a:rPr lang="en-US" smtClean="0"/>
              <a:pPr/>
              <a:t>5/10/2016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217F292-1C6F-4C68-A38E-2C0E3EB2B06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chorCtr="0"/>
          <a:lstStyle/>
          <a:p>
            <a:r>
              <a:rPr lang="en-US" b="1" dirty="0">
                <a:solidFill>
                  <a:srgbClr val="C00000"/>
                </a:solidFill>
                <a:latin typeface="Calibri" pitchFamily="34" charset="0"/>
              </a:rPr>
              <a:t>Department of </a:t>
            </a:r>
            <a:br>
              <a:rPr lang="en-US" b="1" dirty="0">
                <a:solidFill>
                  <a:srgbClr val="C00000"/>
                </a:solidFill>
                <a:latin typeface="Calibri" pitchFamily="34" charset="0"/>
              </a:rPr>
            </a:br>
            <a:r>
              <a:rPr lang="en-US" b="1" dirty="0">
                <a:solidFill>
                  <a:srgbClr val="C00000"/>
                </a:solidFill>
                <a:latin typeface="Calibri" pitchFamily="34" charset="0"/>
              </a:rPr>
              <a:t>Planning and Development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043913"/>
            <a:ext cx="781050" cy="79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a:spLocks noGrp="1"/>
          </p:cNvSpPr>
          <p:nvPr/>
        </p:nvSpPr>
        <p:spPr>
          <a:xfrm>
            <a:off x="253999" y="2836449"/>
            <a:ext cx="4622801" cy="3488151"/>
          </a:xfrm>
          <a:prstGeom prst="rect">
            <a:avLst/>
          </a:prstGeom>
        </p:spPr>
        <p:txBody>
          <a:bodyPr vert="horz">
            <a:normAutofit fontScale="25000" lnSpcReduction="20000"/>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lvl="0" algn="l">
              <a:buClrTx/>
              <a:defRPr/>
            </a:pPr>
            <a:r>
              <a:rPr kumimoji="0" lang="en-US" sz="9600" b="1" i="0" u="none" strike="noStrike" kern="1200" cap="all" spc="250" normalizeH="0" baseline="0" noProof="0" dirty="0" smtClean="0">
                <a:ln>
                  <a:noFill/>
                </a:ln>
                <a:solidFill>
                  <a:sysClr val="windowText" lastClr="000000"/>
                </a:solidFill>
                <a:effectLst/>
                <a:uLnTx/>
                <a:uFillTx/>
                <a:latin typeface="Calibri"/>
              </a:rPr>
              <a:t>Petition </a:t>
            </a:r>
            <a:r>
              <a:rPr lang="en-US" sz="9600" dirty="0" smtClean="0">
                <a:solidFill>
                  <a:sysClr val="windowText" lastClr="000000"/>
                </a:solidFill>
                <a:latin typeface="Calibri"/>
              </a:rPr>
              <a:t>#131-16	</a:t>
            </a:r>
            <a:endParaRPr kumimoji="0" lang="en-US" sz="9600" b="1" i="0" u="none" strike="noStrike" kern="1200" cap="all" spc="250" normalizeH="0" baseline="0" noProof="0" dirty="0" smtClean="0">
              <a:ln>
                <a:noFill/>
              </a:ln>
              <a:solidFill>
                <a:sysClr val="windowText" lastClr="000000"/>
              </a:solidFill>
              <a:effectLst/>
              <a:uLnTx/>
              <a:uFillTx/>
              <a:latin typeface="Calibri"/>
            </a:endParaRPr>
          </a:p>
          <a:p>
            <a:pPr lvl="0" algn="l">
              <a:buClrTx/>
              <a:defRPr/>
            </a:pPr>
            <a:r>
              <a:rPr lang="en-US" sz="9600" dirty="0" smtClean="0">
                <a:solidFill>
                  <a:sysClr val="windowText" lastClr="000000"/>
                </a:solidFill>
                <a:latin typeface="Calibri"/>
              </a:rPr>
              <a:t>37 Westbourne Road</a:t>
            </a:r>
            <a:endParaRPr kumimoji="0" lang="en-US" sz="7200" b="1" i="0" u="none" strike="noStrike" kern="1200" cap="all" spc="250" normalizeH="0" baseline="0" noProof="0" dirty="0" smtClean="0">
              <a:ln>
                <a:noFill/>
              </a:ln>
              <a:solidFill>
                <a:sysClr val="windowText" lastClr="000000"/>
              </a:solidFill>
              <a:effectLst/>
              <a:uLnTx/>
              <a:uFillTx/>
              <a:latin typeface="Calibri"/>
            </a:endParaRPr>
          </a:p>
          <a:p>
            <a:pPr lvl="0" algn="l">
              <a:buClrTx/>
            </a:pPr>
            <a:r>
              <a:rPr lang="en-US" sz="9600" b="0" dirty="0" smtClean="0">
                <a:solidFill>
                  <a:sysClr val="windowText" lastClr="000000"/>
                </a:solidFill>
                <a:latin typeface="Calibri"/>
              </a:rPr>
              <a:t>SPECIAL PERMIT/SITE PLAN </a:t>
            </a:r>
            <a:r>
              <a:rPr lang="en-US" sz="9600" b="0" dirty="0">
                <a:solidFill>
                  <a:sysClr val="windowText" lastClr="000000"/>
                </a:solidFill>
                <a:latin typeface="Calibri"/>
              </a:rPr>
              <a:t>APPROVAL to construct </a:t>
            </a:r>
            <a:r>
              <a:rPr lang="en-US" sz="9600" b="0" dirty="0" smtClean="0">
                <a:solidFill>
                  <a:sysClr val="windowText" lastClr="000000"/>
                </a:solidFill>
                <a:latin typeface="Calibri"/>
              </a:rPr>
              <a:t>addition with garage to single family dwelling increasing non-conforming FAR</a:t>
            </a:r>
          </a:p>
          <a:p>
            <a:pPr lvl="0" algn="l">
              <a:buClrTx/>
            </a:pPr>
            <a:endParaRPr kumimoji="0" lang="en-US" sz="7200" b="0" i="0" u="none" strike="noStrike" kern="1200" cap="all" spc="250" normalizeH="0" baseline="0" noProof="0" dirty="0" smtClean="0">
              <a:ln>
                <a:noFill/>
              </a:ln>
              <a:solidFill>
                <a:sysClr val="windowText" lastClr="000000"/>
              </a:solidFill>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Pct val="85000"/>
              <a:buFont typeface="Wingdings 2"/>
              <a:buNone/>
              <a:tabLst/>
              <a:defRPr/>
            </a:pPr>
            <a:r>
              <a:rPr lang="en-US" sz="9600" b="0" dirty="0" smtClean="0">
                <a:solidFill>
                  <a:sysClr val="windowText" lastClr="000000"/>
                </a:solidFill>
                <a:latin typeface="Calibri"/>
              </a:rPr>
              <a:t>May 10, 2016</a:t>
            </a:r>
            <a:endParaRPr kumimoji="0" lang="en-US" sz="9600" b="0" i="0" u="none" strike="noStrike" kern="1200" cap="all" spc="250" normalizeH="0" baseline="0" noProof="0" dirty="0">
              <a:ln>
                <a:noFill/>
              </a:ln>
              <a:solidFill>
                <a:sysClr val="windowText" lastClr="000000"/>
              </a:solidFill>
              <a:effectLst/>
              <a:uLnTx/>
              <a:uFillTx/>
              <a:latin typeface="Calibri"/>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3090891"/>
            <a:ext cx="3990975" cy="297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270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7086600" cy="533400"/>
          </a:xfrm>
          <a:solidFill>
            <a:schemeClr val="bg1"/>
          </a:solidFill>
        </p:spPr>
        <p:txBody>
          <a:bodyPr>
            <a:normAutofit/>
          </a:bodyPr>
          <a:lstStyle/>
          <a:p>
            <a:pPr algn="l"/>
            <a:r>
              <a:rPr lang="en-US" sz="2800" b="1" dirty="0" smtClean="0">
                <a:solidFill>
                  <a:srgbClr val="2F2B20"/>
                </a:solidFill>
                <a:latin typeface="Calibri" pitchFamily="34" charset="0"/>
              </a:rPr>
              <a:t>Photos</a:t>
            </a:r>
            <a:endParaRPr lang="en-US" sz="2800" dirty="0"/>
          </a:p>
        </p:txBody>
      </p:sp>
      <p:pic>
        <p:nvPicPr>
          <p:cNvPr id="7170" name="Picture 2" descr="F:\cd-planning\PLANNING\CURRENT\Land Use\Westbourne Rd, 37\Photos\IMG_67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143000"/>
            <a:ext cx="6705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330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7086600" cy="533400"/>
          </a:xfrm>
          <a:solidFill>
            <a:schemeClr val="bg1"/>
          </a:solidFill>
        </p:spPr>
        <p:txBody>
          <a:bodyPr>
            <a:normAutofit/>
          </a:bodyPr>
          <a:lstStyle/>
          <a:p>
            <a:pPr algn="l"/>
            <a:r>
              <a:rPr lang="en-US" sz="2800" b="1" dirty="0" smtClean="0">
                <a:solidFill>
                  <a:srgbClr val="2F2B20"/>
                </a:solidFill>
                <a:latin typeface="Calibri" pitchFamily="34" charset="0"/>
              </a:rPr>
              <a:t>Photos</a:t>
            </a:r>
            <a:endParaRPr lang="en-US" sz="2800" dirty="0"/>
          </a:p>
        </p:txBody>
      </p:sp>
      <p:pic>
        <p:nvPicPr>
          <p:cNvPr id="6146" name="Picture 2" descr="F:\cd-planning\PLANNING\CURRENT\Land Use\Westbourne Rd, 37\Photos\IMG_67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219200"/>
            <a:ext cx="65532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775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Calibri" pitchFamily="34" charset="0"/>
              </a:rPr>
              <a:t>Proposed Findings</a:t>
            </a:r>
            <a:endParaRPr lang="en-US" dirty="0"/>
          </a:p>
        </p:txBody>
      </p:sp>
      <p:sp>
        <p:nvSpPr>
          <p:cNvPr id="3" name="Content Placeholder 2"/>
          <p:cNvSpPr>
            <a:spLocks noGrp="1"/>
          </p:cNvSpPr>
          <p:nvPr>
            <p:ph sz="quarter" idx="1"/>
          </p:nvPr>
        </p:nvSpPr>
        <p:spPr/>
        <p:txBody>
          <a:bodyPr>
            <a:noAutofit/>
          </a:bodyPr>
          <a:lstStyle/>
          <a:p>
            <a:pPr marL="457200" lvl="0" indent="-457200">
              <a:buClrTx/>
              <a:buFont typeface="+mj-lt"/>
              <a:buAutoNum type="arabicPeriod"/>
            </a:pPr>
            <a:r>
              <a:rPr lang="en-US" sz="2200" dirty="0" smtClean="0">
                <a:solidFill>
                  <a:srgbClr val="2F2B20"/>
                </a:solidFill>
                <a:latin typeface="Calibri" panose="020F0502020204030204" pitchFamily="34" charset="0"/>
              </a:rPr>
              <a:t>The </a:t>
            </a:r>
            <a:r>
              <a:rPr lang="en-US" sz="2200" dirty="0">
                <a:solidFill>
                  <a:srgbClr val="2F2B20"/>
                </a:solidFill>
                <a:latin typeface="Calibri" panose="020F0502020204030204" pitchFamily="34" charset="0"/>
              </a:rPr>
              <a:t>extension of the nonconforming structure with the proposed addition will not be substantially more detrimental than the existing nonconforming structure as it will largely occupy the location of an existing, similarly sized garage. (§3.2.3. and 7.8.2.C.2.)</a:t>
            </a:r>
          </a:p>
          <a:p>
            <a:pPr marL="457200" lvl="0" indent="-457200">
              <a:buClrTx/>
              <a:buFont typeface="+mj-lt"/>
              <a:buAutoNum type="arabicPeriod"/>
            </a:pPr>
            <a:r>
              <a:rPr lang="en-US" sz="2200" dirty="0" smtClean="0">
                <a:solidFill>
                  <a:srgbClr val="2F2B20"/>
                </a:solidFill>
                <a:latin typeface="Calibri" panose="020F0502020204030204" pitchFamily="34" charset="0"/>
              </a:rPr>
              <a:t>The </a:t>
            </a:r>
            <a:r>
              <a:rPr lang="en-US" sz="2200" dirty="0">
                <a:solidFill>
                  <a:srgbClr val="2F2B20"/>
                </a:solidFill>
                <a:latin typeface="Calibri" panose="020F0502020204030204" pitchFamily="34" charset="0"/>
              </a:rPr>
              <a:t>proposed Floor Area Ratio (FAR) of 0.59, where 0.41 is the maximum allowed by right and 0.52 exists, is consistent with and not in derogation of the size, scale and design of other structures in the neighborhood. The addition and carport will increase the gross floor area by only approximately </a:t>
            </a:r>
            <a:r>
              <a:rPr lang="en-US" sz="2200" u="sng" dirty="0" smtClean="0">
                <a:solidFill>
                  <a:srgbClr val="2F2B20"/>
                </a:solidFill>
                <a:latin typeface="Calibri" panose="020F0502020204030204" pitchFamily="34" charset="0"/>
              </a:rPr>
              <a:t>558</a:t>
            </a:r>
            <a:r>
              <a:rPr lang="en-US" sz="2200" dirty="0" smtClean="0">
                <a:solidFill>
                  <a:srgbClr val="2F2B20"/>
                </a:solidFill>
                <a:latin typeface="Calibri" panose="020F0502020204030204" pitchFamily="34" charset="0"/>
              </a:rPr>
              <a:t> </a:t>
            </a:r>
            <a:r>
              <a:rPr lang="en-US" sz="2200" dirty="0">
                <a:solidFill>
                  <a:srgbClr val="2F2B20"/>
                </a:solidFill>
                <a:latin typeface="Calibri" panose="020F0502020204030204" pitchFamily="34" charset="0"/>
              </a:rPr>
              <a:t>square feet on a lot of 8,090 square feet and the addition will be located largely where an existing garage and an outdoor deck will be removed. (§3.1.9.A.2 and §7.8.2.C.2)</a:t>
            </a:r>
          </a:p>
          <a:p>
            <a:pPr marL="457200" lvl="0" indent="-457200">
              <a:buClrTx/>
              <a:buFont typeface="+mj-lt"/>
              <a:buAutoNum type="arabicPeriod"/>
            </a:pPr>
            <a:endParaRPr lang="en-US" sz="2200" dirty="0">
              <a:solidFill>
                <a:srgbClr val="2F2B20"/>
              </a:solidFill>
              <a:latin typeface="Calibri" panose="020F0502020204030204" pitchFamily="34" charset="0"/>
            </a:endParaRPr>
          </a:p>
        </p:txBody>
      </p:sp>
    </p:spTree>
    <p:extLst>
      <p:ext uri="{BB962C8B-B14F-4D97-AF65-F5344CB8AC3E}">
        <p14:creationId xmlns:p14="http://schemas.microsoft.com/office/powerpoint/2010/main" val="4041508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Calibri" pitchFamily="34" charset="0"/>
              </a:rPr>
              <a:t>Proposed Findings</a:t>
            </a:r>
            <a:endParaRPr lang="en-US" dirty="0"/>
          </a:p>
        </p:txBody>
      </p:sp>
      <p:sp>
        <p:nvSpPr>
          <p:cNvPr id="3" name="Content Placeholder 2"/>
          <p:cNvSpPr>
            <a:spLocks noGrp="1"/>
          </p:cNvSpPr>
          <p:nvPr>
            <p:ph sz="quarter" idx="1"/>
          </p:nvPr>
        </p:nvSpPr>
        <p:spPr/>
        <p:txBody>
          <a:bodyPr>
            <a:noAutofit/>
          </a:bodyPr>
          <a:lstStyle/>
          <a:p>
            <a:pPr marL="457200" lvl="0" indent="-457200">
              <a:buClrTx/>
              <a:buFont typeface="+mj-lt"/>
              <a:buAutoNum type="arabicPeriod" startAt="3"/>
            </a:pPr>
            <a:r>
              <a:rPr lang="en-US" sz="2200" dirty="0" smtClean="0">
                <a:solidFill>
                  <a:srgbClr val="2F2B20"/>
                </a:solidFill>
                <a:latin typeface="Calibri" panose="020F0502020204030204" pitchFamily="34" charset="0"/>
              </a:rPr>
              <a:t>The </a:t>
            </a:r>
            <a:r>
              <a:rPr lang="en-US" sz="2200" dirty="0">
                <a:solidFill>
                  <a:srgbClr val="2F2B20"/>
                </a:solidFill>
                <a:latin typeface="Calibri" panose="020F0502020204030204" pitchFamily="34" charset="0"/>
              </a:rPr>
              <a:t>site in a Single Residence 2 zoning district is an appropriate location for the proposed addition and carport as they are consistent with the residential use of the property. (§7.3.3.C.1)</a:t>
            </a:r>
          </a:p>
          <a:p>
            <a:pPr marL="457200" lvl="0" indent="-457200">
              <a:buClrTx/>
              <a:buFont typeface="+mj-lt"/>
              <a:buAutoNum type="arabicPeriod" startAt="3"/>
            </a:pPr>
            <a:r>
              <a:rPr lang="en-US" sz="2200" dirty="0" smtClean="0">
                <a:solidFill>
                  <a:srgbClr val="2F2B20"/>
                </a:solidFill>
                <a:latin typeface="Calibri" panose="020F0502020204030204" pitchFamily="34" charset="0"/>
              </a:rPr>
              <a:t>The </a:t>
            </a:r>
            <a:r>
              <a:rPr lang="en-US" sz="2200" dirty="0">
                <a:solidFill>
                  <a:srgbClr val="2F2B20"/>
                </a:solidFill>
                <a:latin typeface="Calibri" panose="020F0502020204030204" pitchFamily="34" charset="0"/>
              </a:rPr>
              <a:t>expanded structure will not adversely affect the neighborhood as the addition will be located largely at the location of an existing garage and outdoor deck which shall be removed and the carport will be setback approximately 40 feet from Westbourne Road and be largely shielded by existing fencing and vegetation. (§7.3.3.C.2)</a:t>
            </a:r>
          </a:p>
          <a:p>
            <a:pPr marL="457200" lvl="0" indent="-457200">
              <a:buClrTx/>
              <a:buFont typeface="+mj-lt"/>
              <a:buAutoNum type="arabicPeriod" startAt="3"/>
            </a:pPr>
            <a:r>
              <a:rPr lang="en-US" sz="2200" dirty="0" smtClean="0">
                <a:solidFill>
                  <a:srgbClr val="2F2B20"/>
                </a:solidFill>
                <a:latin typeface="Calibri" panose="020F0502020204030204" pitchFamily="34" charset="0"/>
              </a:rPr>
              <a:t>Neither </a:t>
            </a:r>
            <a:r>
              <a:rPr lang="en-US" sz="2200" dirty="0">
                <a:solidFill>
                  <a:srgbClr val="2F2B20"/>
                </a:solidFill>
                <a:latin typeface="Calibri" panose="020F0502020204030204" pitchFamily="34" charset="0"/>
              </a:rPr>
              <a:t>the addition nor the carport will create a nuisance or serious hazard to vehicles or pedestrians (§7.3.3.C.3).</a:t>
            </a:r>
          </a:p>
          <a:p>
            <a:pPr marL="457200" lvl="0" indent="-457200">
              <a:buClrTx/>
              <a:buFont typeface="+mj-lt"/>
              <a:buAutoNum type="arabicPeriod" startAt="3"/>
            </a:pPr>
            <a:endParaRPr lang="en-US" sz="2200" dirty="0">
              <a:solidFill>
                <a:srgbClr val="2F2B20"/>
              </a:solidFill>
              <a:latin typeface="Calibri" panose="020F0502020204030204" pitchFamily="34" charset="0"/>
            </a:endParaRPr>
          </a:p>
        </p:txBody>
      </p:sp>
    </p:spTree>
    <p:extLst>
      <p:ext uri="{BB962C8B-B14F-4D97-AF65-F5344CB8AC3E}">
        <p14:creationId xmlns:p14="http://schemas.microsoft.com/office/powerpoint/2010/main" val="3749585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smtClean="0">
                <a:solidFill>
                  <a:schemeClr val="tx1"/>
                </a:solidFill>
                <a:latin typeface="Calibri" pitchFamily="34" charset="0"/>
              </a:rPr>
              <a:t>Proposed Conditions</a:t>
            </a:r>
            <a:endParaRPr lang="en-US" b="1" dirty="0">
              <a:solidFill>
                <a:schemeClr val="tx1"/>
              </a:solidFill>
              <a:latin typeface="Calibri" pitchFamily="34" charset="0"/>
            </a:endParaRPr>
          </a:p>
        </p:txBody>
      </p:sp>
      <p:sp>
        <p:nvSpPr>
          <p:cNvPr id="3" name="Content Placeholder 2"/>
          <p:cNvSpPr>
            <a:spLocks noGrp="1"/>
          </p:cNvSpPr>
          <p:nvPr>
            <p:ph sz="quarter" idx="1"/>
          </p:nvPr>
        </p:nvSpPr>
        <p:spPr>
          <a:xfrm>
            <a:off x="152400" y="1524000"/>
            <a:ext cx="8839200" cy="4800600"/>
          </a:xfrm>
        </p:spPr>
        <p:txBody>
          <a:bodyPr>
            <a:noAutofit/>
          </a:bodyPr>
          <a:lstStyle/>
          <a:p>
            <a:pPr marL="514350" indent="-514350" algn="just">
              <a:spcBef>
                <a:spcPts val="0"/>
              </a:spcBef>
              <a:spcAft>
                <a:spcPts val="1200"/>
              </a:spcAft>
              <a:buClr>
                <a:srgbClr val="000000"/>
              </a:buClr>
              <a:buFont typeface="+mj-lt"/>
              <a:buAutoNum type="arabicPeriod"/>
            </a:pPr>
            <a:r>
              <a:rPr lang="en-US" sz="2200" dirty="0">
                <a:latin typeface="Calibri" panose="020F0502020204030204" pitchFamily="34" charset="0"/>
              </a:rPr>
              <a:t>Plan Referencing Condition.</a:t>
            </a:r>
          </a:p>
          <a:p>
            <a:pPr marL="514350" indent="-514350" algn="just">
              <a:spcBef>
                <a:spcPts val="0"/>
              </a:spcBef>
              <a:spcAft>
                <a:spcPts val="1200"/>
              </a:spcAft>
              <a:buClr>
                <a:srgbClr val="000000"/>
              </a:buClr>
              <a:buFont typeface="+mj-lt"/>
              <a:buAutoNum type="arabicPeriod"/>
            </a:pPr>
            <a:r>
              <a:rPr lang="en-US" sz="2200" dirty="0" smtClean="0">
                <a:latin typeface="Calibri" panose="020F0502020204030204" pitchFamily="34" charset="0"/>
              </a:rPr>
              <a:t>Petitioners </a:t>
            </a:r>
            <a:r>
              <a:rPr lang="en-US" sz="2200" dirty="0">
                <a:latin typeface="Calibri" panose="020F0502020204030204" pitchFamily="34" charset="0"/>
              </a:rPr>
              <a:t>receive required variances from the Zoning Board of Appeals from front lot setback and side lot setback dimensional regulations</a:t>
            </a:r>
            <a:r>
              <a:rPr lang="en-US" sz="2200" dirty="0" smtClean="0">
                <a:latin typeface="Calibri" panose="020F0502020204030204" pitchFamily="34" charset="0"/>
              </a:rPr>
              <a:t>.</a:t>
            </a:r>
          </a:p>
          <a:p>
            <a:pPr marL="514350" indent="-514350" algn="just">
              <a:spcBef>
                <a:spcPts val="0"/>
              </a:spcBef>
              <a:spcAft>
                <a:spcPts val="1200"/>
              </a:spcAft>
              <a:buClr>
                <a:srgbClr val="000000"/>
              </a:buClr>
              <a:buFont typeface="+mj-lt"/>
              <a:buAutoNum type="arabicPeriod"/>
            </a:pPr>
            <a:r>
              <a:rPr lang="en-US" sz="2200" dirty="0" smtClean="0">
                <a:latin typeface="Calibri" panose="020F0502020204030204" pitchFamily="34" charset="0"/>
              </a:rPr>
              <a:t>Standard Building Permit Condition.</a:t>
            </a:r>
          </a:p>
          <a:p>
            <a:pPr marL="514350" indent="-514350" algn="just">
              <a:spcBef>
                <a:spcPts val="0"/>
              </a:spcBef>
              <a:spcAft>
                <a:spcPts val="1200"/>
              </a:spcAft>
              <a:buClr>
                <a:srgbClr val="000000"/>
              </a:buClr>
              <a:buFont typeface="+mj-lt"/>
              <a:buAutoNum type="arabicPeriod"/>
            </a:pPr>
            <a:r>
              <a:rPr lang="en-US" sz="2200" dirty="0" smtClean="0">
                <a:latin typeface="Calibri" panose="020F0502020204030204" pitchFamily="34" charset="0"/>
              </a:rPr>
              <a:t>Standard </a:t>
            </a:r>
            <a:r>
              <a:rPr lang="en-US" sz="2200" dirty="0">
                <a:latin typeface="Calibri" panose="020F0502020204030204" pitchFamily="34" charset="0"/>
              </a:rPr>
              <a:t>Final Inspection/Certificate of Occupancy Condition.</a:t>
            </a:r>
          </a:p>
          <a:p>
            <a:pPr marL="514350" indent="-514350" algn="just">
              <a:spcBef>
                <a:spcPts val="0"/>
              </a:spcBef>
              <a:spcAft>
                <a:spcPts val="1200"/>
              </a:spcAft>
              <a:buClr>
                <a:srgbClr val="000000"/>
              </a:buClr>
              <a:buFont typeface="+mj-lt"/>
              <a:buAutoNum type="arabicPeriod"/>
            </a:pPr>
            <a:endParaRPr lang="en-US" sz="2200" dirty="0" smtClean="0">
              <a:latin typeface="Calibri" panose="020F0502020204030204" pitchFamily="34" charset="0"/>
            </a:endParaRPr>
          </a:p>
        </p:txBody>
      </p:sp>
    </p:spTree>
    <p:extLst>
      <p:ext uri="{BB962C8B-B14F-4D97-AF65-F5344CB8AC3E}">
        <p14:creationId xmlns:p14="http://schemas.microsoft.com/office/powerpoint/2010/main" val="1263172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smtClean="0">
                <a:solidFill>
                  <a:schemeClr val="tx1"/>
                </a:solidFill>
                <a:latin typeface="Calibri" pitchFamily="34" charset="0"/>
              </a:rPr>
              <a:t>Requested Relief</a:t>
            </a:r>
            <a:endParaRPr lang="en-US" b="1" dirty="0">
              <a:solidFill>
                <a:schemeClr val="tx1"/>
              </a:solidFill>
              <a:latin typeface="Calibri" pitchFamily="34" charset="0"/>
            </a:endParaRPr>
          </a:p>
        </p:txBody>
      </p:sp>
      <p:sp>
        <p:nvSpPr>
          <p:cNvPr id="6" name="TextBox 5"/>
          <p:cNvSpPr txBox="1"/>
          <p:nvPr/>
        </p:nvSpPr>
        <p:spPr>
          <a:xfrm>
            <a:off x="256109" y="1676400"/>
            <a:ext cx="8610600" cy="1354217"/>
          </a:xfrm>
          <a:prstGeom prst="rect">
            <a:avLst/>
          </a:prstGeom>
          <a:noFill/>
        </p:spPr>
        <p:txBody>
          <a:bodyPr wrap="square" rtlCol="0">
            <a:spAutoFit/>
          </a:bodyPr>
          <a:lstStyle/>
          <a:p>
            <a:pPr>
              <a:spcAft>
                <a:spcPts val="1200"/>
              </a:spcAft>
              <a:buClr>
                <a:srgbClr val="000000"/>
              </a:buClr>
            </a:pPr>
            <a:r>
              <a:rPr lang="en-US" sz="2400" dirty="0" smtClean="0">
                <a:latin typeface="Calibri" panose="020F0502020204030204" pitchFamily="34" charset="0"/>
              </a:rPr>
              <a:t>Special Permits </a:t>
            </a:r>
            <a:r>
              <a:rPr lang="en-US" sz="2400" dirty="0">
                <a:latin typeface="Calibri" panose="020F0502020204030204" pitchFamily="34" charset="0"/>
              </a:rPr>
              <a:t>per §7.3.3 of the NZO to</a:t>
            </a:r>
            <a:r>
              <a:rPr lang="en-US" sz="2400" dirty="0" smtClean="0">
                <a:latin typeface="Calibri" panose="020F0502020204030204" pitchFamily="34" charset="0"/>
              </a:rPr>
              <a:t>:</a:t>
            </a:r>
          </a:p>
          <a:p>
            <a:pPr marL="800100" lvl="1" indent="-342900">
              <a:spcAft>
                <a:spcPts val="1200"/>
              </a:spcAft>
              <a:buClr>
                <a:srgbClr val="000000"/>
              </a:buClr>
              <a:buFont typeface="Wingdings" panose="05000000000000000000" pitchFamily="2" charset="2"/>
              <a:buChar char="Ø"/>
            </a:pPr>
            <a:r>
              <a:rPr lang="en-US" sz="2400" dirty="0" smtClean="0">
                <a:latin typeface="Calibri" panose="020F0502020204030204" pitchFamily="34" charset="0"/>
              </a:rPr>
              <a:t>Increase </a:t>
            </a:r>
            <a:r>
              <a:rPr lang="en-US" sz="2400" dirty="0">
                <a:latin typeface="Calibri" panose="020F0502020204030204" pitchFamily="34" charset="0"/>
              </a:rPr>
              <a:t>nonconforming Floor Area Ratio (FAR) from 0.52 to </a:t>
            </a:r>
            <a:r>
              <a:rPr lang="en-US" sz="2400" dirty="0" smtClean="0">
                <a:latin typeface="Calibri" panose="020F0502020204030204" pitchFamily="34" charset="0"/>
              </a:rPr>
              <a:t>0.59 </a:t>
            </a:r>
            <a:r>
              <a:rPr lang="en-US" sz="2400" dirty="0">
                <a:latin typeface="Calibri" panose="020F0502020204030204" pitchFamily="34" charset="0"/>
              </a:rPr>
              <a:t>where </a:t>
            </a:r>
            <a:r>
              <a:rPr lang="en-US" sz="2400" dirty="0" smtClean="0">
                <a:latin typeface="Calibri" panose="020F0502020204030204" pitchFamily="34" charset="0"/>
              </a:rPr>
              <a:t>0.41 </a:t>
            </a:r>
            <a:r>
              <a:rPr lang="en-US" sz="2400" dirty="0">
                <a:latin typeface="Calibri" panose="020F0502020204030204" pitchFamily="34" charset="0"/>
              </a:rPr>
              <a:t>is the maximum allowed by </a:t>
            </a:r>
            <a:r>
              <a:rPr lang="en-US" sz="2400" dirty="0" smtClean="0">
                <a:latin typeface="Calibri" panose="020F0502020204030204" pitchFamily="34" charset="0"/>
              </a:rPr>
              <a:t>right (§3.1.9) </a:t>
            </a:r>
            <a:endParaRPr lang="en-US" sz="2400" dirty="0">
              <a:latin typeface="Calibri" panose="020F0502020204030204" pitchFamily="34" charset="0"/>
            </a:endParaRPr>
          </a:p>
        </p:txBody>
      </p:sp>
    </p:spTree>
    <p:extLst>
      <p:ext uri="{BB962C8B-B14F-4D97-AF65-F5344CB8AC3E}">
        <p14:creationId xmlns:p14="http://schemas.microsoft.com/office/powerpoint/2010/main" val="3068303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smtClean="0">
                <a:solidFill>
                  <a:schemeClr val="tx1"/>
                </a:solidFill>
                <a:latin typeface="Calibri" pitchFamily="34" charset="0"/>
              </a:rPr>
              <a:t>Criteria to Consider</a:t>
            </a:r>
            <a:endParaRPr lang="en-US" b="1" dirty="0">
              <a:solidFill>
                <a:schemeClr val="tx1"/>
              </a:solidFill>
              <a:latin typeface="Calibri" pitchFamily="34" charset="0"/>
            </a:endParaRPr>
          </a:p>
        </p:txBody>
      </p:sp>
      <p:sp>
        <p:nvSpPr>
          <p:cNvPr id="6" name="TextBox 5"/>
          <p:cNvSpPr txBox="1"/>
          <p:nvPr/>
        </p:nvSpPr>
        <p:spPr>
          <a:xfrm>
            <a:off x="152400" y="1616760"/>
            <a:ext cx="8839200" cy="3354765"/>
          </a:xfrm>
          <a:prstGeom prst="rect">
            <a:avLst/>
          </a:prstGeom>
          <a:noFill/>
        </p:spPr>
        <p:txBody>
          <a:bodyPr wrap="square" rtlCol="0">
            <a:spAutoFit/>
          </a:bodyPr>
          <a:lstStyle/>
          <a:p>
            <a:pPr lvl="0">
              <a:spcAft>
                <a:spcPts val="1200"/>
              </a:spcAft>
              <a:buClr>
                <a:srgbClr val="000000"/>
              </a:buClr>
            </a:pPr>
            <a:r>
              <a:rPr lang="en-US" sz="2400" dirty="0">
                <a:latin typeface="Calibri" panose="020F0502020204030204" pitchFamily="34" charset="0"/>
              </a:rPr>
              <a:t>When reviewing this request, the Council should consider whether:</a:t>
            </a:r>
          </a:p>
          <a:p>
            <a:pPr marL="342900" lvl="0" indent="-342900">
              <a:spcAft>
                <a:spcPts val="1200"/>
              </a:spcAft>
              <a:buClr>
                <a:srgbClr val="000000"/>
              </a:buClr>
              <a:buFont typeface="Wingdings" panose="05000000000000000000" pitchFamily="2" charset="2"/>
              <a:buChar char="Ø"/>
            </a:pPr>
            <a:r>
              <a:rPr lang="en-US" sz="2400" dirty="0" smtClean="0">
                <a:latin typeface="Calibri" panose="020F0502020204030204" pitchFamily="34" charset="0"/>
              </a:rPr>
              <a:t>The </a:t>
            </a:r>
            <a:r>
              <a:rPr lang="en-US" sz="2400" dirty="0">
                <a:latin typeface="Calibri" panose="020F0502020204030204" pitchFamily="34" charset="0"/>
              </a:rPr>
              <a:t>proposed addition will not be substantially more detrimental than </a:t>
            </a:r>
            <a:r>
              <a:rPr lang="en-US" sz="2400" dirty="0" smtClean="0">
                <a:latin typeface="Calibri" panose="020F0502020204030204" pitchFamily="34" charset="0"/>
              </a:rPr>
              <a:t>the existing </a:t>
            </a:r>
            <a:r>
              <a:rPr lang="en-US" sz="2400" dirty="0">
                <a:latin typeface="Calibri" panose="020F0502020204030204" pitchFamily="34" charset="0"/>
              </a:rPr>
              <a:t>nonconforming structure is to the neighborhood. (§7.8.2.C.2).</a:t>
            </a:r>
          </a:p>
          <a:p>
            <a:pPr marL="342900" lvl="0" indent="-342900">
              <a:spcAft>
                <a:spcPts val="1200"/>
              </a:spcAft>
              <a:buClr>
                <a:srgbClr val="000000"/>
              </a:buClr>
              <a:buFont typeface="Wingdings" panose="05000000000000000000" pitchFamily="2" charset="2"/>
              <a:buChar char="Ø"/>
            </a:pPr>
            <a:r>
              <a:rPr lang="en-US" sz="2400" dirty="0" smtClean="0">
                <a:latin typeface="Calibri" panose="020F0502020204030204" pitchFamily="34" charset="0"/>
              </a:rPr>
              <a:t>The </a:t>
            </a:r>
            <a:r>
              <a:rPr lang="en-US" sz="2400" dirty="0">
                <a:latin typeface="Calibri" panose="020F0502020204030204" pitchFamily="34" charset="0"/>
              </a:rPr>
              <a:t>proposed increase in FAR from 0.52 to 0.59, where 0.41 is the </a:t>
            </a:r>
            <a:r>
              <a:rPr lang="en-US" sz="2400" dirty="0" smtClean="0">
                <a:latin typeface="Calibri" panose="020F0502020204030204" pitchFamily="34" charset="0"/>
              </a:rPr>
              <a:t>maximum allowed </a:t>
            </a:r>
            <a:r>
              <a:rPr lang="en-US" sz="2400" dirty="0">
                <a:latin typeface="Calibri" panose="020F0502020204030204" pitchFamily="34" charset="0"/>
              </a:rPr>
              <a:t>by right, is consistent with and not in derogation of the size, scale, </a:t>
            </a:r>
            <a:r>
              <a:rPr lang="en-US" sz="2400" dirty="0" smtClean="0">
                <a:latin typeface="Calibri" panose="020F0502020204030204" pitchFamily="34" charset="0"/>
              </a:rPr>
              <a:t>and design </a:t>
            </a:r>
            <a:r>
              <a:rPr lang="en-US" sz="2400" dirty="0">
                <a:latin typeface="Calibri" panose="020F0502020204030204" pitchFamily="34" charset="0"/>
              </a:rPr>
              <a:t>of other structures in the neighborhood. (§3.1.9.A.2 and §7.8.2.C.2)</a:t>
            </a:r>
          </a:p>
        </p:txBody>
      </p:sp>
    </p:spTree>
    <p:extLst>
      <p:ext uri="{BB962C8B-B14F-4D97-AF65-F5344CB8AC3E}">
        <p14:creationId xmlns:p14="http://schemas.microsoft.com/office/powerpoint/2010/main" val="376292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smtClean="0">
                <a:solidFill>
                  <a:schemeClr val="tx1"/>
                </a:solidFill>
                <a:latin typeface="Calibri" pitchFamily="34" charset="0"/>
              </a:rPr>
              <a:t>AERIAL/GIS MAP</a:t>
            </a:r>
            <a:endParaRPr lang="en-US" b="1" dirty="0">
              <a:solidFill>
                <a:schemeClr val="tx1"/>
              </a:solidFill>
              <a:latin typeface="Calibri"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39136"/>
            <a:ext cx="6187456" cy="480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754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6019800" cy="685800"/>
          </a:xfrm>
          <a:solidFill>
            <a:schemeClr val="bg1"/>
          </a:solidFill>
        </p:spPr>
        <p:txBody>
          <a:bodyPr>
            <a:normAutofit/>
          </a:bodyPr>
          <a:lstStyle/>
          <a:p>
            <a:pPr algn="l"/>
            <a:r>
              <a:rPr lang="en-US" b="1" dirty="0" smtClean="0">
                <a:solidFill>
                  <a:srgbClr val="2F2B20"/>
                </a:solidFill>
                <a:latin typeface="Calibri" pitchFamily="34" charset="0"/>
              </a:rPr>
              <a:t>Site Plan </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838200"/>
            <a:ext cx="6248400" cy="534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049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6019800" cy="685800"/>
          </a:xfrm>
          <a:solidFill>
            <a:schemeClr val="bg1"/>
          </a:solidFill>
        </p:spPr>
        <p:txBody>
          <a:bodyPr>
            <a:normAutofit/>
          </a:bodyPr>
          <a:lstStyle/>
          <a:p>
            <a:pPr algn="l"/>
            <a:r>
              <a:rPr lang="en-US" b="1" dirty="0" smtClean="0">
                <a:solidFill>
                  <a:srgbClr val="2F2B20"/>
                </a:solidFill>
                <a:latin typeface="Calibri" pitchFamily="34" charset="0"/>
              </a:rPr>
              <a:t>Floor plan (existing)</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794146"/>
            <a:ext cx="5356029" cy="540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975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6019800" cy="685800"/>
          </a:xfrm>
          <a:solidFill>
            <a:schemeClr val="bg1"/>
          </a:solidFill>
        </p:spPr>
        <p:txBody>
          <a:bodyPr>
            <a:normAutofit/>
          </a:bodyPr>
          <a:lstStyle/>
          <a:p>
            <a:pPr algn="l"/>
            <a:r>
              <a:rPr lang="en-US" b="1" dirty="0" smtClean="0">
                <a:solidFill>
                  <a:srgbClr val="2F2B20"/>
                </a:solidFill>
                <a:latin typeface="Calibri" pitchFamily="34" charset="0"/>
              </a:rPr>
              <a:t>Floor plan (proposed)</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762000"/>
            <a:ext cx="5029199" cy="548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11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6019800" cy="685800"/>
          </a:xfrm>
          <a:solidFill>
            <a:schemeClr val="bg1"/>
          </a:solidFill>
        </p:spPr>
        <p:txBody>
          <a:bodyPr>
            <a:normAutofit/>
          </a:bodyPr>
          <a:lstStyle/>
          <a:p>
            <a:pPr algn="l"/>
            <a:r>
              <a:rPr lang="en-US" b="1" dirty="0" smtClean="0">
                <a:solidFill>
                  <a:srgbClr val="2F2B20"/>
                </a:solidFill>
                <a:latin typeface="Calibri" pitchFamily="34" charset="0"/>
              </a:rPr>
              <a:t>Elevations (existing)</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838200"/>
            <a:ext cx="7315200" cy="524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261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6019800" cy="685800"/>
          </a:xfrm>
          <a:solidFill>
            <a:schemeClr val="bg1"/>
          </a:solidFill>
        </p:spPr>
        <p:txBody>
          <a:bodyPr>
            <a:normAutofit/>
          </a:bodyPr>
          <a:lstStyle/>
          <a:p>
            <a:pPr algn="l"/>
            <a:r>
              <a:rPr lang="en-US" b="1" dirty="0" smtClean="0">
                <a:solidFill>
                  <a:srgbClr val="2F2B20"/>
                </a:solidFill>
                <a:latin typeface="Calibri" pitchFamily="34" charset="0"/>
              </a:rPr>
              <a:t>Elevations (proposed)</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762000"/>
            <a:ext cx="7772400" cy="5600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084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22068</TotalTime>
  <Words>433</Words>
  <Application>Microsoft Office PowerPoint</Application>
  <PresentationFormat>On-screen Show (4:3)</PresentationFormat>
  <Paragraphs>33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Civic</vt:lpstr>
      <vt:lpstr>Department of  Planning and Development</vt:lpstr>
      <vt:lpstr>Requested Relief</vt:lpstr>
      <vt:lpstr>Criteria to Consider</vt:lpstr>
      <vt:lpstr>AERIAL/GIS MAP</vt:lpstr>
      <vt:lpstr>Site Plan </vt:lpstr>
      <vt:lpstr>Floor plan (existing)</vt:lpstr>
      <vt:lpstr>Floor plan (proposed)</vt:lpstr>
      <vt:lpstr>Elevations (existing)</vt:lpstr>
      <vt:lpstr>Elevations (proposed)</vt:lpstr>
      <vt:lpstr>Photos</vt:lpstr>
      <vt:lpstr>Photos</vt:lpstr>
      <vt:lpstr>Proposed Findings</vt:lpstr>
      <vt:lpstr>Proposed Findings</vt:lpstr>
      <vt:lpstr>Proposed Conditions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 Beechcroft Road</dc:title>
  <dc:creator>dsexton</dc:creator>
  <cp:lastModifiedBy>Alexandra Ananth</cp:lastModifiedBy>
  <cp:revision>203</cp:revision>
  <cp:lastPrinted>2015-04-14T12:55:30Z</cp:lastPrinted>
  <dcterms:created xsi:type="dcterms:W3CDTF">2015-04-13T01:03:18Z</dcterms:created>
  <dcterms:modified xsi:type="dcterms:W3CDTF">2016-05-10T20:37:00Z</dcterms:modified>
</cp:coreProperties>
</file>