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57" r:id="rId3"/>
    <p:sldId id="264" r:id="rId4"/>
    <p:sldId id="298" r:id="rId5"/>
    <p:sldId id="282" r:id="rId6"/>
    <p:sldId id="279" r:id="rId7"/>
    <p:sldId id="299" r:id="rId8"/>
    <p:sldId id="259"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48" autoAdjust="0"/>
    <p:restoredTop sz="94017" autoAdjust="0"/>
  </p:normalViewPr>
  <p:slideViewPr>
    <p:cSldViewPr>
      <p:cViewPr>
        <p:scale>
          <a:sx n="66" d="100"/>
          <a:sy n="66" d="100"/>
        </p:scale>
        <p:origin x="-1260" y="-8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621"/>
          </a:xfrm>
          <a:prstGeom prst="rect">
            <a:avLst/>
          </a:prstGeom>
        </p:spPr>
        <p:txBody>
          <a:bodyPr vert="horz" lIns="91440" tIns="45720" rIns="91440" bIns="45720" rtlCol="0"/>
          <a:lstStyle>
            <a:lvl1pPr algn="r">
              <a:defRPr sz="1200"/>
            </a:lvl1pPr>
          </a:lstStyle>
          <a:p>
            <a:fld id="{FB635766-0C8A-4FD4-901D-1C4A090BE418}" type="datetimeFigureOut">
              <a:rPr lang="en-US" smtClean="0"/>
              <a:pPr/>
              <a:t>5/3/2016</a:t>
            </a:fld>
            <a:endParaRPr lang="en-US"/>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181"/>
            <a:ext cx="3038475" cy="465621"/>
          </a:xfrm>
          <a:prstGeom prst="rect">
            <a:avLst/>
          </a:prstGeom>
        </p:spPr>
        <p:txBody>
          <a:bodyPr vert="horz" lIns="91440" tIns="45720" rIns="91440" bIns="45720" rtlCol="0" anchor="b"/>
          <a:lstStyle>
            <a:lvl1pPr algn="r">
              <a:defRPr sz="1200"/>
            </a:lvl1pPr>
          </a:lstStyle>
          <a:p>
            <a:fld id="{DD05C987-2CC4-46B7-A250-32BE5F22E13B}" type="slidenum">
              <a:rPr lang="en-US" smtClean="0"/>
              <a:pPr/>
              <a:t>‹#›</a:t>
            </a:fld>
            <a:endParaRPr lang="en-US"/>
          </a:p>
        </p:txBody>
      </p:sp>
    </p:spTree>
    <p:extLst>
      <p:ext uri="{BB962C8B-B14F-4D97-AF65-F5344CB8AC3E}">
        <p14:creationId xmlns:p14="http://schemas.microsoft.com/office/powerpoint/2010/main" val="290679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19BBA4AD-285D-4808-AFAF-F78C08B159F2}" type="datetimeFigureOut">
              <a:rPr lang="en-US" smtClean="0"/>
              <a:pPr/>
              <a:t>5/3/2016</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10657235-65DE-4522-8287-6C37B24787F5}" type="slidenum">
              <a:rPr lang="en-US" smtClean="0"/>
              <a:pPr/>
              <a:t>‹#›</a:t>
            </a:fld>
            <a:endParaRPr lang="en-US"/>
          </a:p>
        </p:txBody>
      </p:sp>
    </p:spTree>
    <p:extLst>
      <p:ext uri="{BB962C8B-B14F-4D97-AF65-F5344CB8AC3E}">
        <p14:creationId xmlns:p14="http://schemas.microsoft.com/office/powerpoint/2010/main" val="1560812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ECC5410-D19A-4335-84C4-642B15D5813C}" type="datetimeFigureOut">
              <a:rPr lang="en-US" smtClean="0"/>
              <a:pPr/>
              <a:t>5/3/2016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17F292-1C6F-4C68-A38E-2C0E3EB2B066}"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CC5410-D19A-4335-84C4-642B15D5813C}" type="datetimeFigureOut">
              <a:rPr lang="en-US" smtClean="0"/>
              <a:pPr/>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7F292-1C6F-4C68-A38E-2C0E3EB2B06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217F292-1C6F-4C68-A38E-2C0E3EB2B06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CC5410-D19A-4335-84C4-642B15D5813C}" type="datetimeFigureOut">
              <a:rPr lang="en-US" smtClean="0"/>
              <a:pPr/>
              <a:t>5/3/2016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CC5410-D19A-4335-84C4-642B15D5813C}" type="datetimeFigureOut">
              <a:rPr lang="en-US" smtClean="0"/>
              <a:pPr/>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217F292-1C6F-4C68-A38E-2C0E3EB2B06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ECC5410-D19A-4335-84C4-642B15D5813C}" type="datetimeFigureOut">
              <a:rPr lang="en-US" smtClean="0"/>
              <a:pPr/>
              <a:t>5/3/2016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17F292-1C6F-4C68-A38E-2C0E3EB2B066}"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ECC5410-D19A-4335-84C4-642B15D5813C}" type="datetimeFigureOut">
              <a:rPr lang="en-US" smtClean="0"/>
              <a:pPr/>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7F292-1C6F-4C68-A38E-2C0E3EB2B06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ECC5410-D19A-4335-84C4-642B15D5813C}" type="datetimeFigureOut">
              <a:rPr lang="en-US" smtClean="0"/>
              <a:pPr/>
              <a:t>5/3/2016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217F292-1C6F-4C68-A38E-2C0E3EB2B06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CC5410-D19A-4335-84C4-642B15D5813C}" type="datetimeFigureOut">
              <a:rPr lang="en-US" smtClean="0"/>
              <a:pPr/>
              <a:t>5/3/2016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217F292-1C6F-4C68-A38E-2C0E3EB2B0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ECC5410-D19A-4335-84C4-642B15D5813C}" type="datetimeFigureOut">
              <a:rPr lang="en-US" smtClean="0"/>
              <a:pPr/>
              <a:t>5/3/2016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217F292-1C6F-4C68-A38E-2C0E3EB2B0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217F292-1C6F-4C68-A38E-2C0E3EB2B06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ECC5410-D19A-4335-84C4-642B15D5813C}" type="datetimeFigureOut">
              <a:rPr lang="en-US" smtClean="0"/>
              <a:pPr/>
              <a:t>5/3/2016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217F292-1C6F-4C68-A38E-2C0E3EB2B06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ECC5410-D19A-4335-84C4-642B15D5813C}" type="datetimeFigureOut">
              <a:rPr lang="en-US" smtClean="0"/>
              <a:pPr/>
              <a:t>5/3/2016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ECC5410-D19A-4335-84C4-642B15D5813C}" type="datetimeFigureOut">
              <a:rPr lang="en-US" smtClean="0"/>
              <a:pPr/>
              <a:t>5/3/2016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217F292-1C6F-4C68-A38E-2C0E3EB2B06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chorCtr="0"/>
          <a:lstStyle/>
          <a:p>
            <a:r>
              <a:rPr lang="en-US" b="1" dirty="0">
                <a:solidFill>
                  <a:srgbClr val="C00000"/>
                </a:solidFill>
                <a:latin typeface="Calibri" pitchFamily="34" charset="0"/>
              </a:rPr>
              <a:t>Department of </a:t>
            </a:r>
            <a:br>
              <a:rPr lang="en-US" b="1" dirty="0">
                <a:solidFill>
                  <a:srgbClr val="C00000"/>
                </a:solidFill>
                <a:latin typeface="Calibri" pitchFamily="34" charset="0"/>
              </a:rPr>
            </a:br>
            <a:r>
              <a:rPr lang="en-US" b="1" dirty="0">
                <a:solidFill>
                  <a:srgbClr val="C00000"/>
                </a:solidFill>
                <a:latin typeface="Calibri" pitchFamily="34" charset="0"/>
              </a:rPr>
              <a:t>Planning and Development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043913"/>
            <a:ext cx="781050" cy="79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a:spLocks noGrp="1"/>
          </p:cNvSpPr>
          <p:nvPr/>
        </p:nvSpPr>
        <p:spPr>
          <a:xfrm>
            <a:off x="261256" y="2590894"/>
            <a:ext cx="4622801" cy="3488151"/>
          </a:xfrm>
          <a:prstGeom prst="rect">
            <a:avLst/>
          </a:prstGeom>
        </p:spPr>
        <p:txBody>
          <a:bodyPr vert="horz">
            <a:normAutofit fontScale="25000" lnSpcReduction="20000"/>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lvl="0" algn="l">
              <a:buClrTx/>
              <a:defRPr/>
            </a:pPr>
            <a:r>
              <a:rPr kumimoji="0" lang="en-US" sz="9600" b="1" i="0" u="none" strike="noStrike" kern="1200" cap="all" spc="250" normalizeH="0" baseline="0" noProof="0" dirty="0" smtClean="0">
                <a:ln>
                  <a:noFill/>
                </a:ln>
                <a:solidFill>
                  <a:sysClr val="windowText" lastClr="000000"/>
                </a:solidFill>
                <a:effectLst/>
                <a:uLnTx/>
                <a:uFillTx/>
                <a:latin typeface="Calibri"/>
              </a:rPr>
              <a:t>Petition </a:t>
            </a:r>
            <a:r>
              <a:rPr lang="en-US" sz="9600" dirty="0" smtClean="0">
                <a:solidFill>
                  <a:sysClr val="windowText" lastClr="000000"/>
                </a:solidFill>
                <a:latin typeface="Calibri"/>
              </a:rPr>
              <a:t>#97-16</a:t>
            </a:r>
            <a:endParaRPr kumimoji="0" lang="en-US" sz="9600" b="1" i="0" u="none" strike="noStrike" kern="1200" cap="all" spc="250" normalizeH="0" baseline="0" noProof="0" dirty="0" smtClean="0">
              <a:ln>
                <a:noFill/>
              </a:ln>
              <a:solidFill>
                <a:sysClr val="windowText" lastClr="000000"/>
              </a:solidFill>
              <a:effectLst/>
              <a:uLnTx/>
              <a:uFillTx/>
              <a:latin typeface="Calibri"/>
            </a:endParaRPr>
          </a:p>
          <a:p>
            <a:pPr lvl="0" algn="l">
              <a:buClrTx/>
              <a:defRPr/>
            </a:pPr>
            <a:r>
              <a:rPr lang="en-US" sz="9600" dirty="0" smtClean="0">
                <a:solidFill>
                  <a:sysClr val="windowText" lastClr="000000"/>
                </a:solidFill>
                <a:latin typeface="Calibri"/>
              </a:rPr>
              <a:t>27 Waverly Ave.</a:t>
            </a:r>
          </a:p>
          <a:p>
            <a:pPr lvl="0" algn="l">
              <a:buClrTx/>
              <a:defRPr/>
            </a:pPr>
            <a:endParaRPr kumimoji="0" lang="en-US" sz="7200" b="1" i="0" u="none" strike="noStrike" kern="1200" cap="all" spc="250" normalizeH="0" baseline="0" noProof="0" dirty="0" smtClean="0">
              <a:ln>
                <a:noFill/>
              </a:ln>
              <a:solidFill>
                <a:sysClr val="windowText" lastClr="000000"/>
              </a:solidFill>
              <a:effectLst/>
              <a:uLnTx/>
              <a:uFillTx/>
              <a:latin typeface="Calibri"/>
            </a:endParaRPr>
          </a:p>
          <a:p>
            <a:pPr lvl="0" algn="l">
              <a:buClrTx/>
            </a:pPr>
            <a:r>
              <a:rPr lang="en-US" sz="8000" b="0" dirty="0" smtClean="0">
                <a:solidFill>
                  <a:sysClr val="windowText" lastClr="000000"/>
                </a:solidFill>
                <a:latin typeface="Calibri"/>
              </a:rPr>
              <a:t>SPECIAL PERMIT/SITE PLAN </a:t>
            </a:r>
            <a:r>
              <a:rPr lang="en-US" sz="8000" b="0" dirty="0">
                <a:solidFill>
                  <a:sysClr val="windowText" lastClr="000000"/>
                </a:solidFill>
                <a:latin typeface="Calibri"/>
              </a:rPr>
              <a:t>APPROVAL to </a:t>
            </a:r>
            <a:r>
              <a:rPr lang="en-US" sz="8000" b="0" dirty="0" smtClean="0">
                <a:solidFill>
                  <a:sysClr val="windowText" lastClr="000000"/>
                </a:solidFill>
                <a:latin typeface="Calibri"/>
              </a:rPr>
              <a:t>allow an association of persons in a common dwelling where inhabitants will share common living spaces and for waivers to the parking requirements</a:t>
            </a:r>
          </a:p>
          <a:p>
            <a:pPr lvl="0" algn="l">
              <a:buClrTx/>
            </a:pPr>
            <a:endParaRPr lang="en-US" sz="9600" b="0" dirty="0">
              <a:solidFill>
                <a:sysClr val="windowText" lastClr="000000"/>
              </a:solidFill>
              <a:latin typeface="Calibri"/>
            </a:endParaRPr>
          </a:p>
          <a:p>
            <a:pPr lvl="0" algn="l">
              <a:buClrTx/>
            </a:pPr>
            <a:r>
              <a:rPr lang="en-US" sz="9600" b="0" dirty="0" smtClean="0">
                <a:solidFill>
                  <a:sysClr val="windowText" lastClr="000000"/>
                </a:solidFill>
                <a:latin typeface="Calibri"/>
              </a:rPr>
              <a:t>May 3, </a:t>
            </a:r>
            <a:r>
              <a:rPr lang="en-US" sz="9600" b="0" dirty="0" smtClean="0">
                <a:solidFill>
                  <a:sysClr val="windowText" lastClr="000000"/>
                </a:solidFill>
                <a:latin typeface="Calibri"/>
              </a:rPr>
              <a:t>2016</a:t>
            </a:r>
            <a:endParaRPr kumimoji="0" lang="en-US" sz="9600" b="0" i="0" u="none" strike="noStrike" kern="1200" cap="all" spc="250" normalizeH="0" baseline="0" noProof="0" dirty="0">
              <a:ln>
                <a:noFill/>
              </a:ln>
              <a:solidFill>
                <a:sysClr val="windowText" lastClr="000000"/>
              </a:solidFill>
              <a:effectLst/>
              <a:uLnTx/>
              <a:uFillTx/>
              <a:latin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667000"/>
            <a:ext cx="3581400" cy="3581400"/>
          </a:xfrm>
          <a:prstGeom prst="rect">
            <a:avLst/>
          </a:prstGeom>
        </p:spPr>
      </p:pic>
    </p:spTree>
    <p:extLst>
      <p:ext uri="{BB962C8B-B14F-4D97-AF65-F5344CB8AC3E}">
        <p14:creationId xmlns:p14="http://schemas.microsoft.com/office/powerpoint/2010/main" val="2492270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smtClean="0">
                <a:solidFill>
                  <a:schemeClr val="tx1"/>
                </a:solidFill>
                <a:latin typeface="Calibri" pitchFamily="34" charset="0"/>
              </a:rPr>
              <a:t>Requested Relief</a:t>
            </a:r>
            <a:endParaRPr lang="en-US" b="1" dirty="0">
              <a:solidFill>
                <a:schemeClr val="tx1"/>
              </a:solidFill>
              <a:latin typeface="Calibri" pitchFamily="34" charset="0"/>
            </a:endParaRPr>
          </a:p>
        </p:txBody>
      </p:sp>
      <p:sp>
        <p:nvSpPr>
          <p:cNvPr id="6" name="TextBox 5"/>
          <p:cNvSpPr txBox="1"/>
          <p:nvPr/>
        </p:nvSpPr>
        <p:spPr>
          <a:xfrm>
            <a:off x="256109" y="1676400"/>
            <a:ext cx="8610600" cy="2246769"/>
          </a:xfrm>
          <a:prstGeom prst="rect">
            <a:avLst/>
          </a:prstGeom>
          <a:noFill/>
        </p:spPr>
        <p:txBody>
          <a:bodyPr wrap="square" rtlCol="0">
            <a:spAutoFit/>
          </a:bodyPr>
          <a:lstStyle/>
          <a:p>
            <a:pPr>
              <a:spcAft>
                <a:spcPts val="1200"/>
              </a:spcAft>
              <a:buClr>
                <a:srgbClr val="000000"/>
              </a:buClr>
            </a:pPr>
            <a:r>
              <a:rPr lang="en-US" sz="2200" dirty="0" smtClean="0">
                <a:latin typeface="Calibri" panose="020F0502020204030204" pitchFamily="34" charset="0"/>
              </a:rPr>
              <a:t>Special Permits </a:t>
            </a:r>
            <a:r>
              <a:rPr lang="en-US" sz="2200" dirty="0">
                <a:latin typeface="Calibri" panose="020F0502020204030204" pitchFamily="34" charset="0"/>
              </a:rPr>
              <a:t>per §7.3.3 of the NZO to</a:t>
            </a:r>
            <a:r>
              <a:rPr lang="en-US" sz="2200" dirty="0" smtClean="0">
                <a:latin typeface="Calibri" panose="020F0502020204030204" pitchFamily="34" charset="0"/>
              </a:rPr>
              <a:t>:</a:t>
            </a:r>
          </a:p>
          <a:p>
            <a:pPr marL="800100" lvl="1" indent="-342900">
              <a:spcAft>
                <a:spcPts val="1200"/>
              </a:spcAft>
              <a:buClr>
                <a:srgbClr val="000000"/>
              </a:buClr>
              <a:buFont typeface="Wingdings" panose="05000000000000000000" pitchFamily="2" charset="2"/>
              <a:buChar char="Ø"/>
            </a:pPr>
            <a:r>
              <a:rPr lang="en-US" sz="2200" dirty="0" smtClean="0">
                <a:latin typeface="Calibri" panose="020F0502020204030204" pitchFamily="34" charset="0"/>
              </a:rPr>
              <a:t>To allow an association of persons in a common dwelling (§3.4.1.)</a:t>
            </a:r>
          </a:p>
          <a:p>
            <a:pPr marL="800100" lvl="1" indent="-342900">
              <a:spcAft>
                <a:spcPts val="1200"/>
              </a:spcAft>
              <a:buClr>
                <a:srgbClr val="000000"/>
              </a:buClr>
              <a:buFont typeface="Wingdings" panose="05000000000000000000" pitchFamily="2" charset="2"/>
              <a:buChar char="Ø"/>
            </a:pPr>
            <a:r>
              <a:rPr lang="en-US" sz="2200" dirty="0" smtClean="0">
                <a:latin typeface="Calibri" panose="020F0502020204030204" pitchFamily="34" charset="0"/>
              </a:rPr>
              <a:t>To waive up to 15 parking stalls</a:t>
            </a:r>
            <a:r>
              <a:rPr lang="en-US" sz="2200" dirty="0">
                <a:latin typeface="Calibri" panose="020F0502020204030204" pitchFamily="34" charset="0"/>
              </a:rPr>
              <a:t> </a:t>
            </a:r>
            <a:r>
              <a:rPr lang="en-US" sz="2200" dirty="0" smtClean="0">
                <a:latin typeface="Calibri" panose="020F0502020204030204" pitchFamily="34" charset="0"/>
              </a:rPr>
              <a:t>(§5.1.4 and 5.1.13)</a:t>
            </a:r>
          </a:p>
          <a:p>
            <a:pPr marL="800100" lvl="1" indent="-342900">
              <a:spcAft>
                <a:spcPts val="1200"/>
              </a:spcAft>
              <a:buClr>
                <a:srgbClr val="000000"/>
              </a:buClr>
              <a:buFont typeface="Wingdings" panose="05000000000000000000" pitchFamily="2" charset="2"/>
              <a:buChar char="Ø"/>
            </a:pPr>
            <a:r>
              <a:rPr lang="en-US" sz="2200" dirty="0" smtClean="0">
                <a:latin typeface="Calibri" panose="020F0502020204030204" pitchFamily="34" charset="0"/>
              </a:rPr>
              <a:t>To allow parking within five feet of </a:t>
            </a:r>
            <a:r>
              <a:rPr lang="en-US" sz="2200" dirty="0">
                <a:latin typeface="Calibri" panose="020F0502020204030204" pitchFamily="34" charset="0"/>
              </a:rPr>
              <a:t>the street </a:t>
            </a:r>
            <a:r>
              <a:rPr lang="en-US" sz="2200" dirty="0" smtClean="0">
                <a:latin typeface="Calibri" panose="020F0502020204030204" pitchFamily="34" charset="0"/>
              </a:rPr>
              <a:t>(§5.1.7.A and §5.1.13)</a:t>
            </a:r>
            <a:endParaRPr lang="en-US" sz="2200" dirty="0">
              <a:latin typeface="Calibri" panose="020F0502020204030204" pitchFamily="34" charset="0"/>
            </a:endParaRPr>
          </a:p>
        </p:txBody>
      </p:sp>
    </p:spTree>
    <p:extLst>
      <p:ext uri="{BB962C8B-B14F-4D97-AF65-F5344CB8AC3E}">
        <p14:creationId xmlns:p14="http://schemas.microsoft.com/office/powerpoint/2010/main" val="3068303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smtClean="0">
                <a:solidFill>
                  <a:schemeClr val="tx1"/>
                </a:solidFill>
                <a:latin typeface="Calibri" pitchFamily="34" charset="0"/>
              </a:rPr>
              <a:t>Criteria to Consider</a:t>
            </a:r>
            <a:endParaRPr lang="en-US" b="1" dirty="0">
              <a:solidFill>
                <a:schemeClr val="tx1"/>
              </a:solidFill>
              <a:latin typeface="Calibri" pitchFamily="34" charset="0"/>
            </a:endParaRPr>
          </a:p>
        </p:txBody>
      </p:sp>
      <p:sp>
        <p:nvSpPr>
          <p:cNvPr id="6" name="TextBox 5"/>
          <p:cNvSpPr txBox="1"/>
          <p:nvPr/>
        </p:nvSpPr>
        <p:spPr>
          <a:xfrm>
            <a:off x="152400" y="1616760"/>
            <a:ext cx="8839200" cy="2893100"/>
          </a:xfrm>
          <a:prstGeom prst="rect">
            <a:avLst/>
          </a:prstGeom>
          <a:noFill/>
        </p:spPr>
        <p:txBody>
          <a:bodyPr wrap="square" rtlCol="0">
            <a:spAutoFit/>
          </a:bodyPr>
          <a:lstStyle/>
          <a:p>
            <a:pPr lvl="0">
              <a:spcAft>
                <a:spcPts val="1200"/>
              </a:spcAft>
              <a:buClr>
                <a:srgbClr val="000000"/>
              </a:buClr>
            </a:pPr>
            <a:r>
              <a:rPr lang="en-US" sz="2200" dirty="0">
                <a:latin typeface="Calibri" panose="020F0502020204030204" pitchFamily="34" charset="0"/>
              </a:rPr>
              <a:t>When reviewing this request, the Council should consider whether:</a:t>
            </a:r>
          </a:p>
          <a:p>
            <a:pPr marL="342900" indent="-342900">
              <a:spcAft>
                <a:spcPts val="1200"/>
              </a:spcAft>
              <a:buClr>
                <a:srgbClr val="000000"/>
              </a:buClr>
              <a:buFont typeface="Wingdings" panose="05000000000000000000" pitchFamily="2" charset="2"/>
              <a:buChar char="Ø"/>
            </a:pPr>
            <a:r>
              <a:rPr lang="en-US" sz="2000" dirty="0">
                <a:latin typeface="Calibri" panose="020F0502020204030204" pitchFamily="34" charset="0"/>
              </a:rPr>
              <a:t>The site is an appropriate location for the proposed association of persons in a common dwelling. (§3.4.1. and §7.3.3.C.1.)</a:t>
            </a:r>
          </a:p>
          <a:p>
            <a:pPr marL="342900" indent="-342900">
              <a:spcAft>
                <a:spcPts val="1200"/>
              </a:spcAft>
              <a:buClr>
                <a:srgbClr val="000000"/>
              </a:buClr>
              <a:buFont typeface="Wingdings" panose="05000000000000000000" pitchFamily="2" charset="2"/>
              <a:buChar char="Ø"/>
            </a:pPr>
            <a:r>
              <a:rPr lang="en-US" sz="2000" dirty="0">
                <a:latin typeface="Calibri" panose="020F0502020204030204" pitchFamily="34" charset="0"/>
              </a:rPr>
              <a:t>The proposed waiver of up to 15 parking stalls and to allow parking within five feet of the street is appropriate as literal compliance is impracticable due to the nature of the use, or the location, size, width, depth, shape, or grade of the lot, or that such exceptions would be in the public interest, or in the interest of safety, or protection of environmental features. (§5.1.4., §5.1.7.A., and §5.1.13</a:t>
            </a:r>
            <a:r>
              <a:rPr lang="en-US" sz="2000" dirty="0" smtClean="0">
                <a:latin typeface="Calibri" panose="020F0502020204030204" pitchFamily="34" charset="0"/>
              </a:rPr>
              <a:t>.)</a:t>
            </a:r>
            <a:endParaRPr lang="en-US" sz="2000" dirty="0">
              <a:latin typeface="Calibri" panose="020F0502020204030204" pitchFamily="34" charset="0"/>
            </a:endParaRPr>
          </a:p>
        </p:txBody>
      </p:sp>
    </p:spTree>
    <p:extLst>
      <p:ext uri="{BB962C8B-B14F-4D97-AF65-F5344CB8AC3E}">
        <p14:creationId xmlns:p14="http://schemas.microsoft.com/office/powerpoint/2010/main" val="376292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smtClean="0">
                <a:solidFill>
                  <a:schemeClr val="tx1"/>
                </a:solidFill>
                <a:latin typeface="Calibri" pitchFamily="34" charset="0"/>
              </a:rPr>
              <a:t>AERIAL/GIS MAP</a:t>
            </a:r>
            <a:endParaRPr lang="en-US" b="1" dirty="0">
              <a:solidFill>
                <a:schemeClr val="tx1"/>
              </a:solidFill>
              <a:latin typeface="Calibri" pitchFamily="34" charset="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357" r="72415" b="41183"/>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754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39" t="13393" r="52144" b="16294"/>
          <a:stretch/>
        </p:blipFill>
        <p:spPr bwMode="auto">
          <a:xfrm>
            <a:off x="141515" y="0"/>
            <a:ext cx="892628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152400" y="0"/>
            <a:ext cx="6019800" cy="685800"/>
          </a:xfrm>
          <a:solidFill>
            <a:schemeClr val="bg1"/>
          </a:solidFill>
        </p:spPr>
        <p:txBody>
          <a:bodyPr>
            <a:normAutofit/>
          </a:bodyPr>
          <a:lstStyle/>
          <a:p>
            <a:pPr algn="l"/>
            <a:r>
              <a:rPr lang="en-US" b="1" dirty="0" smtClean="0">
                <a:solidFill>
                  <a:srgbClr val="2F2B20"/>
                </a:solidFill>
                <a:latin typeface="Calibri" pitchFamily="34" charset="0"/>
              </a:rPr>
              <a:t>Site Plan (proposed)</a:t>
            </a:r>
            <a:endParaRPr lang="en-US" dirty="0"/>
          </a:p>
        </p:txBody>
      </p:sp>
    </p:spTree>
    <p:extLst>
      <p:ext uri="{BB962C8B-B14F-4D97-AF65-F5344CB8AC3E}">
        <p14:creationId xmlns:p14="http://schemas.microsoft.com/office/powerpoint/2010/main" val="3486049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Calibri" pitchFamily="34" charset="0"/>
              </a:rPr>
              <a:t>Proposed Findings</a:t>
            </a:r>
            <a:endParaRPr lang="en-US" dirty="0"/>
          </a:p>
        </p:txBody>
      </p:sp>
      <p:sp>
        <p:nvSpPr>
          <p:cNvPr id="3" name="Content Placeholder 2"/>
          <p:cNvSpPr>
            <a:spLocks noGrp="1"/>
          </p:cNvSpPr>
          <p:nvPr>
            <p:ph sz="quarter" idx="1"/>
          </p:nvPr>
        </p:nvSpPr>
        <p:spPr>
          <a:xfrm>
            <a:off x="76200" y="1371600"/>
            <a:ext cx="8915400" cy="4572000"/>
          </a:xfrm>
        </p:spPr>
        <p:txBody>
          <a:bodyPr>
            <a:noAutofit/>
          </a:bodyPr>
          <a:lstStyle/>
          <a:p>
            <a:pPr marL="457200" indent="-457200">
              <a:buClrTx/>
              <a:buFont typeface="+mj-lt"/>
              <a:buAutoNum type="arabicPeriod"/>
            </a:pPr>
            <a:r>
              <a:rPr lang="en-US" sz="2200" dirty="0" smtClean="0">
                <a:solidFill>
                  <a:srgbClr val="2F2B20"/>
                </a:solidFill>
                <a:latin typeface="Calibri" panose="020F0502020204030204" pitchFamily="34" charset="0"/>
              </a:rPr>
              <a:t>The </a:t>
            </a:r>
            <a:r>
              <a:rPr lang="en-US" sz="2200" dirty="0">
                <a:solidFill>
                  <a:srgbClr val="2F2B20"/>
                </a:solidFill>
                <a:latin typeface="Calibri" panose="020F0502020204030204" pitchFamily="34" charset="0"/>
              </a:rPr>
              <a:t>site is an appropriate location for the proposed two unit association of persons in a common dwelling and encompassing the entire property as the proposed use is located in a multi-residence zone and the use will not alter the exterior of the structure which has a large number of existing bedrooms. </a:t>
            </a:r>
            <a:r>
              <a:rPr lang="en-US" sz="2200" dirty="0">
                <a:solidFill>
                  <a:srgbClr val="2F2B20"/>
                </a:solidFill>
                <a:latin typeface="Calibri" panose="020F0502020204030204" pitchFamily="34" charset="0"/>
              </a:rPr>
              <a:t>(§3.4.1. and §7.3.3.C.1.)</a:t>
            </a:r>
          </a:p>
          <a:p>
            <a:pPr marL="457200" indent="-457200">
              <a:buClrTx/>
              <a:buFont typeface="+mj-lt"/>
              <a:buAutoNum type="arabicPeriod"/>
            </a:pPr>
            <a:r>
              <a:rPr lang="en-US" sz="2200" dirty="0">
                <a:solidFill>
                  <a:srgbClr val="2F2B20"/>
                </a:solidFill>
                <a:latin typeface="Calibri" panose="020F0502020204030204" pitchFamily="34" charset="0"/>
              </a:rPr>
              <a:t>The proposed waiver of up to 15 parking stalls and to allow parking within five feet of the street is appropriate as literal compliance is impracticable due to the nature of the use, or the location, size, width, depth, shape, or grade of the lot, or that such exceptions would be in the public interest, or in the interest of safety, or protection of environmental features.  The waiver as to the number of stalls required is appropriate as the site is well located with respect to transportation options and the cooperative living association intends to seek residents that choose to live without a car.  Three of the stalls that are located in the front setback have existed for many years with no known hazards to vehicles or pedestrians.   (§5.1.4., §5.1.7.A., and §5.1.13.)</a:t>
            </a:r>
          </a:p>
        </p:txBody>
      </p:sp>
    </p:spTree>
    <p:extLst>
      <p:ext uri="{BB962C8B-B14F-4D97-AF65-F5344CB8AC3E}">
        <p14:creationId xmlns:p14="http://schemas.microsoft.com/office/powerpoint/2010/main" val="4041508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Calibri" pitchFamily="34" charset="0"/>
              </a:rPr>
              <a:t>Proposed Findings</a:t>
            </a:r>
            <a:endParaRPr lang="en-US" dirty="0"/>
          </a:p>
        </p:txBody>
      </p:sp>
      <p:sp>
        <p:nvSpPr>
          <p:cNvPr id="3" name="Content Placeholder 2"/>
          <p:cNvSpPr>
            <a:spLocks noGrp="1"/>
          </p:cNvSpPr>
          <p:nvPr>
            <p:ph sz="quarter" idx="1"/>
          </p:nvPr>
        </p:nvSpPr>
        <p:spPr>
          <a:xfrm>
            <a:off x="76200" y="1371600"/>
            <a:ext cx="8915400" cy="4572000"/>
          </a:xfrm>
        </p:spPr>
        <p:txBody>
          <a:bodyPr>
            <a:noAutofit/>
          </a:bodyPr>
          <a:lstStyle/>
          <a:p>
            <a:pPr marL="457200" lvl="0" indent="-457200">
              <a:buClrTx/>
              <a:buFont typeface="+mj-lt"/>
              <a:buAutoNum type="arabicPeriod" startAt="3"/>
            </a:pPr>
            <a:r>
              <a:rPr lang="en-US" sz="2200" dirty="0" smtClean="0">
                <a:solidFill>
                  <a:srgbClr val="2F2B20"/>
                </a:solidFill>
                <a:latin typeface="Calibri" panose="020F0502020204030204" pitchFamily="34" charset="0"/>
              </a:rPr>
              <a:t>The </a:t>
            </a:r>
            <a:r>
              <a:rPr lang="en-US" sz="2200" dirty="0">
                <a:solidFill>
                  <a:srgbClr val="2F2B20"/>
                </a:solidFill>
                <a:latin typeface="Calibri" panose="020F0502020204030204" pitchFamily="34" charset="0"/>
              </a:rPr>
              <a:t>association of persons at the site is organizing as a not-for-profit corporation and submitted drafts of their Articles of Organization, Mission Statement, Membership Criteria and Occupancy Agreement.  </a:t>
            </a:r>
            <a:r>
              <a:rPr lang="en-US" sz="2200" dirty="0">
                <a:solidFill>
                  <a:srgbClr val="2F2B20"/>
                </a:solidFill>
                <a:latin typeface="Calibri" panose="020F0502020204030204" pitchFamily="34" charset="0"/>
              </a:rPr>
              <a:t>The Council finds that the association intends to live together as a family sharing common living and kitchen facilities.  </a:t>
            </a:r>
            <a:r>
              <a:rPr lang="en-US" sz="2200" dirty="0">
                <a:solidFill>
                  <a:srgbClr val="2F2B20"/>
                </a:solidFill>
                <a:latin typeface="Calibri" panose="020F0502020204030204" pitchFamily="34" charset="0"/>
              </a:rPr>
              <a:t>Members of the association participate in weekly meetings, contribute to house and property related chores and activities, and share ownership interests in the association</a:t>
            </a:r>
            <a:r>
              <a:rPr lang="en-US" sz="2200" dirty="0" smtClean="0">
                <a:solidFill>
                  <a:srgbClr val="2F2B20"/>
                </a:solidFill>
                <a:latin typeface="Calibri" panose="020F0502020204030204" pitchFamily="34" charset="0"/>
              </a:rPr>
              <a:t>.</a:t>
            </a:r>
          </a:p>
          <a:p>
            <a:pPr marL="457200" lvl="0" indent="-457200">
              <a:buClrTx/>
              <a:buFont typeface="+mj-lt"/>
              <a:buAutoNum type="arabicPeriod" startAt="3"/>
            </a:pPr>
            <a:r>
              <a:rPr lang="en-US" sz="2200" dirty="0" smtClean="0">
                <a:solidFill>
                  <a:srgbClr val="2F2B20"/>
                </a:solidFill>
                <a:latin typeface="Calibri" panose="020F0502020204030204" pitchFamily="34" charset="0"/>
              </a:rPr>
              <a:t>The proposed association of persons will diversify the City’s housing stock in keeping with the </a:t>
            </a:r>
            <a:r>
              <a:rPr lang="en-US" sz="2200" i="1" dirty="0" smtClean="0">
                <a:solidFill>
                  <a:srgbClr val="2F2B20"/>
                </a:solidFill>
                <a:latin typeface="Calibri" panose="020F0502020204030204" pitchFamily="34" charset="0"/>
              </a:rPr>
              <a:t>Newton Comprehensive Plan </a:t>
            </a:r>
            <a:r>
              <a:rPr lang="en-US" sz="2200" dirty="0" smtClean="0">
                <a:solidFill>
                  <a:srgbClr val="2F2B20"/>
                </a:solidFill>
                <a:latin typeface="Calibri" panose="020F0502020204030204" pitchFamily="34" charset="0"/>
              </a:rPr>
              <a:t>without significant changes to the site and without disruption to the neighborhood.  The majority of immediate abutters submitted letters to the Council in support of this petition.</a:t>
            </a:r>
            <a:endParaRPr lang="en-US" sz="2200" dirty="0">
              <a:solidFill>
                <a:srgbClr val="2F2B20"/>
              </a:solidFill>
              <a:latin typeface="Calibri" panose="020F0502020204030204" pitchFamily="34" charset="0"/>
            </a:endParaRPr>
          </a:p>
        </p:txBody>
      </p:sp>
    </p:spTree>
    <p:extLst>
      <p:ext uri="{BB962C8B-B14F-4D97-AF65-F5344CB8AC3E}">
        <p14:creationId xmlns:p14="http://schemas.microsoft.com/office/powerpoint/2010/main" val="3423330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smtClean="0">
                <a:solidFill>
                  <a:schemeClr val="tx1"/>
                </a:solidFill>
                <a:latin typeface="Calibri" pitchFamily="34" charset="0"/>
              </a:rPr>
              <a:t>Proposed Conditions</a:t>
            </a:r>
            <a:endParaRPr lang="en-US" b="1" dirty="0">
              <a:solidFill>
                <a:schemeClr val="tx1"/>
              </a:solidFill>
              <a:latin typeface="Calibri" pitchFamily="34" charset="0"/>
            </a:endParaRPr>
          </a:p>
        </p:txBody>
      </p:sp>
      <p:sp>
        <p:nvSpPr>
          <p:cNvPr id="3" name="Content Placeholder 2"/>
          <p:cNvSpPr>
            <a:spLocks noGrp="1"/>
          </p:cNvSpPr>
          <p:nvPr>
            <p:ph sz="quarter" idx="1"/>
          </p:nvPr>
        </p:nvSpPr>
        <p:spPr>
          <a:xfrm>
            <a:off x="152400" y="1524000"/>
            <a:ext cx="8839200" cy="4800600"/>
          </a:xfrm>
        </p:spPr>
        <p:txBody>
          <a:bodyPr>
            <a:noAutofit/>
          </a:bodyPr>
          <a:lstStyle/>
          <a:p>
            <a:pPr marL="514350" indent="-514350" algn="just">
              <a:spcBef>
                <a:spcPts val="0"/>
              </a:spcBef>
              <a:spcAft>
                <a:spcPts val="1200"/>
              </a:spcAft>
              <a:buClr>
                <a:srgbClr val="000000"/>
              </a:buClr>
              <a:buFont typeface="+mj-lt"/>
              <a:buAutoNum type="arabicPeriod"/>
            </a:pPr>
            <a:r>
              <a:rPr lang="en-US" sz="2200" dirty="0">
                <a:latin typeface="Calibri" pitchFamily="34" charset="0"/>
              </a:rPr>
              <a:t>Plan Referencing </a:t>
            </a:r>
            <a:r>
              <a:rPr lang="en-US" sz="2200" dirty="0" smtClean="0">
                <a:latin typeface="Calibri" pitchFamily="34" charset="0"/>
              </a:rPr>
              <a:t>Condition.</a:t>
            </a:r>
          </a:p>
          <a:p>
            <a:pPr marL="514350" lvl="0" indent="-514350" algn="just">
              <a:spcBef>
                <a:spcPts val="0"/>
              </a:spcBef>
              <a:spcAft>
                <a:spcPts val="1200"/>
              </a:spcAft>
              <a:buClr>
                <a:srgbClr val="000000"/>
              </a:buClr>
              <a:buFont typeface="+mj-lt"/>
              <a:buAutoNum type="arabicPeriod"/>
            </a:pPr>
            <a:r>
              <a:rPr lang="en-US" sz="2200" dirty="0">
                <a:latin typeface="Calibri" pitchFamily="34" charset="0"/>
              </a:rPr>
              <a:t>No more than </a:t>
            </a:r>
            <a:r>
              <a:rPr lang="en-US" sz="2200" dirty="0" smtClean="0">
                <a:latin typeface="Calibri" pitchFamily="34" charset="0"/>
              </a:rPr>
              <a:t>14 adult </a:t>
            </a:r>
            <a:r>
              <a:rPr lang="en-US" sz="2200" dirty="0">
                <a:latin typeface="Calibri" pitchFamily="34" charset="0"/>
              </a:rPr>
              <a:t>residents shall reside in the structure at any one time.</a:t>
            </a:r>
          </a:p>
          <a:p>
            <a:pPr marL="514350" lvl="0" indent="-514350" algn="just">
              <a:spcBef>
                <a:spcPts val="0"/>
              </a:spcBef>
              <a:spcAft>
                <a:spcPts val="1200"/>
              </a:spcAft>
              <a:buClr>
                <a:srgbClr val="000000"/>
              </a:buClr>
              <a:buFont typeface="+mj-lt"/>
              <a:buAutoNum type="arabicPeriod"/>
            </a:pPr>
            <a:r>
              <a:rPr lang="en-US" sz="2200" dirty="0">
                <a:latin typeface="Calibri" pitchFamily="34" charset="0"/>
              </a:rPr>
              <a:t>There shall be no more than five parking stalls on the property.</a:t>
            </a:r>
          </a:p>
          <a:p>
            <a:pPr marL="514350" lvl="0" indent="-514350" algn="just">
              <a:spcBef>
                <a:spcPts val="0"/>
              </a:spcBef>
              <a:spcAft>
                <a:spcPts val="1200"/>
              </a:spcAft>
              <a:buClr>
                <a:srgbClr val="000000"/>
              </a:buClr>
              <a:buFont typeface="+mj-lt"/>
              <a:buAutoNum type="arabicPeriod"/>
            </a:pPr>
            <a:r>
              <a:rPr lang="en-US" sz="2200" dirty="0">
                <a:latin typeface="Calibri" pitchFamily="34" charset="0"/>
              </a:rPr>
              <a:t>Prior to the issuance of a building permit the petitioner shall submit a revised parking layout plan and planting plan to the Director of Planning and Development for review and approval.</a:t>
            </a:r>
          </a:p>
          <a:p>
            <a:pPr marL="514350" indent="-514350" algn="just">
              <a:spcBef>
                <a:spcPts val="0"/>
              </a:spcBef>
              <a:spcAft>
                <a:spcPts val="1200"/>
              </a:spcAft>
              <a:buClr>
                <a:srgbClr val="000000"/>
              </a:buClr>
              <a:buFont typeface="+mj-lt"/>
              <a:buAutoNum type="arabicPeriod"/>
            </a:pPr>
            <a:r>
              <a:rPr lang="en-US" sz="2200" dirty="0" smtClean="0">
                <a:latin typeface="Calibri" pitchFamily="34" charset="0"/>
              </a:rPr>
              <a:t>Standard </a:t>
            </a:r>
            <a:r>
              <a:rPr lang="en-US" sz="2200" dirty="0">
                <a:latin typeface="Calibri" panose="020F0502020204030204" pitchFamily="34" charset="0"/>
              </a:rPr>
              <a:t>Building Permit </a:t>
            </a:r>
            <a:r>
              <a:rPr lang="en-US" sz="2200" dirty="0" smtClean="0">
                <a:latin typeface="Calibri" panose="020F0502020204030204" pitchFamily="34" charset="0"/>
              </a:rPr>
              <a:t>Condition.</a:t>
            </a:r>
            <a:endParaRPr lang="en-US" sz="2200" dirty="0">
              <a:latin typeface="Calibri" panose="020F0502020204030204" pitchFamily="34" charset="0"/>
            </a:endParaRPr>
          </a:p>
          <a:p>
            <a:pPr marL="514350" indent="-514350" algn="just">
              <a:spcBef>
                <a:spcPts val="0"/>
              </a:spcBef>
              <a:spcAft>
                <a:spcPts val="1200"/>
              </a:spcAft>
              <a:buClr>
                <a:srgbClr val="000000"/>
              </a:buClr>
              <a:buFont typeface="+mj-lt"/>
              <a:buAutoNum type="arabicPeriod"/>
            </a:pPr>
            <a:r>
              <a:rPr lang="en-US" sz="2200" dirty="0">
                <a:latin typeface="Calibri" panose="020F0502020204030204" pitchFamily="34" charset="0"/>
              </a:rPr>
              <a:t>Standard </a:t>
            </a:r>
            <a:r>
              <a:rPr lang="en-US" sz="2200" dirty="0" smtClean="0">
                <a:latin typeface="Calibri" panose="020F0502020204030204" pitchFamily="34" charset="0"/>
              </a:rPr>
              <a:t>Final Inspection/Certificate </a:t>
            </a:r>
            <a:r>
              <a:rPr lang="en-US" sz="2200" dirty="0">
                <a:latin typeface="Calibri" panose="020F0502020204030204" pitchFamily="34" charset="0"/>
              </a:rPr>
              <a:t>of Occupancy </a:t>
            </a:r>
            <a:r>
              <a:rPr lang="en-US" sz="2200" dirty="0" smtClean="0">
                <a:latin typeface="Calibri" panose="020F0502020204030204" pitchFamily="34" charset="0"/>
              </a:rPr>
              <a:t>Condition.</a:t>
            </a:r>
          </a:p>
        </p:txBody>
      </p:sp>
    </p:spTree>
    <p:extLst>
      <p:ext uri="{BB962C8B-B14F-4D97-AF65-F5344CB8AC3E}">
        <p14:creationId xmlns:p14="http://schemas.microsoft.com/office/powerpoint/2010/main" val="12631723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17724</TotalTime>
  <Words>642</Words>
  <Application>Microsoft Office PowerPoint</Application>
  <PresentationFormat>On-screen Show (4:3)</PresentationFormat>
  <Paragraphs>31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Civic</vt:lpstr>
      <vt:lpstr>Department of  Planning and Development</vt:lpstr>
      <vt:lpstr>Requested Relief</vt:lpstr>
      <vt:lpstr>Criteria to Consider</vt:lpstr>
      <vt:lpstr>AERIAL/GIS MAP</vt:lpstr>
      <vt:lpstr>Site Plan (proposed)</vt:lpstr>
      <vt:lpstr>Proposed Findings</vt:lpstr>
      <vt:lpstr>Proposed Findings</vt:lpstr>
      <vt:lpstr>Proposed Conditions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 Beechcroft Road</dc:title>
  <dc:creator>dsexton</dc:creator>
  <cp:lastModifiedBy>Alexandra Ananth</cp:lastModifiedBy>
  <cp:revision>199</cp:revision>
  <cp:lastPrinted>2015-04-14T12:55:30Z</cp:lastPrinted>
  <dcterms:created xsi:type="dcterms:W3CDTF">2015-04-13T01:03:18Z</dcterms:created>
  <dcterms:modified xsi:type="dcterms:W3CDTF">2016-05-03T22:48:00Z</dcterms:modified>
</cp:coreProperties>
</file>