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64" r:id="rId4"/>
    <p:sldId id="298" r:id="rId5"/>
    <p:sldId id="282" r:id="rId6"/>
    <p:sldId id="313" r:id="rId7"/>
    <p:sldId id="305" r:id="rId8"/>
    <p:sldId id="315" r:id="rId9"/>
    <p:sldId id="314" r:id="rId10"/>
    <p:sldId id="317" r:id="rId11"/>
    <p:sldId id="279" r:id="rId12"/>
    <p:sldId id="316" r:id="rId13"/>
    <p:sldId id="25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8" autoAdjust="0"/>
    <p:restoredTop sz="94017" autoAdjust="0"/>
  </p:normalViewPr>
  <p:slideViewPr>
    <p:cSldViewPr>
      <p:cViewPr varScale="1">
        <p:scale>
          <a:sx n="71" d="100"/>
          <a:sy n="71" d="100"/>
        </p:scale>
        <p:origin x="19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FB635766-0C8A-4FD4-901D-1C4A090BE418}" type="datetimeFigureOut">
              <a:rPr lang="en-US" smtClean="0"/>
              <a:pPr/>
              <a:t>12/23/2020</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DD05C987-2CC4-46B7-A250-32BE5F22E13B}" type="slidenum">
              <a:rPr lang="en-US" smtClean="0"/>
              <a:pPr/>
              <a:t>‹#›</a:t>
            </a:fld>
            <a:endParaRPr lang="en-US"/>
          </a:p>
        </p:txBody>
      </p:sp>
    </p:spTree>
    <p:extLst>
      <p:ext uri="{BB962C8B-B14F-4D97-AF65-F5344CB8AC3E}">
        <p14:creationId xmlns:p14="http://schemas.microsoft.com/office/powerpoint/2010/main" val="290679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19BBA4AD-285D-4808-AFAF-F78C08B159F2}" type="datetimeFigureOut">
              <a:rPr lang="en-US" smtClean="0"/>
              <a:pPr/>
              <a:t>12/23/2020</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0657235-65DE-4522-8287-6C37B24787F5}" type="slidenum">
              <a:rPr lang="en-US" smtClean="0"/>
              <a:pPr/>
              <a:t>‹#›</a:t>
            </a:fld>
            <a:endParaRPr lang="en-US"/>
          </a:p>
        </p:txBody>
      </p:sp>
    </p:spTree>
    <p:extLst>
      <p:ext uri="{BB962C8B-B14F-4D97-AF65-F5344CB8AC3E}">
        <p14:creationId xmlns:p14="http://schemas.microsoft.com/office/powerpoint/2010/main" val="156081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ECC5410-D19A-4335-84C4-642B15D5813C}" type="datetimeFigureOut">
              <a:rPr lang="en-US" smtClean="0"/>
              <a:pPr/>
              <a:t>12/23/2020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7F292-1C6F-4C68-A38E-2C0E3EB2B0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217F292-1C6F-4C68-A38E-2C0E3EB2B06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ECC5410-D19A-4335-84C4-642B15D5813C}"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217F292-1C6F-4C68-A38E-2C0E3EB2B06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ECC5410-D19A-4335-84C4-642B15D5813C}" type="datetimeFigureOut">
              <a:rPr lang="en-US" smtClean="0"/>
              <a:pPr/>
              <a:t>12/23/2020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ECC5410-D19A-4335-84C4-642B15D5813C}"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7F292-1C6F-4C68-A38E-2C0E3EB2B06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ECC5410-D19A-4335-84C4-642B15D5813C}" type="datetimeFigureOut">
              <a:rPr lang="en-US" smtClean="0"/>
              <a:pPr/>
              <a:t>12/23/2020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17F292-1C6F-4C68-A38E-2C0E3EB2B06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ECC5410-D19A-4335-84C4-642B15D5813C}" type="datetimeFigureOut">
              <a:rPr lang="en-US" smtClean="0"/>
              <a:pPr/>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217F292-1C6F-4C68-A38E-2C0E3EB2B0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ECC5410-D19A-4335-84C4-642B15D5813C}" type="datetimeFigureOut">
              <a:rPr lang="en-US" smtClean="0"/>
              <a:pPr/>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17F292-1C6F-4C68-A38E-2C0E3EB2B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ECC5410-D19A-4335-84C4-642B15D5813C}" type="datetimeFigureOut">
              <a:rPr lang="en-US" smtClean="0"/>
              <a:pPr/>
              <a:t>12/23/2020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217F292-1C6F-4C68-A38E-2C0E3EB2B06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ECC5410-D19A-4335-84C4-642B15D5813C}" type="datetimeFigureOut">
              <a:rPr lang="en-US" smtClean="0"/>
              <a:pPr/>
              <a:t>12/23/2020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ECC5410-D19A-4335-84C4-642B15D5813C}" type="datetimeFigureOut">
              <a:rPr lang="en-US" smtClean="0"/>
              <a:pPr/>
              <a:t>12/23/2020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17F292-1C6F-4C68-A38E-2C0E3EB2B06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chorCtr="0"/>
          <a:lstStyle/>
          <a:p>
            <a:r>
              <a:rPr lang="en-US" b="1" dirty="0">
                <a:solidFill>
                  <a:srgbClr val="C00000"/>
                </a:solidFill>
                <a:latin typeface="Calibri" pitchFamily="34" charset="0"/>
              </a:rPr>
              <a:t>Department of </a:t>
            </a:r>
            <a:br>
              <a:rPr lang="en-US" b="1" dirty="0">
                <a:solidFill>
                  <a:srgbClr val="C00000"/>
                </a:solidFill>
                <a:latin typeface="Calibri" pitchFamily="34" charset="0"/>
              </a:rPr>
            </a:br>
            <a:r>
              <a:rPr lang="en-US" b="1" dirty="0">
                <a:solidFill>
                  <a:srgbClr val="C00000"/>
                </a:solidFill>
                <a:latin typeface="Calibri" pitchFamily="34" charset="0"/>
              </a:rPr>
              <a:t>Planning and Development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043913"/>
            <a:ext cx="781050" cy="7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a:spLocks noGrp="1"/>
          </p:cNvSpPr>
          <p:nvPr/>
        </p:nvSpPr>
        <p:spPr>
          <a:xfrm>
            <a:off x="253999" y="2836449"/>
            <a:ext cx="4622801" cy="3488151"/>
          </a:xfrm>
          <a:prstGeom prst="rect">
            <a:avLst/>
          </a:prstGeom>
        </p:spPr>
        <p:txBody>
          <a:bodyPr vert="horz">
            <a:normAutofit fontScale="250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lvl="0" algn="l">
              <a:buClrTx/>
              <a:defRPr/>
            </a:pPr>
            <a:r>
              <a:rPr kumimoji="0" lang="en-US" sz="9600" b="1" i="0" u="none" strike="noStrike" kern="1200" cap="all" spc="250" normalizeH="0" baseline="0" noProof="0" dirty="0">
                <a:ln>
                  <a:noFill/>
                </a:ln>
                <a:solidFill>
                  <a:sysClr val="windowText" lastClr="000000"/>
                </a:solidFill>
                <a:effectLst/>
                <a:uLnTx/>
                <a:uFillTx/>
                <a:latin typeface="Calibri"/>
              </a:rPr>
              <a:t>Petition </a:t>
            </a:r>
            <a:r>
              <a:rPr lang="en-US" sz="9600" dirty="0">
                <a:solidFill>
                  <a:sysClr val="windowText" lastClr="000000"/>
                </a:solidFill>
                <a:latin typeface="Calibri"/>
              </a:rPr>
              <a:t>#128-16	</a:t>
            </a:r>
            <a:endParaRPr kumimoji="0" lang="en-US" sz="9600" b="1" i="0" u="none" strike="noStrike" kern="1200" cap="all" spc="250" normalizeH="0" baseline="0" noProof="0" dirty="0">
              <a:ln>
                <a:noFill/>
              </a:ln>
              <a:solidFill>
                <a:sysClr val="windowText" lastClr="000000"/>
              </a:solidFill>
              <a:effectLst/>
              <a:uLnTx/>
              <a:uFillTx/>
              <a:latin typeface="Calibri"/>
            </a:endParaRPr>
          </a:p>
          <a:p>
            <a:pPr lvl="0" algn="l">
              <a:buClrTx/>
              <a:defRPr/>
            </a:pPr>
            <a:r>
              <a:rPr lang="en-US" sz="9600" dirty="0">
                <a:solidFill>
                  <a:sysClr val="windowText" lastClr="000000"/>
                </a:solidFill>
                <a:latin typeface="Calibri"/>
              </a:rPr>
              <a:t>9-11 Bridge Street</a:t>
            </a:r>
          </a:p>
          <a:p>
            <a:pPr lvl="0" algn="l">
              <a:buClrTx/>
              <a:defRPr/>
            </a:pPr>
            <a:endParaRPr lang="en-US" sz="9600" b="0" dirty="0">
              <a:solidFill>
                <a:sysClr val="windowText" lastClr="000000"/>
              </a:solidFill>
              <a:latin typeface="Calibri"/>
            </a:endParaRPr>
          </a:p>
          <a:p>
            <a:pPr lvl="0" algn="l">
              <a:buClrTx/>
              <a:defRPr/>
            </a:pPr>
            <a:r>
              <a:rPr lang="en-US" sz="9600" b="0" dirty="0">
                <a:solidFill>
                  <a:sysClr val="windowText" lastClr="000000"/>
                </a:solidFill>
                <a:latin typeface="Calibri"/>
              </a:rPr>
              <a:t>SPECIAL PERMIT/SITE PLAN APPROVAL to create a accessory apartment in a Two-family dwelling </a:t>
            </a:r>
          </a:p>
          <a:p>
            <a:pPr lvl="0" algn="l">
              <a:buClrTx/>
              <a:defRPr/>
            </a:pPr>
            <a:endParaRPr kumimoji="0" lang="en-US" sz="7200" b="0" i="0" u="none" strike="noStrike" kern="1200" cap="all" spc="250" normalizeH="0" baseline="0" noProof="0" dirty="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Pct val="85000"/>
              <a:buFont typeface="Wingdings 2"/>
              <a:buNone/>
              <a:tabLst/>
              <a:defRPr/>
            </a:pPr>
            <a:r>
              <a:rPr lang="en-US" sz="9600" b="0" dirty="0">
                <a:solidFill>
                  <a:sysClr val="windowText" lastClr="000000"/>
                </a:solidFill>
                <a:latin typeface="Calibri"/>
              </a:rPr>
              <a:t>May 10, 2016</a:t>
            </a:r>
            <a:endParaRPr kumimoji="0" lang="en-US" sz="9600" b="0" i="0" u="none" strike="noStrike" kern="1200" cap="all" spc="250" normalizeH="0" baseline="0" noProof="0" dirty="0">
              <a:ln>
                <a:noFill/>
              </a:ln>
              <a:solidFill>
                <a:sysClr val="windowText" lastClr="000000"/>
              </a:solidFill>
              <a:effectLst/>
              <a:uLnTx/>
              <a:uFillTx/>
              <a:latin typeface="Calibri"/>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74668"/>
            <a:ext cx="3762375" cy="281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27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Issues</a:t>
            </a:r>
          </a:p>
        </p:txBody>
      </p:sp>
      <p:sp>
        <p:nvSpPr>
          <p:cNvPr id="6" name="TextBox 5"/>
          <p:cNvSpPr txBox="1"/>
          <p:nvPr/>
        </p:nvSpPr>
        <p:spPr>
          <a:xfrm>
            <a:off x="152400" y="1616760"/>
            <a:ext cx="8839200" cy="2092881"/>
          </a:xfrm>
          <a:prstGeom prst="rect">
            <a:avLst/>
          </a:prstGeom>
          <a:noFill/>
        </p:spPr>
        <p:txBody>
          <a:bodyPr wrap="square" rtlCol="0">
            <a:spAutoFit/>
          </a:bodyPr>
          <a:lstStyle/>
          <a:p>
            <a:pPr marL="342900" lvl="0" indent="-342900">
              <a:spcAft>
                <a:spcPts val="1200"/>
              </a:spcAft>
              <a:buClr>
                <a:srgbClr val="000000"/>
              </a:buClr>
              <a:buFont typeface="Wingdings" panose="05000000000000000000" pitchFamily="2" charset="2"/>
              <a:buChar char="Ø"/>
            </a:pPr>
            <a:r>
              <a:rPr lang="en-US" sz="2000" dirty="0">
                <a:latin typeface="Calibri" panose="020F0502020204030204" pitchFamily="34" charset="0"/>
              </a:rPr>
              <a:t>Paving in poor shape, petitioner has agreed to repave</a:t>
            </a:r>
          </a:p>
          <a:p>
            <a:pPr marL="342900" lvl="0" indent="-342900">
              <a:spcAft>
                <a:spcPts val="1200"/>
              </a:spcAft>
              <a:buClr>
                <a:srgbClr val="000000"/>
              </a:buClr>
              <a:buFont typeface="Wingdings" panose="05000000000000000000" pitchFamily="2" charset="2"/>
              <a:buChar char="Ø"/>
            </a:pPr>
            <a:r>
              <a:rPr lang="en-US" sz="2000" dirty="0">
                <a:latin typeface="Calibri" panose="020F0502020204030204" pitchFamily="34" charset="0"/>
              </a:rPr>
              <a:t>Existing wide curb cuts</a:t>
            </a:r>
          </a:p>
          <a:p>
            <a:pPr marL="342900" lvl="0" indent="-342900">
              <a:spcAft>
                <a:spcPts val="1200"/>
              </a:spcAft>
              <a:buClr>
                <a:srgbClr val="000000"/>
              </a:buClr>
              <a:buFont typeface="Wingdings" panose="05000000000000000000" pitchFamily="2" charset="2"/>
              <a:buChar char="Ø"/>
            </a:pPr>
            <a:r>
              <a:rPr lang="en-US" sz="2000" dirty="0">
                <a:latin typeface="Calibri" panose="020F0502020204030204" pitchFamily="34" charset="0"/>
              </a:rPr>
              <a:t>Consider low screening adjacent to driveway/parking area away from corner so as not to interfere with site lines</a:t>
            </a:r>
          </a:p>
          <a:p>
            <a:pPr lvl="0">
              <a:spcAft>
                <a:spcPts val="1200"/>
              </a:spcAft>
              <a:buClr>
                <a:srgbClr val="000000"/>
              </a:buClr>
            </a:pPr>
            <a:endParaRPr lang="en-US" sz="2000" dirty="0">
              <a:latin typeface="Calibri" panose="020F0502020204030204" pitchFamily="34" charset="0"/>
            </a:endParaRPr>
          </a:p>
        </p:txBody>
      </p:sp>
    </p:spTree>
    <p:extLst>
      <p:ext uri="{BB962C8B-B14F-4D97-AF65-F5344CB8AC3E}">
        <p14:creationId xmlns:p14="http://schemas.microsoft.com/office/powerpoint/2010/main" val="197128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libri" pitchFamily="34" charset="0"/>
              </a:rPr>
              <a:t>Proposed Findings</a:t>
            </a:r>
            <a:endParaRPr lang="en-US" dirty="0"/>
          </a:p>
        </p:txBody>
      </p:sp>
      <p:sp>
        <p:nvSpPr>
          <p:cNvPr id="3" name="Content Placeholder 2"/>
          <p:cNvSpPr>
            <a:spLocks noGrp="1"/>
          </p:cNvSpPr>
          <p:nvPr>
            <p:ph sz="quarter" idx="1"/>
          </p:nvPr>
        </p:nvSpPr>
        <p:spPr/>
        <p:txBody>
          <a:bodyPr>
            <a:noAutofit/>
          </a:bodyPr>
          <a:lstStyle/>
          <a:p>
            <a:pPr marL="457200" lvl="0" indent="-457200">
              <a:buClrTx/>
              <a:buFont typeface="+mj-lt"/>
              <a:buAutoNum type="arabicPeriod"/>
            </a:pPr>
            <a:r>
              <a:rPr lang="en-US" sz="2200" dirty="0">
                <a:solidFill>
                  <a:srgbClr val="2F2B20"/>
                </a:solidFill>
                <a:latin typeface="Calibri" panose="020F0502020204030204" pitchFamily="34" charset="0"/>
              </a:rPr>
              <a:t>The site is an appropriate location for an accessory apartment within a two-family dwelling in a Multi-Residence 1 (MR-1) district as the existing dwelling, which is consistent in scale with adjacent residential properties, can accommodate the accessory apartment without any increase to the footprint. (§6.7.1.D.1 and §7.3.3.C.1)</a:t>
            </a:r>
          </a:p>
          <a:p>
            <a:pPr marL="457200" lvl="0" indent="-457200">
              <a:buClrTx/>
              <a:buFont typeface="+mj-lt"/>
              <a:buAutoNum type="arabicPeriod"/>
            </a:pPr>
            <a:r>
              <a:rPr lang="en-US" sz="2200" dirty="0">
                <a:solidFill>
                  <a:srgbClr val="2F2B20"/>
                </a:solidFill>
                <a:latin typeface="Calibri" panose="020F0502020204030204" pitchFamily="34" charset="0"/>
              </a:rPr>
              <a:t>The accessory apartment will not adversely affect the neighborhood as it will be constructed in existing space within a two-family dwelling on a property that has sufficient interior and exterior capacity to accommodate the required additional parking stall. (§7.3.3.C.2)</a:t>
            </a:r>
          </a:p>
          <a:p>
            <a:pPr marL="457200" lvl="0" indent="-457200">
              <a:buClrTx/>
              <a:buFont typeface="+mj-lt"/>
              <a:buAutoNum type="arabicPeriod"/>
            </a:pPr>
            <a:r>
              <a:rPr lang="en-US" sz="2200" dirty="0">
                <a:solidFill>
                  <a:srgbClr val="2F2B20"/>
                </a:solidFill>
                <a:latin typeface="Calibri" panose="020F0502020204030204" pitchFamily="34" charset="0"/>
              </a:rPr>
              <a:t>There will be no nuisance or serious hazard to vehicles or pedestrians, as the property has a large driveway area with ample curb cuts located on two public ways, California Street and Bridge Street, that allow for adequate sight lines for drivers and pedestrians passing, entering or leaving the property. (§7.3.3.C.3)</a:t>
            </a:r>
          </a:p>
        </p:txBody>
      </p:sp>
    </p:spTree>
    <p:extLst>
      <p:ext uri="{BB962C8B-B14F-4D97-AF65-F5344CB8AC3E}">
        <p14:creationId xmlns:p14="http://schemas.microsoft.com/office/powerpoint/2010/main" val="404150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libri" pitchFamily="34" charset="0"/>
              </a:rPr>
              <a:t>Proposed Findings (</a:t>
            </a:r>
            <a:r>
              <a:rPr lang="en-US" b="1" dirty="0" err="1">
                <a:solidFill>
                  <a:schemeClr val="tx1"/>
                </a:solidFill>
                <a:latin typeface="Calibri" pitchFamily="34" charset="0"/>
              </a:rPr>
              <a:t>con’t</a:t>
            </a:r>
            <a:r>
              <a:rPr lang="en-US" b="1" dirty="0">
                <a:solidFill>
                  <a:schemeClr val="tx1"/>
                </a:solidFill>
                <a:latin typeface="Calibri" pitchFamily="34" charset="0"/>
              </a:rPr>
              <a:t>)</a:t>
            </a:r>
            <a:endParaRPr lang="en-US" dirty="0"/>
          </a:p>
        </p:txBody>
      </p:sp>
      <p:sp>
        <p:nvSpPr>
          <p:cNvPr id="3" name="Content Placeholder 2"/>
          <p:cNvSpPr>
            <a:spLocks noGrp="1"/>
          </p:cNvSpPr>
          <p:nvPr>
            <p:ph sz="quarter" idx="1"/>
          </p:nvPr>
        </p:nvSpPr>
        <p:spPr/>
        <p:txBody>
          <a:bodyPr>
            <a:noAutofit/>
          </a:bodyPr>
          <a:lstStyle/>
          <a:p>
            <a:pPr marL="457200" lvl="0" indent="-457200">
              <a:buClrTx/>
              <a:buFont typeface="+mj-lt"/>
              <a:buAutoNum type="arabicPeriod" startAt="4"/>
            </a:pPr>
            <a:r>
              <a:rPr lang="en-US" sz="2200" dirty="0">
                <a:solidFill>
                  <a:srgbClr val="2F2B20"/>
                </a:solidFill>
                <a:latin typeface="Calibri" panose="020F0502020204030204" pitchFamily="34" charset="0"/>
              </a:rPr>
              <a:t>Access to the site is appropriate for the number of vehicles related to the residential use of the site as it is served by a driveway with access to both California Street and Bridge Street, dispersing any impacts on two public ways. (§7.3.3.C.4)</a:t>
            </a:r>
          </a:p>
          <a:p>
            <a:pPr marL="457200" lvl="0" indent="-457200">
              <a:buClrTx/>
              <a:buFont typeface="+mj-lt"/>
              <a:buAutoNum type="arabicPeriod" startAt="4"/>
            </a:pPr>
            <a:r>
              <a:rPr lang="en-US" sz="2200" dirty="0">
                <a:solidFill>
                  <a:srgbClr val="2F2B20"/>
                </a:solidFill>
                <a:latin typeface="Calibri" panose="020F0502020204030204" pitchFamily="34" charset="0"/>
              </a:rPr>
              <a:t>The creation of an accessory apartment will help to diversify Newton’s housing stock consistent with Newton’s </a:t>
            </a:r>
            <a:r>
              <a:rPr lang="en-US" sz="2200" i="1" dirty="0">
                <a:solidFill>
                  <a:srgbClr val="2F2B20"/>
                </a:solidFill>
                <a:latin typeface="Calibri" panose="020F0502020204030204" pitchFamily="34" charset="0"/>
              </a:rPr>
              <a:t>Comprehensive Plan</a:t>
            </a:r>
            <a:r>
              <a:rPr lang="en-US" sz="2200" dirty="0">
                <a:solidFill>
                  <a:srgbClr val="2F2B20"/>
                </a:solidFill>
                <a:latin typeface="Calibri" panose="020F0502020204030204" pitchFamily="34" charset="0"/>
              </a:rPr>
              <a:t>.</a:t>
            </a:r>
          </a:p>
        </p:txBody>
      </p:sp>
    </p:spTree>
    <p:extLst>
      <p:ext uri="{BB962C8B-B14F-4D97-AF65-F5344CB8AC3E}">
        <p14:creationId xmlns:p14="http://schemas.microsoft.com/office/powerpoint/2010/main" val="288446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Proposed Conditions</a:t>
            </a:r>
          </a:p>
        </p:txBody>
      </p:sp>
      <p:sp>
        <p:nvSpPr>
          <p:cNvPr id="3" name="Content Placeholder 2"/>
          <p:cNvSpPr>
            <a:spLocks noGrp="1"/>
          </p:cNvSpPr>
          <p:nvPr>
            <p:ph sz="quarter" idx="1"/>
          </p:nvPr>
        </p:nvSpPr>
        <p:spPr>
          <a:xfrm>
            <a:off x="152400" y="1524000"/>
            <a:ext cx="8839200" cy="4800600"/>
          </a:xfrm>
        </p:spPr>
        <p:txBody>
          <a:bodyPr>
            <a:noAutofit/>
          </a:bodyPr>
          <a:lstStyle/>
          <a:p>
            <a:pPr marL="514350" indent="-514350" algn="just">
              <a:spcBef>
                <a:spcPts val="0"/>
              </a:spcBef>
              <a:spcAft>
                <a:spcPts val="1200"/>
              </a:spcAft>
              <a:buClr>
                <a:srgbClr val="000000"/>
              </a:buClr>
              <a:buFont typeface="+mj-lt"/>
              <a:buAutoNum type="arabicPeriod"/>
            </a:pPr>
            <a:r>
              <a:rPr lang="en-US" sz="2000" dirty="0">
                <a:latin typeface="Calibri" pitchFamily="34" charset="0"/>
              </a:rPr>
              <a:t>Plan Referencing Condition.</a:t>
            </a:r>
          </a:p>
          <a:p>
            <a:pPr marL="514350" indent="-514350" algn="just">
              <a:spcBef>
                <a:spcPts val="0"/>
              </a:spcBef>
              <a:spcAft>
                <a:spcPts val="1200"/>
              </a:spcAft>
              <a:buClr>
                <a:srgbClr val="000000"/>
              </a:buClr>
              <a:buFont typeface="+mj-lt"/>
              <a:buAutoNum type="arabicPeriod"/>
            </a:pPr>
            <a:r>
              <a:rPr lang="en-US" sz="2000" dirty="0">
                <a:latin typeface="Calibri" panose="020F0502020204030204" pitchFamily="34" charset="0"/>
              </a:rPr>
              <a:t>Final landscape plan to be reviewed and approved by the Director of Planning.</a:t>
            </a:r>
          </a:p>
          <a:p>
            <a:pPr marL="514350" indent="-514350" algn="just">
              <a:spcBef>
                <a:spcPts val="0"/>
              </a:spcBef>
              <a:spcAft>
                <a:spcPts val="1200"/>
              </a:spcAft>
              <a:buClr>
                <a:srgbClr val="000000"/>
              </a:buClr>
              <a:buFont typeface="+mj-lt"/>
              <a:buAutoNum type="arabicPeriod"/>
            </a:pPr>
            <a:r>
              <a:rPr lang="en-US" sz="2000" dirty="0">
                <a:latin typeface="Calibri" pitchFamily="34" charset="0"/>
              </a:rPr>
              <a:t>Standard Building Permit Condition.</a:t>
            </a:r>
          </a:p>
          <a:p>
            <a:pPr marL="514350" indent="-514350" algn="just">
              <a:spcBef>
                <a:spcPts val="0"/>
              </a:spcBef>
              <a:spcAft>
                <a:spcPts val="1200"/>
              </a:spcAft>
              <a:buClr>
                <a:srgbClr val="000000"/>
              </a:buClr>
              <a:buFont typeface="+mj-lt"/>
              <a:buAutoNum type="arabicPeriod"/>
            </a:pPr>
            <a:r>
              <a:rPr lang="en-US" sz="2000" dirty="0">
                <a:latin typeface="Calibri" pitchFamily="34" charset="0"/>
              </a:rPr>
              <a:t>Standard Final Inspection/Certificate of Occupancy Condition.</a:t>
            </a:r>
          </a:p>
          <a:p>
            <a:pPr marL="514350" indent="-514350" algn="just">
              <a:spcBef>
                <a:spcPts val="0"/>
              </a:spcBef>
              <a:spcAft>
                <a:spcPts val="1200"/>
              </a:spcAft>
              <a:buClr>
                <a:srgbClr val="000000"/>
              </a:buClr>
              <a:buFont typeface="+mj-lt"/>
              <a:buAutoNum type="arabicPeriod"/>
            </a:pPr>
            <a:r>
              <a:rPr lang="en-US" sz="2000" dirty="0">
                <a:latin typeface="Calibri" pitchFamily="34" charset="0"/>
              </a:rPr>
              <a:t>The accessory apartment may not be held in separate ownership from the two-family dwelling in which it is located.</a:t>
            </a:r>
          </a:p>
          <a:p>
            <a:pPr marL="514350" indent="-514350" algn="just">
              <a:spcBef>
                <a:spcPts val="0"/>
              </a:spcBef>
              <a:spcAft>
                <a:spcPts val="1200"/>
              </a:spcAft>
              <a:buClr>
                <a:srgbClr val="000000"/>
              </a:buClr>
              <a:buFont typeface="+mj-lt"/>
              <a:buAutoNum type="arabicPeriod"/>
            </a:pPr>
            <a:r>
              <a:rPr lang="en-US" sz="2000" dirty="0">
                <a:latin typeface="Calibri" panose="020F0502020204030204" pitchFamily="34" charset="0"/>
              </a:rPr>
              <a:t>The owner of the two-family dwelling shall occupy either one of the main dwelling units or the accessory apartment, and annually attest to this.</a:t>
            </a:r>
          </a:p>
          <a:p>
            <a:pPr marL="514350" indent="-514350" algn="just">
              <a:spcBef>
                <a:spcPts val="0"/>
              </a:spcBef>
              <a:spcAft>
                <a:spcPts val="1200"/>
              </a:spcAft>
              <a:buClr>
                <a:srgbClr val="000000"/>
              </a:buClr>
              <a:buFont typeface="+mj-lt"/>
              <a:buAutoNum type="arabicPeriod"/>
            </a:pPr>
            <a:r>
              <a:rPr lang="en-US" sz="2000" dirty="0">
                <a:latin typeface="Calibri" panose="020F0502020204030204" pitchFamily="34" charset="0"/>
              </a:rPr>
              <a:t>Upon any ownership change the new owner shall notify ISD for determination of compliance with this decision and all applicable codes.</a:t>
            </a:r>
          </a:p>
          <a:p>
            <a:pPr marL="514350" indent="-514350" algn="just">
              <a:spcBef>
                <a:spcPts val="0"/>
              </a:spcBef>
              <a:spcAft>
                <a:spcPts val="1200"/>
              </a:spcAft>
              <a:buClr>
                <a:srgbClr val="000000"/>
              </a:buClr>
              <a:buFont typeface="+mj-lt"/>
              <a:buAutoNum type="arabicPeriod"/>
            </a:pPr>
            <a:endParaRPr lang="en-US" sz="2200" dirty="0">
              <a:latin typeface="Calibri" panose="020F0502020204030204" pitchFamily="34" charset="0"/>
            </a:endParaRPr>
          </a:p>
          <a:p>
            <a:pPr marL="514350" indent="-514350" algn="just">
              <a:spcBef>
                <a:spcPts val="0"/>
              </a:spcBef>
              <a:spcAft>
                <a:spcPts val="1200"/>
              </a:spcAft>
              <a:buClr>
                <a:srgbClr val="000000"/>
              </a:buClr>
              <a:buFont typeface="+mj-lt"/>
              <a:buAutoNum type="arabicPeriod"/>
            </a:pPr>
            <a:endParaRPr lang="en-US" sz="2200" dirty="0">
              <a:latin typeface="Calibri" panose="020F0502020204030204" pitchFamily="34" charset="0"/>
            </a:endParaRPr>
          </a:p>
          <a:p>
            <a:pPr marL="514350" indent="-514350" algn="just">
              <a:spcBef>
                <a:spcPts val="0"/>
              </a:spcBef>
              <a:spcAft>
                <a:spcPts val="1200"/>
              </a:spcAft>
              <a:buClr>
                <a:srgbClr val="000000"/>
              </a:buClr>
              <a:buFont typeface="+mj-lt"/>
              <a:buAutoNum type="arabicPeriod"/>
            </a:pPr>
            <a:endParaRPr lang="en-US" sz="2200" dirty="0">
              <a:latin typeface="Calibri" panose="020F0502020204030204" pitchFamily="34" charset="0"/>
            </a:endParaRPr>
          </a:p>
        </p:txBody>
      </p:sp>
    </p:spTree>
    <p:extLst>
      <p:ext uri="{BB962C8B-B14F-4D97-AF65-F5344CB8AC3E}">
        <p14:creationId xmlns:p14="http://schemas.microsoft.com/office/powerpoint/2010/main" val="126317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Requested Relief</a:t>
            </a:r>
          </a:p>
        </p:txBody>
      </p:sp>
      <p:sp>
        <p:nvSpPr>
          <p:cNvPr id="6" name="TextBox 5"/>
          <p:cNvSpPr txBox="1"/>
          <p:nvPr/>
        </p:nvSpPr>
        <p:spPr>
          <a:xfrm>
            <a:off x="256109" y="1676400"/>
            <a:ext cx="8610600" cy="1261884"/>
          </a:xfrm>
          <a:prstGeom prst="rect">
            <a:avLst/>
          </a:prstGeom>
          <a:noFill/>
        </p:spPr>
        <p:txBody>
          <a:bodyPr wrap="square" rtlCol="0">
            <a:spAutoFit/>
          </a:bodyPr>
          <a:lstStyle/>
          <a:p>
            <a:pPr>
              <a:spcAft>
                <a:spcPts val="1200"/>
              </a:spcAft>
              <a:buClr>
                <a:srgbClr val="000000"/>
              </a:buClr>
            </a:pPr>
            <a:r>
              <a:rPr lang="en-US" sz="2200" dirty="0">
                <a:latin typeface="Calibri" panose="020F0502020204030204" pitchFamily="34" charset="0"/>
              </a:rPr>
              <a:t>Special Permits per §7.3.3 of the NZO to:</a:t>
            </a:r>
          </a:p>
          <a:p>
            <a:pPr marL="800100" lvl="1" indent="-342900">
              <a:spcAft>
                <a:spcPts val="1200"/>
              </a:spcAft>
              <a:buClr>
                <a:srgbClr val="000000"/>
              </a:buClr>
              <a:buFont typeface="Wingdings" panose="05000000000000000000" pitchFamily="2" charset="2"/>
              <a:buChar char="Ø"/>
            </a:pPr>
            <a:r>
              <a:rPr lang="en-US" sz="2200" dirty="0">
                <a:latin typeface="Calibri" panose="020F0502020204030204" pitchFamily="34" charset="0"/>
              </a:rPr>
              <a:t>allow the creation of an accessory apartment in a two-family dwelling in the MR1 district (§6.7.1.D).</a:t>
            </a:r>
          </a:p>
        </p:txBody>
      </p:sp>
    </p:spTree>
    <p:extLst>
      <p:ext uri="{BB962C8B-B14F-4D97-AF65-F5344CB8AC3E}">
        <p14:creationId xmlns:p14="http://schemas.microsoft.com/office/powerpoint/2010/main" val="306830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a:solidFill>
                  <a:schemeClr val="tx1"/>
                </a:solidFill>
                <a:latin typeface="Calibri" pitchFamily="34" charset="0"/>
              </a:rPr>
              <a:t>Criteria to Consider</a:t>
            </a:r>
            <a:endParaRPr lang="en-US" b="1" dirty="0">
              <a:solidFill>
                <a:schemeClr val="tx1"/>
              </a:solidFill>
              <a:latin typeface="Calibri" pitchFamily="34" charset="0"/>
            </a:endParaRPr>
          </a:p>
        </p:txBody>
      </p:sp>
      <p:sp>
        <p:nvSpPr>
          <p:cNvPr id="6" name="TextBox 5"/>
          <p:cNvSpPr txBox="1"/>
          <p:nvPr/>
        </p:nvSpPr>
        <p:spPr>
          <a:xfrm>
            <a:off x="152400" y="1616760"/>
            <a:ext cx="8839200" cy="3970318"/>
          </a:xfrm>
          <a:prstGeom prst="rect">
            <a:avLst/>
          </a:prstGeom>
          <a:noFill/>
        </p:spPr>
        <p:txBody>
          <a:bodyPr wrap="square" rtlCol="0">
            <a:spAutoFit/>
          </a:bodyPr>
          <a:lstStyle/>
          <a:p>
            <a:pPr lvl="0">
              <a:spcAft>
                <a:spcPts val="1200"/>
              </a:spcAft>
              <a:buClr>
                <a:srgbClr val="000000"/>
              </a:buClr>
            </a:pPr>
            <a:r>
              <a:rPr lang="en-US" sz="2200" dirty="0">
                <a:latin typeface="Calibri" panose="020F0502020204030204" pitchFamily="34" charset="0"/>
              </a:rPr>
              <a:t>When reviewing this request, the Council should consider whether:</a:t>
            </a:r>
          </a:p>
          <a:p>
            <a:pPr marL="342900" lvl="0" indent="-342900">
              <a:spcAft>
                <a:spcPts val="1200"/>
              </a:spcAft>
              <a:buClr>
                <a:srgbClr val="000000"/>
              </a:buClr>
              <a:buFont typeface="Wingdings" panose="05000000000000000000" pitchFamily="2" charset="2"/>
              <a:buChar char="Ø"/>
            </a:pPr>
            <a:r>
              <a:rPr lang="en-US" sz="2000" dirty="0">
                <a:latin typeface="Calibri" panose="020F0502020204030204" pitchFamily="34" charset="0"/>
              </a:rPr>
              <a:t>The site is an appropriate location for an accessory apartment within a two-family dwelling in a MR-1 district. (§7.3.3.C.1)</a:t>
            </a:r>
          </a:p>
          <a:p>
            <a:pPr marL="342900" lvl="0" indent="-342900">
              <a:spcAft>
                <a:spcPts val="1200"/>
              </a:spcAft>
              <a:buClr>
                <a:srgbClr val="000000"/>
              </a:buClr>
              <a:buFont typeface="Wingdings" panose="05000000000000000000" pitchFamily="2" charset="2"/>
              <a:buChar char="Ø"/>
            </a:pPr>
            <a:r>
              <a:rPr lang="en-US" sz="2000" dirty="0">
                <a:latin typeface="Calibri" panose="020F0502020204030204" pitchFamily="34" charset="0"/>
              </a:rPr>
              <a:t>The accessory apartment will not adversely affect the neighborhood. (§7.3.3.C.2)</a:t>
            </a:r>
          </a:p>
          <a:p>
            <a:pPr marL="342900" lvl="0" indent="-342900">
              <a:spcAft>
                <a:spcPts val="1200"/>
              </a:spcAft>
              <a:buClr>
                <a:srgbClr val="000000"/>
              </a:buClr>
              <a:buFont typeface="Wingdings" panose="05000000000000000000" pitchFamily="2" charset="2"/>
              <a:buChar char="Ø"/>
            </a:pPr>
            <a:r>
              <a:rPr lang="en-US" sz="2000" dirty="0">
                <a:latin typeface="Calibri" panose="020F0502020204030204" pitchFamily="34" charset="0"/>
              </a:rPr>
              <a:t>The accessory apartment will not create a nuisance or serious hazard to vehicles or pedestrians (§7.3.3.C.3)</a:t>
            </a:r>
          </a:p>
          <a:p>
            <a:pPr marL="342900" lvl="0" indent="-342900">
              <a:spcAft>
                <a:spcPts val="1200"/>
              </a:spcAft>
              <a:buClr>
                <a:srgbClr val="000000"/>
              </a:buClr>
              <a:buFont typeface="Wingdings" panose="05000000000000000000" pitchFamily="2" charset="2"/>
              <a:buChar char="Ø"/>
            </a:pPr>
            <a:r>
              <a:rPr lang="en-US" sz="2000" dirty="0">
                <a:latin typeface="Calibri" panose="020F0502020204030204" pitchFamily="34" charset="0"/>
              </a:rPr>
              <a:t>Access to the site over streets is appropriate for the types and numbers of vehicles involved. (§7.3.3.C.4)</a:t>
            </a:r>
          </a:p>
          <a:p>
            <a:pPr lvl="0">
              <a:spcAft>
                <a:spcPts val="1200"/>
              </a:spcAft>
              <a:buClr>
                <a:srgbClr val="000000"/>
              </a:buClr>
            </a:pPr>
            <a:endParaRPr lang="en-US" sz="2000" dirty="0">
              <a:latin typeface="Calibri" panose="020F0502020204030204" pitchFamily="34" charset="0"/>
            </a:endParaRPr>
          </a:p>
        </p:txBody>
      </p:sp>
    </p:spTree>
    <p:extLst>
      <p:ext uri="{BB962C8B-B14F-4D97-AF65-F5344CB8AC3E}">
        <p14:creationId xmlns:p14="http://schemas.microsoft.com/office/powerpoint/2010/main" val="37629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AERIAL/GIS MAP</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3277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75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a:solidFill>
                  <a:srgbClr val="2F2B20"/>
                </a:solidFill>
                <a:latin typeface="Calibri" pitchFamily="34" charset="0"/>
              </a:rPr>
              <a:t>Site Plan (existing) </a:t>
            </a:r>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057" y="762000"/>
            <a:ext cx="5410200" cy="54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4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a:solidFill>
                  <a:srgbClr val="2F2B20"/>
                </a:solidFill>
                <a:latin typeface="Calibri" pitchFamily="34" charset="0"/>
              </a:rPr>
              <a:t>Site Plan (proposed)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11772" y="1460030"/>
            <a:ext cx="5608168" cy="386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97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7086600" cy="533400"/>
          </a:xfrm>
          <a:solidFill>
            <a:schemeClr val="bg1"/>
          </a:solidFill>
        </p:spPr>
        <p:txBody>
          <a:bodyPr>
            <a:normAutofit/>
          </a:bodyPr>
          <a:lstStyle/>
          <a:p>
            <a:pPr algn="l"/>
            <a:r>
              <a:rPr lang="en-US" sz="2800" b="1" dirty="0">
                <a:solidFill>
                  <a:srgbClr val="2F2B20"/>
                </a:solidFill>
                <a:latin typeface="Calibri" pitchFamily="34" charset="0"/>
              </a:rPr>
              <a:t>Floor plan</a:t>
            </a:r>
            <a:endParaRPr lang="en-US" sz="2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70856"/>
            <a:ext cx="6400800" cy="529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33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7086600" cy="533400"/>
          </a:xfrm>
          <a:solidFill>
            <a:schemeClr val="bg1"/>
          </a:solidFill>
        </p:spPr>
        <p:txBody>
          <a:bodyPr>
            <a:normAutofit/>
          </a:bodyPr>
          <a:lstStyle/>
          <a:p>
            <a:pPr algn="l"/>
            <a:r>
              <a:rPr lang="en-US" sz="2800" b="1" dirty="0">
                <a:solidFill>
                  <a:srgbClr val="2F2B20"/>
                </a:solidFill>
                <a:latin typeface="Calibri" pitchFamily="34" charset="0"/>
              </a:rPr>
              <a:t>Photos</a:t>
            </a:r>
            <a:endParaRPr lang="en-US" sz="2800" dirty="0"/>
          </a:p>
        </p:txBody>
      </p:sp>
      <p:pic>
        <p:nvPicPr>
          <p:cNvPr id="7170" name="Picture 2" descr="F:\cd-planning\PLANNING\CURRENT\Land Use\Bridge St, 9-11\Photos\IMG_45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990600"/>
            <a:ext cx="683260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44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7086600" cy="533400"/>
          </a:xfrm>
          <a:solidFill>
            <a:schemeClr val="bg1"/>
          </a:solidFill>
        </p:spPr>
        <p:txBody>
          <a:bodyPr>
            <a:normAutofit/>
          </a:bodyPr>
          <a:lstStyle/>
          <a:p>
            <a:pPr algn="l"/>
            <a:r>
              <a:rPr lang="en-US" sz="2800" b="1" dirty="0">
                <a:solidFill>
                  <a:srgbClr val="2F2B20"/>
                </a:solidFill>
                <a:latin typeface="Calibri" pitchFamily="34" charset="0"/>
              </a:rPr>
              <a:t>Photos</a:t>
            </a:r>
            <a:endParaRPr lang="en-US" sz="2800" dirty="0"/>
          </a:p>
        </p:txBody>
      </p:sp>
      <p:pic>
        <p:nvPicPr>
          <p:cNvPr id="8194" name="Picture 2" descr="F:\cd-planning\PLANNING\CURRENT\Land Use\Bridge St, 9-11\Photos\IMG_4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95960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527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23261</TotalTime>
  <Words>570</Words>
  <Application>Microsoft Office PowerPoint</Application>
  <PresentationFormat>On-screen Show (4:3)</PresentationFormat>
  <Paragraphs>42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Georgia</vt:lpstr>
      <vt:lpstr>Wingdings</vt:lpstr>
      <vt:lpstr>Wingdings 2</vt:lpstr>
      <vt:lpstr>Civic</vt:lpstr>
      <vt:lpstr>Department of  Planning and Development</vt:lpstr>
      <vt:lpstr>Requested Relief</vt:lpstr>
      <vt:lpstr>Criteria to Consider</vt:lpstr>
      <vt:lpstr>AERIAL/GIS MAP</vt:lpstr>
      <vt:lpstr>Site Plan (existing) </vt:lpstr>
      <vt:lpstr>Site Plan (proposed)</vt:lpstr>
      <vt:lpstr>Floor plan</vt:lpstr>
      <vt:lpstr>Photos</vt:lpstr>
      <vt:lpstr>Photos</vt:lpstr>
      <vt:lpstr>Issues</vt:lpstr>
      <vt:lpstr>Proposed Findings</vt:lpstr>
      <vt:lpstr>Proposed Findings (con’t)</vt:lpstr>
      <vt:lpstr>Proposed Conditions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 Beechcroft Road</dc:title>
  <dc:creator>dsexton</dc:creator>
  <cp:lastModifiedBy>Gregory Ansaldi</cp:lastModifiedBy>
  <cp:revision>208</cp:revision>
  <cp:lastPrinted>2015-04-14T12:55:30Z</cp:lastPrinted>
  <dcterms:created xsi:type="dcterms:W3CDTF">2015-04-13T01:03:18Z</dcterms:created>
  <dcterms:modified xsi:type="dcterms:W3CDTF">2020-12-23T21:30:26Z</dcterms:modified>
</cp:coreProperties>
</file>