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9"/>
  </p:notesMasterIdLst>
  <p:handoutMasterIdLst>
    <p:handoutMasterId r:id="rId10"/>
  </p:handoutMasterIdLst>
  <p:sldIdLst>
    <p:sldId id="256" r:id="rId2"/>
    <p:sldId id="264" r:id="rId3"/>
    <p:sldId id="266" r:id="rId4"/>
    <p:sldId id="270" r:id="rId5"/>
    <p:sldId id="267" r:id="rId6"/>
    <p:sldId id="268" r:id="rId7"/>
    <p:sldId id="269" r:id="rId8"/>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52438"/>
          </a:xfrm>
          <a:prstGeom prst="rect">
            <a:avLst/>
          </a:prstGeom>
        </p:spPr>
        <p:txBody>
          <a:bodyPr vert="horz" lIns="91440" tIns="45720" rIns="91440" bIns="45720" rtlCol="0"/>
          <a:lstStyle>
            <a:lvl1pPr algn="r">
              <a:defRPr sz="1200"/>
            </a:lvl1pPr>
          </a:lstStyle>
          <a:p>
            <a:fld id="{EDF38812-6980-4A8F-87B7-42E286AA8DF6}" type="datetimeFigureOut">
              <a:rPr lang="en-US" smtClean="0"/>
              <a:t>5/22/2012</a:t>
            </a:fld>
            <a:endParaRPr lang="en-US"/>
          </a:p>
        </p:txBody>
      </p:sp>
      <p:sp>
        <p:nvSpPr>
          <p:cNvPr id="4" name="Footer Placeholder 3"/>
          <p:cNvSpPr>
            <a:spLocks noGrp="1"/>
          </p:cNvSpPr>
          <p:nvPr>
            <p:ph type="ftr" sz="quarter" idx="2"/>
          </p:nvPr>
        </p:nvSpPr>
        <p:spPr>
          <a:xfrm>
            <a:off x="0" y="8597900"/>
            <a:ext cx="3067050" cy="4524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597900"/>
            <a:ext cx="3067050" cy="452438"/>
          </a:xfrm>
          <a:prstGeom prst="rect">
            <a:avLst/>
          </a:prstGeom>
        </p:spPr>
        <p:txBody>
          <a:bodyPr vert="horz" lIns="91440" tIns="45720" rIns="91440" bIns="45720" rtlCol="0" anchor="b"/>
          <a:lstStyle>
            <a:lvl1pPr algn="r">
              <a:defRPr sz="1200"/>
            </a:lvl1pPr>
          </a:lstStyle>
          <a:p>
            <a:fld id="{B14A43EA-7016-4108-ADFE-D73B567C295C}" type="slidenum">
              <a:rPr lang="en-US" smtClean="0"/>
              <a:t>‹#›</a:t>
            </a:fld>
            <a:endParaRPr lang="en-US"/>
          </a:p>
        </p:txBody>
      </p:sp>
    </p:spTree>
    <p:extLst>
      <p:ext uri="{BB962C8B-B14F-4D97-AF65-F5344CB8AC3E}">
        <p14:creationId xmlns:p14="http://schemas.microsoft.com/office/powerpoint/2010/main" val="2776039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52438"/>
          </a:xfrm>
          <a:prstGeom prst="rect">
            <a:avLst/>
          </a:prstGeom>
        </p:spPr>
        <p:txBody>
          <a:bodyPr vert="horz" lIns="91440" tIns="45720" rIns="91440" bIns="45720" rtlCol="0"/>
          <a:lstStyle>
            <a:lvl1pPr algn="r">
              <a:defRPr sz="1200"/>
            </a:lvl1pPr>
          </a:lstStyle>
          <a:p>
            <a:fld id="{701EB353-CDBC-445A-8CAB-D141C3CD4BFF}" type="datetimeFigureOut">
              <a:rPr lang="en-US" smtClean="0"/>
              <a:t>5/22/2012</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298950"/>
            <a:ext cx="5661025" cy="40735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900"/>
            <a:ext cx="3067050" cy="4524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597900"/>
            <a:ext cx="3067050" cy="452438"/>
          </a:xfrm>
          <a:prstGeom prst="rect">
            <a:avLst/>
          </a:prstGeom>
        </p:spPr>
        <p:txBody>
          <a:bodyPr vert="horz" lIns="91440" tIns="45720" rIns="91440" bIns="45720" rtlCol="0" anchor="b"/>
          <a:lstStyle>
            <a:lvl1pPr algn="r">
              <a:defRPr sz="1200"/>
            </a:lvl1pPr>
          </a:lstStyle>
          <a:p>
            <a:fld id="{7DF6D95F-A8B8-4C46-A406-F88F47A76DD3}" type="slidenum">
              <a:rPr lang="en-US" smtClean="0"/>
              <a:t>‹#›</a:t>
            </a:fld>
            <a:endParaRPr lang="en-US"/>
          </a:p>
        </p:txBody>
      </p:sp>
    </p:spTree>
    <p:extLst>
      <p:ext uri="{BB962C8B-B14F-4D97-AF65-F5344CB8AC3E}">
        <p14:creationId xmlns:p14="http://schemas.microsoft.com/office/powerpoint/2010/main" val="188887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6D95F-A8B8-4C46-A406-F88F47A76DD3}" type="slidenum">
              <a:rPr lang="en-US" smtClean="0"/>
              <a:t>2</a:t>
            </a:fld>
            <a:endParaRPr lang="en-US"/>
          </a:p>
        </p:txBody>
      </p:sp>
    </p:spTree>
    <p:extLst>
      <p:ext uri="{BB962C8B-B14F-4D97-AF65-F5344CB8AC3E}">
        <p14:creationId xmlns:p14="http://schemas.microsoft.com/office/powerpoint/2010/main" val="301749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6D95F-A8B8-4C46-A406-F88F47A76DD3}" type="slidenum">
              <a:rPr lang="en-US" smtClean="0"/>
              <a:t>3</a:t>
            </a:fld>
            <a:endParaRPr lang="en-US"/>
          </a:p>
        </p:txBody>
      </p:sp>
    </p:spTree>
    <p:extLst>
      <p:ext uri="{BB962C8B-B14F-4D97-AF65-F5344CB8AC3E}">
        <p14:creationId xmlns:p14="http://schemas.microsoft.com/office/powerpoint/2010/main" val="301749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6D95F-A8B8-4C46-A406-F88F47A76DD3}" type="slidenum">
              <a:rPr lang="en-US" smtClean="0"/>
              <a:t>4</a:t>
            </a:fld>
            <a:endParaRPr lang="en-US"/>
          </a:p>
        </p:txBody>
      </p:sp>
    </p:spTree>
    <p:extLst>
      <p:ext uri="{BB962C8B-B14F-4D97-AF65-F5344CB8AC3E}">
        <p14:creationId xmlns:p14="http://schemas.microsoft.com/office/powerpoint/2010/main" val="301749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6D95F-A8B8-4C46-A406-F88F47A76DD3}" type="slidenum">
              <a:rPr lang="en-US" smtClean="0"/>
              <a:t>5</a:t>
            </a:fld>
            <a:endParaRPr lang="en-US"/>
          </a:p>
        </p:txBody>
      </p:sp>
    </p:spTree>
    <p:extLst>
      <p:ext uri="{BB962C8B-B14F-4D97-AF65-F5344CB8AC3E}">
        <p14:creationId xmlns:p14="http://schemas.microsoft.com/office/powerpoint/2010/main" val="3017499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6D95F-A8B8-4C46-A406-F88F47A76DD3}" type="slidenum">
              <a:rPr lang="en-US" smtClean="0"/>
              <a:t>6</a:t>
            </a:fld>
            <a:endParaRPr lang="en-US"/>
          </a:p>
        </p:txBody>
      </p:sp>
    </p:spTree>
    <p:extLst>
      <p:ext uri="{BB962C8B-B14F-4D97-AF65-F5344CB8AC3E}">
        <p14:creationId xmlns:p14="http://schemas.microsoft.com/office/powerpoint/2010/main" val="3017499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6D95F-A8B8-4C46-A406-F88F47A76DD3}" type="slidenum">
              <a:rPr lang="en-US" smtClean="0"/>
              <a:t>7</a:t>
            </a:fld>
            <a:endParaRPr lang="en-US"/>
          </a:p>
        </p:txBody>
      </p:sp>
    </p:spTree>
    <p:extLst>
      <p:ext uri="{BB962C8B-B14F-4D97-AF65-F5344CB8AC3E}">
        <p14:creationId xmlns:p14="http://schemas.microsoft.com/office/powerpoint/2010/main" val="301749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6704029-F4C5-46D9-AFEA-095636826424}" type="datetime1">
              <a:rPr lang="en-US" smtClean="0"/>
              <a:t>5/22/2012</a:t>
            </a:fld>
            <a:endParaRPr lang="en-US"/>
          </a:p>
        </p:txBody>
      </p:sp>
      <p:sp>
        <p:nvSpPr>
          <p:cNvPr id="17" name="Footer Placeholder 16"/>
          <p:cNvSpPr>
            <a:spLocks noGrp="1"/>
          </p:cNvSpPr>
          <p:nvPr>
            <p:ph type="ftr" sz="quarter" idx="11"/>
          </p:nvPr>
        </p:nvSpPr>
        <p:spPr/>
        <p:txBody>
          <a:bodyPr/>
          <a:lstStyle/>
          <a:p>
            <a:r>
              <a:rPr lang="en-US" smtClean="0"/>
              <a:t>14 Roland Street</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81620E4-6EB5-4D9D-9855-63FBF70DB819}"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CACF4B-5D5A-4EA8-95A3-A1F1DF1BED7F}" type="datetime1">
              <a:rPr lang="en-US" smtClean="0"/>
              <a:t>5/22/2012</a:t>
            </a:fld>
            <a:endParaRPr lang="en-US"/>
          </a:p>
        </p:txBody>
      </p:sp>
      <p:sp>
        <p:nvSpPr>
          <p:cNvPr id="5" name="Footer Placeholder 4"/>
          <p:cNvSpPr>
            <a:spLocks noGrp="1"/>
          </p:cNvSpPr>
          <p:nvPr>
            <p:ph type="ftr" sz="quarter" idx="11"/>
          </p:nvPr>
        </p:nvSpPr>
        <p:spPr/>
        <p:txBody>
          <a:bodyPr/>
          <a:lstStyle/>
          <a:p>
            <a:r>
              <a:rPr lang="en-US" smtClean="0"/>
              <a:t>14 Roland Street</a:t>
            </a:r>
            <a:endParaRPr lang="en-US"/>
          </a:p>
        </p:txBody>
      </p:sp>
      <p:sp>
        <p:nvSpPr>
          <p:cNvPr id="6" name="Slide Number Placeholder 5"/>
          <p:cNvSpPr>
            <a:spLocks noGrp="1"/>
          </p:cNvSpPr>
          <p:nvPr>
            <p:ph type="sldNum" sz="quarter" idx="12"/>
          </p:nvPr>
        </p:nvSpPr>
        <p:spPr/>
        <p:txBody>
          <a:bodyPr/>
          <a:lstStyle/>
          <a:p>
            <a:fld id="{C81620E4-6EB5-4D9D-9855-63FBF70DB81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81620E4-6EB5-4D9D-9855-63FBF70DB819}"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551F6C-9017-491D-83A6-ADFCA4BAEEB3}" type="datetime1">
              <a:rPr lang="en-US" smtClean="0"/>
              <a:t>5/22/2012</a:t>
            </a:fld>
            <a:endParaRPr lang="en-US"/>
          </a:p>
        </p:txBody>
      </p:sp>
      <p:sp>
        <p:nvSpPr>
          <p:cNvPr id="5" name="Footer Placeholder 4"/>
          <p:cNvSpPr>
            <a:spLocks noGrp="1"/>
          </p:cNvSpPr>
          <p:nvPr>
            <p:ph type="ftr" sz="quarter" idx="11"/>
          </p:nvPr>
        </p:nvSpPr>
        <p:spPr/>
        <p:txBody>
          <a:bodyPr/>
          <a:lstStyle/>
          <a:p>
            <a:r>
              <a:rPr lang="en-US" smtClean="0"/>
              <a:t>14 Roland Street</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99375E2-8424-4CD3-ACDA-B4D32D8F4067}" type="datetime1">
              <a:rPr lang="en-US" smtClean="0"/>
              <a:t>5/22/2012</a:t>
            </a:fld>
            <a:endParaRPr lang="en-US"/>
          </a:p>
        </p:txBody>
      </p:sp>
      <p:sp>
        <p:nvSpPr>
          <p:cNvPr id="5" name="Footer Placeholder 4"/>
          <p:cNvSpPr>
            <a:spLocks noGrp="1"/>
          </p:cNvSpPr>
          <p:nvPr>
            <p:ph type="ftr" sz="quarter" idx="11"/>
          </p:nvPr>
        </p:nvSpPr>
        <p:spPr/>
        <p:txBody>
          <a:bodyPr/>
          <a:lstStyle/>
          <a:p>
            <a:r>
              <a:rPr lang="en-US" smtClean="0"/>
              <a:t>14 Roland Street</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81620E4-6EB5-4D9D-9855-63FBF70DB819}"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14 Roland Street</a:t>
            </a:r>
            <a:endParaRPr lang="en-US"/>
          </a:p>
        </p:txBody>
      </p:sp>
      <p:sp>
        <p:nvSpPr>
          <p:cNvPr id="4" name="Date Placeholder 3"/>
          <p:cNvSpPr>
            <a:spLocks noGrp="1"/>
          </p:cNvSpPr>
          <p:nvPr>
            <p:ph type="dt" sz="half" idx="10"/>
          </p:nvPr>
        </p:nvSpPr>
        <p:spPr/>
        <p:txBody>
          <a:bodyPr/>
          <a:lstStyle/>
          <a:p>
            <a:fld id="{F1AEA856-9218-4C14-97ED-C2927BF9DB81}" type="datetime1">
              <a:rPr lang="en-US" smtClean="0"/>
              <a:t>5/22/2012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81620E4-6EB5-4D9D-9855-63FBF70DB819}"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7F28A04-6CC7-4CDC-AC95-21C68865A4DD}" type="datetime1">
              <a:rPr lang="en-US" smtClean="0"/>
              <a:t>5/22/2012</a:t>
            </a:fld>
            <a:endParaRPr lang="en-US"/>
          </a:p>
        </p:txBody>
      </p:sp>
      <p:sp>
        <p:nvSpPr>
          <p:cNvPr id="6" name="Footer Placeholder 5"/>
          <p:cNvSpPr>
            <a:spLocks noGrp="1"/>
          </p:cNvSpPr>
          <p:nvPr>
            <p:ph type="ftr" sz="quarter" idx="11"/>
          </p:nvPr>
        </p:nvSpPr>
        <p:spPr/>
        <p:txBody>
          <a:bodyPr/>
          <a:lstStyle/>
          <a:p>
            <a:r>
              <a:rPr lang="en-US" smtClean="0"/>
              <a:t>14 Roland Street</a:t>
            </a:r>
            <a:endParaRPr lang="en-US"/>
          </a:p>
        </p:txBody>
      </p:sp>
      <p:sp>
        <p:nvSpPr>
          <p:cNvPr id="7" name="Slide Number Placeholder 6"/>
          <p:cNvSpPr>
            <a:spLocks noGrp="1"/>
          </p:cNvSpPr>
          <p:nvPr>
            <p:ph type="sldNum" sz="quarter" idx="12"/>
          </p:nvPr>
        </p:nvSpPr>
        <p:spPr/>
        <p:txBody>
          <a:bodyPr/>
          <a:lstStyle/>
          <a:p>
            <a:fld id="{C81620E4-6EB5-4D9D-9855-63FBF70DB819}"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FFE245D-90DF-4E64-945D-F850E0C8A74F}" type="datetime1">
              <a:rPr lang="en-US" smtClean="0"/>
              <a:t>5/22/2012</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14 Roland Street</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81620E4-6EB5-4D9D-9855-63FBF70DB819}"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420D95-5972-4F5F-9393-15D24248A2AB}" type="datetime1">
              <a:rPr lang="en-US" smtClean="0"/>
              <a:t>5/22/2012</a:t>
            </a:fld>
            <a:endParaRPr lang="en-US"/>
          </a:p>
        </p:txBody>
      </p:sp>
      <p:sp>
        <p:nvSpPr>
          <p:cNvPr id="4" name="Footer Placeholder 3"/>
          <p:cNvSpPr>
            <a:spLocks noGrp="1"/>
          </p:cNvSpPr>
          <p:nvPr>
            <p:ph type="ftr" sz="quarter" idx="11"/>
          </p:nvPr>
        </p:nvSpPr>
        <p:spPr/>
        <p:txBody>
          <a:bodyPr/>
          <a:lstStyle/>
          <a:p>
            <a:r>
              <a:rPr lang="en-US" smtClean="0"/>
              <a:t>14 Roland Street</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81620E4-6EB5-4D9D-9855-63FBF70DB8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3E000CB-1F05-401C-973B-853F513596B2}" type="datetime1">
              <a:rPr lang="en-US" smtClean="0"/>
              <a:t>5/22/2012</a:t>
            </a:fld>
            <a:endParaRPr lang="en-US"/>
          </a:p>
        </p:txBody>
      </p:sp>
      <p:sp>
        <p:nvSpPr>
          <p:cNvPr id="3" name="Footer Placeholder 2"/>
          <p:cNvSpPr>
            <a:spLocks noGrp="1"/>
          </p:cNvSpPr>
          <p:nvPr>
            <p:ph type="ftr" sz="quarter" idx="11"/>
          </p:nvPr>
        </p:nvSpPr>
        <p:spPr/>
        <p:txBody>
          <a:bodyPr/>
          <a:lstStyle/>
          <a:p>
            <a:r>
              <a:rPr lang="en-US" smtClean="0"/>
              <a:t>14 Roland Street</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81620E4-6EB5-4D9D-9855-63FBF70DB8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81620E4-6EB5-4D9D-9855-63FBF70DB819}"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5F06F8B-811E-44F7-9082-D8BA43E1421D}" type="datetime1">
              <a:rPr lang="en-US" smtClean="0"/>
              <a:t>5/22/2012</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14 Roland Street</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81620E4-6EB5-4D9D-9855-63FBF70DB819}"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FBAE2BE-90B3-476A-9A7A-13765368CAD5}" type="datetime1">
              <a:rPr lang="en-US" smtClean="0"/>
              <a:t>5/22/2012</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14 Roland Street</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D2D1910-ADE2-44CE-8D2D-FBD359C68CA6}" type="datetime1">
              <a:rPr lang="en-US" smtClean="0"/>
              <a:t>5/22/2012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14 Roland Street</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81620E4-6EB5-4D9D-9855-63FBF70DB819}"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sz="2400" dirty="0" smtClean="0"/>
              <a:t>Permit #279-98(3)</a:t>
            </a:r>
          </a:p>
          <a:p>
            <a:r>
              <a:rPr lang="en-US" sz="2400" dirty="0" smtClean="0"/>
              <a:t>14 Roland street</a:t>
            </a:r>
          </a:p>
          <a:p>
            <a:r>
              <a:rPr lang="en-US" sz="2400" dirty="0" err="1" smtClean="0"/>
              <a:t>Ostrovskaya</a:t>
            </a:r>
            <a:r>
              <a:rPr lang="en-US" sz="2400" dirty="0" smtClean="0"/>
              <a:t> </a:t>
            </a:r>
            <a:r>
              <a:rPr lang="en-US" sz="2400" dirty="0" smtClean="0"/>
              <a:t>residence</a:t>
            </a:r>
          </a:p>
          <a:p>
            <a:r>
              <a:rPr lang="en-US" sz="2400" dirty="0" smtClean="0"/>
              <a:t>Expansion of nonconforming structure within the front setback </a:t>
            </a:r>
            <a:endParaRPr lang="en-US" sz="2400" dirty="0" smtClean="0"/>
          </a:p>
        </p:txBody>
      </p:sp>
      <p:sp>
        <p:nvSpPr>
          <p:cNvPr id="2" name="Title 1"/>
          <p:cNvSpPr>
            <a:spLocks noGrp="1"/>
          </p:cNvSpPr>
          <p:nvPr>
            <p:ph type="ctrTitle"/>
          </p:nvPr>
        </p:nvSpPr>
        <p:spPr/>
        <p:txBody>
          <a:bodyPr/>
          <a:lstStyle/>
          <a:p>
            <a:r>
              <a:rPr lang="en-US" dirty="0" smtClean="0"/>
              <a:t>Department of </a:t>
            </a:r>
            <a:br>
              <a:rPr lang="en-US" dirty="0" smtClean="0"/>
            </a:br>
            <a:r>
              <a:rPr lang="en-US" dirty="0" smtClean="0"/>
              <a:t>Planning and Development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62849387"/>
              </p:ext>
            </p:extLst>
          </p:nvPr>
        </p:nvGraphicFramePr>
        <p:xfrm>
          <a:off x="4227513" y="2173288"/>
          <a:ext cx="649287" cy="655637"/>
        </p:xfrm>
        <a:graphic>
          <a:graphicData uri="http://schemas.openxmlformats.org/presentationml/2006/ole">
            <mc:AlternateContent xmlns:mc="http://schemas.openxmlformats.org/markup-compatibility/2006">
              <mc:Choice xmlns:v="urn:schemas-microsoft-com:vml" Requires="v">
                <p:oleObj spid="_x0000_s1051" r:id="rId3" imgW="813951" imgH="824362" progId="MS_ClipArt_Gallery">
                  <p:embed/>
                </p:oleObj>
              </mc:Choice>
              <mc:Fallback>
                <p:oleObj r:id="rId3" imgW="813951" imgH="824362" progId="MS_ClipArt_Gallery">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7513" y="2173288"/>
                        <a:ext cx="649287" cy="655637"/>
                      </a:xfrm>
                      <a:prstGeom prst="rect">
                        <a:avLst/>
                      </a:prstGeom>
                      <a:solidFill>
                        <a:srgbClr val="FFFF00"/>
                      </a:solidFill>
                      <a:ln>
                        <a:noFill/>
                      </a:ln>
                      <a:extLst/>
                    </p:spPr>
                  </p:pic>
                </p:oleObj>
              </mc:Fallback>
            </mc:AlternateContent>
          </a:graphicData>
        </a:graphic>
      </p:graphicFrame>
    </p:spTree>
    <p:extLst>
      <p:ext uri="{BB962C8B-B14F-4D97-AF65-F5344CB8AC3E}">
        <p14:creationId xmlns:p14="http://schemas.microsoft.com/office/powerpoint/2010/main" val="3616447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85800"/>
            <a:ext cx="1107867" cy="646331"/>
          </a:xfrm>
          <a:prstGeom prst="rect">
            <a:avLst/>
          </a:prstGeom>
          <a:noFill/>
        </p:spPr>
        <p:txBody>
          <a:bodyPr wrap="none" rtlCol="0">
            <a:spAutoFit/>
          </a:bodyPr>
          <a:lstStyle/>
          <a:p>
            <a:r>
              <a:rPr lang="en-US" sz="3600" dirty="0" smtClean="0"/>
              <a:t>Site: </a:t>
            </a:r>
            <a:endParaRPr lang="en-US" sz="3600" dirty="0"/>
          </a:p>
        </p:txBody>
      </p:sp>
      <p:sp>
        <p:nvSpPr>
          <p:cNvPr id="4" name="Footer Placeholder 3"/>
          <p:cNvSpPr>
            <a:spLocks noGrp="1"/>
          </p:cNvSpPr>
          <p:nvPr>
            <p:ph type="ftr" sz="quarter" idx="11"/>
          </p:nvPr>
        </p:nvSpPr>
        <p:spPr/>
        <p:txBody>
          <a:bodyPr/>
          <a:lstStyle/>
          <a:p>
            <a:r>
              <a:rPr lang="en-US" smtClean="0"/>
              <a:t>14 Roland Street</a:t>
            </a:r>
            <a:endParaRPr lang="en-US" dirty="0"/>
          </a:p>
        </p:txBody>
      </p:sp>
      <p:sp>
        <p:nvSpPr>
          <p:cNvPr id="5" name="TextBox 4"/>
          <p:cNvSpPr txBox="1"/>
          <p:nvPr/>
        </p:nvSpPr>
        <p:spPr>
          <a:xfrm>
            <a:off x="549322" y="1219200"/>
            <a:ext cx="3413078" cy="4154984"/>
          </a:xfrm>
          <a:prstGeom prst="rect">
            <a:avLst/>
          </a:prstGeom>
          <a:noFill/>
        </p:spPr>
        <p:txBody>
          <a:bodyPr wrap="square" rtlCol="0">
            <a:spAutoFit/>
          </a:bodyPr>
          <a:lstStyle/>
          <a:p>
            <a:pPr marL="285750" indent="-285750">
              <a:buFont typeface="Wingdings" pitchFamily="2" charset="2"/>
              <a:buChar char="§"/>
            </a:pPr>
            <a:r>
              <a:rPr lang="en-US" sz="2400" dirty="0" smtClean="0"/>
              <a:t>14,819 square foot site slopes towards the rear</a:t>
            </a:r>
          </a:p>
          <a:p>
            <a:pPr marL="285750" indent="-285750">
              <a:buFont typeface="Wingdings" pitchFamily="2" charset="2"/>
              <a:buChar char="§"/>
            </a:pPr>
            <a:r>
              <a:rPr lang="en-US" sz="2400" dirty="0" smtClean="0"/>
              <a:t>Existing two story house within front setback</a:t>
            </a:r>
          </a:p>
          <a:p>
            <a:pPr marL="285750" indent="-285750">
              <a:buFont typeface="Wingdings" pitchFamily="2" charset="2"/>
              <a:buChar char="§"/>
            </a:pPr>
            <a:r>
              <a:rPr lang="en-US" sz="2400" dirty="0" smtClean="0"/>
              <a:t>S.P. # </a:t>
            </a:r>
            <a:r>
              <a:rPr lang="en-US" sz="2400" dirty="0" smtClean="0"/>
              <a:t>279-98(2) </a:t>
            </a:r>
            <a:r>
              <a:rPr lang="en-US" sz="2400" dirty="0" smtClean="0"/>
              <a:t>authorized expansion </a:t>
            </a:r>
            <a:r>
              <a:rPr lang="en-US" sz="2400" dirty="0" smtClean="0"/>
              <a:t>to add a garage and breezeway connector</a:t>
            </a:r>
          </a:p>
          <a:p>
            <a:pPr marL="285750" indent="-285750">
              <a:buFont typeface="Wingdings" pitchFamily="2" charset="2"/>
              <a:buChar char="§"/>
            </a:pPr>
            <a:r>
              <a:rPr lang="en-US" sz="2400" dirty="0" smtClean="0"/>
              <a:t>Garage is under construction </a:t>
            </a:r>
            <a:endParaRPr lang="en-US" sz="2400"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53" t="9375" r="12967" b="16978"/>
          <a:stretch/>
        </p:blipFill>
        <p:spPr bwMode="auto">
          <a:xfrm>
            <a:off x="3962400" y="1041946"/>
            <a:ext cx="4979798" cy="375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580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85800"/>
            <a:ext cx="3982309" cy="646331"/>
          </a:xfrm>
          <a:prstGeom prst="rect">
            <a:avLst/>
          </a:prstGeom>
          <a:noFill/>
        </p:spPr>
        <p:txBody>
          <a:bodyPr wrap="none" rtlCol="0">
            <a:spAutoFit/>
          </a:bodyPr>
          <a:lstStyle/>
          <a:p>
            <a:r>
              <a:rPr lang="en-US" sz="3600" dirty="0" smtClean="0"/>
              <a:t>Project Description: </a:t>
            </a:r>
            <a:endParaRPr lang="en-US" sz="3600" dirty="0"/>
          </a:p>
        </p:txBody>
      </p:sp>
      <p:sp>
        <p:nvSpPr>
          <p:cNvPr id="4" name="Footer Placeholder 3"/>
          <p:cNvSpPr>
            <a:spLocks noGrp="1"/>
          </p:cNvSpPr>
          <p:nvPr>
            <p:ph type="ftr" sz="quarter" idx="11"/>
          </p:nvPr>
        </p:nvSpPr>
        <p:spPr/>
        <p:txBody>
          <a:bodyPr/>
          <a:lstStyle/>
          <a:p>
            <a:r>
              <a:rPr lang="en-US" smtClean="0"/>
              <a:t>14 Roland Street</a:t>
            </a:r>
            <a:endParaRPr lang="en-US" dirty="0"/>
          </a:p>
        </p:txBody>
      </p:sp>
      <p:sp>
        <p:nvSpPr>
          <p:cNvPr id="5" name="TextBox 4"/>
          <p:cNvSpPr txBox="1"/>
          <p:nvPr/>
        </p:nvSpPr>
        <p:spPr>
          <a:xfrm>
            <a:off x="609600" y="1332131"/>
            <a:ext cx="4038600" cy="3416320"/>
          </a:xfrm>
          <a:prstGeom prst="rect">
            <a:avLst/>
          </a:prstGeom>
          <a:noFill/>
        </p:spPr>
        <p:txBody>
          <a:bodyPr wrap="square" rtlCol="0">
            <a:spAutoFit/>
          </a:bodyPr>
          <a:lstStyle/>
          <a:p>
            <a:pPr marL="285750" indent="-285750">
              <a:buFont typeface="Wingdings" pitchFamily="2" charset="2"/>
              <a:buChar char="§"/>
            </a:pPr>
            <a:r>
              <a:rPr lang="en-US" sz="2400" dirty="0" smtClean="0"/>
              <a:t>Due to the grade of the site, project could not be built as approved</a:t>
            </a:r>
            <a:endParaRPr lang="en-US" sz="2400" dirty="0" smtClean="0"/>
          </a:p>
          <a:p>
            <a:pPr marL="285750" indent="-285750">
              <a:buFont typeface="Wingdings" pitchFamily="2" charset="2"/>
              <a:buChar char="§"/>
            </a:pPr>
            <a:r>
              <a:rPr lang="en-US" sz="2400" dirty="0" smtClean="0"/>
              <a:t>Connector is now being proposed as fully-enclosed space</a:t>
            </a:r>
          </a:p>
          <a:p>
            <a:pPr marL="285750" indent="-285750">
              <a:buFont typeface="Wingdings" pitchFamily="2" charset="2"/>
              <a:buChar char="§"/>
            </a:pPr>
            <a:r>
              <a:rPr lang="en-US" sz="2400" dirty="0" smtClean="0"/>
              <a:t>Represents additional expansion within the front setback </a:t>
            </a:r>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179" y="838200"/>
            <a:ext cx="2886161" cy="173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703399"/>
            <a:ext cx="3126728" cy="157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038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85800"/>
            <a:ext cx="3982309" cy="646331"/>
          </a:xfrm>
          <a:prstGeom prst="rect">
            <a:avLst/>
          </a:prstGeom>
          <a:noFill/>
        </p:spPr>
        <p:txBody>
          <a:bodyPr wrap="none" rtlCol="0">
            <a:spAutoFit/>
          </a:bodyPr>
          <a:lstStyle/>
          <a:p>
            <a:r>
              <a:rPr lang="en-US" sz="3600" dirty="0" smtClean="0"/>
              <a:t>Project Description: </a:t>
            </a:r>
            <a:endParaRPr lang="en-US" sz="3600" dirty="0"/>
          </a:p>
        </p:txBody>
      </p:sp>
      <p:sp>
        <p:nvSpPr>
          <p:cNvPr id="4" name="Footer Placeholder 3"/>
          <p:cNvSpPr>
            <a:spLocks noGrp="1"/>
          </p:cNvSpPr>
          <p:nvPr>
            <p:ph type="ftr" sz="quarter" idx="11"/>
          </p:nvPr>
        </p:nvSpPr>
        <p:spPr/>
        <p:txBody>
          <a:bodyPr/>
          <a:lstStyle/>
          <a:p>
            <a:r>
              <a:rPr lang="en-US" smtClean="0"/>
              <a:t>14 Roland Street</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1452563"/>
            <a:ext cx="64389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657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85800"/>
            <a:ext cx="3546164" cy="646331"/>
          </a:xfrm>
          <a:prstGeom prst="rect">
            <a:avLst/>
          </a:prstGeom>
          <a:noFill/>
        </p:spPr>
        <p:txBody>
          <a:bodyPr wrap="none" rtlCol="0">
            <a:spAutoFit/>
          </a:bodyPr>
          <a:lstStyle/>
          <a:p>
            <a:r>
              <a:rPr lang="en-US" sz="3600" dirty="0" smtClean="0"/>
              <a:t>Relief Requested: </a:t>
            </a:r>
            <a:endParaRPr lang="en-US" sz="3600" dirty="0"/>
          </a:p>
        </p:txBody>
      </p:sp>
      <p:sp>
        <p:nvSpPr>
          <p:cNvPr id="4" name="Footer Placeholder 3"/>
          <p:cNvSpPr>
            <a:spLocks noGrp="1"/>
          </p:cNvSpPr>
          <p:nvPr>
            <p:ph type="ftr" sz="quarter" idx="11"/>
          </p:nvPr>
        </p:nvSpPr>
        <p:spPr/>
        <p:txBody>
          <a:bodyPr/>
          <a:lstStyle/>
          <a:p>
            <a:r>
              <a:rPr lang="en-US" smtClean="0"/>
              <a:t>14 Roland Street</a:t>
            </a:r>
            <a:endParaRPr lang="en-US" dirty="0"/>
          </a:p>
        </p:txBody>
      </p:sp>
      <p:sp>
        <p:nvSpPr>
          <p:cNvPr id="5" name="TextBox 4"/>
          <p:cNvSpPr txBox="1"/>
          <p:nvPr/>
        </p:nvSpPr>
        <p:spPr>
          <a:xfrm>
            <a:off x="609600" y="1905000"/>
            <a:ext cx="5638800" cy="1200329"/>
          </a:xfrm>
          <a:prstGeom prst="rect">
            <a:avLst/>
          </a:prstGeom>
          <a:noFill/>
        </p:spPr>
        <p:txBody>
          <a:bodyPr wrap="square" rtlCol="0">
            <a:spAutoFit/>
          </a:bodyPr>
          <a:lstStyle/>
          <a:p>
            <a:pPr marL="285750" indent="-285750">
              <a:buFont typeface="Wingdings" pitchFamily="2" charset="2"/>
              <a:buChar char="§"/>
            </a:pPr>
            <a:r>
              <a:rPr lang="en-US" sz="2400" dirty="0"/>
              <a:t>30-21(a)(2)(b) and 30-21(b) to extend a structure that is legally nonconforming with regard to </a:t>
            </a:r>
            <a:r>
              <a:rPr lang="en-US" sz="2400" dirty="0" smtClean="0"/>
              <a:t>front setback</a:t>
            </a:r>
          </a:p>
        </p:txBody>
      </p:sp>
    </p:spTree>
    <p:extLst>
      <p:ext uri="{BB962C8B-B14F-4D97-AF65-F5344CB8AC3E}">
        <p14:creationId xmlns:p14="http://schemas.microsoft.com/office/powerpoint/2010/main" val="233951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85800"/>
            <a:ext cx="3734292" cy="1200329"/>
          </a:xfrm>
          <a:prstGeom prst="rect">
            <a:avLst/>
          </a:prstGeom>
          <a:noFill/>
        </p:spPr>
        <p:txBody>
          <a:bodyPr wrap="none" rtlCol="0">
            <a:spAutoFit/>
          </a:bodyPr>
          <a:lstStyle/>
          <a:p>
            <a:r>
              <a:rPr lang="en-US" sz="3600" dirty="0" smtClean="0"/>
              <a:t>Proposed Findings:</a:t>
            </a:r>
          </a:p>
          <a:p>
            <a:r>
              <a:rPr lang="en-US" sz="3600" dirty="0" smtClean="0"/>
              <a:t> </a:t>
            </a:r>
            <a:endParaRPr lang="en-US" sz="3600" dirty="0"/>
          </a:p>
        </p:txBody>
      </p:sp>
      <p:sp>
        <p:nvSpPr>
          <p:cNvPr id="4" name="Footer Placeholder 3"/>
          <p:cNvSpPr>
            <a:spLocks noGrp="1"/>
          </p:cNvSpPr>
          <p:nvPr>
            <p:ph type="ftr" sz="quarter" idx="11"/>
          </p:nvPr>
        </p:nvSpPr>
        <p:spPr/>
        <p:txBody>
          <a:bodyPr/>
          <a:lstStyle/>
          <a:p>
            <a:r>
              <a:rPr lang="en-US" smtClean="0"/>
              <a:t>14 Roland Street</a:t>
            </a:r>
            <a:endParaRPr lang="en-US" dirty="0"/>
          </a:p>
        </p:txBody>
      </p:sp>
      <p:sp>
        <p:nvSpPr>
          <p:cNvPr id="5" name="TextBox 4"/>
          <p:cNvSpPr txBox="1"/>
          <p:nvPr/>
        </p:nvSpPr>
        <p:spPr>
          <a:xfrm>
            <a:off x="531124" y="1233650"/>
            <a:ext cx="8460476" cy="5632311"/>
          </a:xfrm>
          <a:prstGeom prst="rect">
            <a:avLst/>
          </a:prstGeom>
          <a:noFill/>
        </p:spPr>
        <p:txBody>
          <a:bodyPr wrap="square" rtlCol="0">
            <a:spAutoFit/>
          </a:bodyPr>
          <a:lstStyle/>
          <a:p>
            <a:pPr lvl="1"/>
            <a:endParaRPr lang="en-US" dirty="0"/>
          </a:p>
          <a:p>
            <a:pPr marL="342900" marR="0" lvl="0" indent="-342900" algn="just">
              <a:spcBef>
                <a:spcPts val="600"/>
              </a:spcBef>
              <a:spcAft>
                <a:spcPts val="600"/>
              </a:spcAft>
              <a:buFont typeface="+mj-lt"/>
              <a:buAutoNum type="arabicPeriod"/>
              <a:tabLst>
                <a:tab pos="228600" algn="l"/>
              </a:tabLst>
            </a:pPr>
            <a:r>
              <a:rPr lang="en-US" dirty="0">
                <a:ea typeface="Times New Roman"/>
              </a:rPr>
              <a:t>The extension of a nonconforming structure is not substantially more detrimental to the neighborhood than the existing nonconforming structure for the following reasons:</a:t>
            </a:r>
            <a:endParaRPr lang="en-US" dirty="0">
              <a:latin typeface="Times New Roman"/>
              <a:ea typeface="Times New Roman"/>
            </a:endParaRPr>
          </a:p>
          <a:p>
            <a:pPr marL="342900" marR="0" lvl="0" indent="-342900" algn="just">
              <a:spcBef>
                <a:spcPts val="600"/>
              </a:spcBef>
              <a:spcAft>
                <a:spcPts val="600"/>
              </a:spcAft>
              <a:buSzPts val="1200"/>
              <a:buFont typeface="Calibri"/>
              <a:buAutoNum type="alphaLcPeriod"/>
              <a:tabLst>
                <a:tab pos="800100" algn="l"/>
              </a:tabLst>
            </a:pPr>
            <a:r>
              <a:rPr lang="en-US" dirty="0">
                <a:ea typeface="Times New Roman"/>
              </a:rPr>
              <a:t>Many of the other homes in the neighborhood are legally nonconforming with respect to front lot line setback. </a:t>
            </a:r>
            <a:endParaRPr lang="en-US" dirty="0">
              <a:latin typeface="Times New Roman"/>
              <a:ea typeface="Times New Roman"/>
            </a:endParaRPr>
          </a:p>
          <a:p>
            <a:pPr marL="342900" marR="0" lvl="0" indent="-342900" algn="just">
              <a:spcBef>
                <a:spcPts val="600"/>
              </a:spcBef>
              <a:spcAft>
                <a:spcPts val="600"/>
              </a:spcAft>
              <a:buSzPts val="1200"/>
              <a:buFont typeface="Calibri"/>
              <a:buAutoNum type="alphaLcPeriod"/>
              <a:tabLst>
                <a:tab pos="800100" algn="l"/>
              </a:tabLst>
            </a:pPr>
            <a:r>
              <a:rPr lang="en-US" dirty="0">
                <a:ea typeface="Times New Roman"/>
              </a:rPr>
              <a:t>A mature wooded area provides natural screening between the site of the proposed expansion and the nearest neighboring property to the west. </a:t>
            </a:r>
            <a:endParaRPr lang="en-US" dirty="0">
              <a:latin typeface="Times New Roman"/>
              <a:ea typeface="Times New Roman"/>
            </a:endParaRPr>
          </a:p>
          <a:p>
            <a:pPr marL="342900" marR="0" lvl="0" indent="-342900" algn="just">
              <a:spcBef>
                <a:spcPts val="600"/>
              </a:spcBef>
              <a:spcAft>
                <a:spcPts val="600"/>
              </a:spcAft>
              <a:buSzPts val="1200"/>
              <a:buFont typeface="Calibri"/>
              <a:buAutoNum type="alphaLcPeriod"/>
              <a:tabLst>
                <a:tab pos="800100" algn="l"/>
              </a:tabLst>
            </a:pPr>
            <a:r>
              <a:rPr lang="en-US" dirty="0">
                <a:ea typeface="Times New Roman"/>
              </a:rPr>
              <a:t>Due to the severe slope of the property towards the rear, expansion of the structure within the front setback requires less disturbance of the natural topography of the site. </a:t>
            </a:r>
            <a:endParaRPr lang="en-US" dirty="0">
              <a:latin typeface="Times New Roman"/>
              <a:ea typeface="Times New Roman"/>
            </a:endParaRPr>
          </a:p>
          <a:p>
            <a:pPr marL="342900" marR="0" lvl="0" indent="-342900" algn="just">
              <a:spcBef>
                <a:spcPts val="600"/>
              </a:spcBef>
              <a:spcAft>
                <a:spcPts val="600"/>
              </a:spcAft>
              <a:buSzPts val="1200"/>
              <a:buFont typeface="Calibri"/>
              <a:buAutoNum type="alphaLcPeriod"/>
              <a:tabLst>
                <a:tab pos="800100" algn="l"/>
              </a:tabLst>
            </a:pPr>
            <a:r>
              <a:rPr lang="en-US" dirty="0">
                <a:ea typeface="Times New Roman"/>
              </a:rPr>
              <a:t>The repair of the deteriorating sidewalk as part of this proposal will improve the safety of pedestrians and is consistent with the conditions of the prior special permit on the property. </a:t>
            </a:r>
            <a:endParaRPr lang="en-US" dirty="0">
              <a:latin typeface="Times New Roman"/>
              <a:ea typeface="Times New Roman"/>
            </a:endParaRPr>
          </a:p>
          <a:p>
            <a:pPr lvl="1"/>
            <a:endParaRPr lang="en-US" dirty="0" smtClean="0"/>
          </a:p>
          <a:p>
            <a:pPr lvl="1"/>
            <a:endParaRPr lang="en-US" sz="2000" dirty="0"/>
          </a:p>
          <a:p>
            <a:pPr marL="914400" lvl="1" indent="-457200">
              <a:buAutoNum type="alphaLcParenR"/>
            </a:pPr>
            <a:endParaRPr lang="en-US" sz="2000" dirty="0" smtClean="0"/>
          </a:p>
        </p:txBody>
      </p:sp>
    </p:spTree>
    <p:extLst>
      <p:ext uri="{BB962C8B-B14F-4D97-AF65-F5344CB8AC3E}">
        <p14:creationId xmlns:p14="http://schemas.microsoft.com/office/powerpoint/2010/main" val="3680758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85800"/>
            <a:ext cx="4192751" cy="1200329"/>
          </a:xfrm>
          <a:prstGeom prst="rect">
            <a:avLst/>
          </a:prstGeom>
          <a:noFill/>
        </p:spPr>
        <p:txBody>
          <a:bodyPr wrap="none" rtlCol="0">
            <a:spAutoFit/>
          </a:bodyPr>
          <a:lstStyle/>
          <a:p>
            <a:r>
              <a:rPr lang="en-US" sz="3600" dirty="0" smtClean="0"/>
              <a:t>Proposed Conditions:</a:t>
            </a:r>
          </a:p>
          <a:p>
            <a:r>
              <a:rPr lang="en-US" sz="3600" dirty="0" smtClean="0"/>
              <a:t> </a:t>
            </a:r>
            <a:endParaRPr lang="en-US" sz="3600" dirty="0"/>
          </a:p>
        </p:txBody>
      </p:sp>
      <p:sp>
        <p:nvSpPr>
          <p:cNvPr id="4" name="Footer Placeholder 3"/>
          <p:cNvSpPr>
            <a:spLocks noGrp="1"/>
          </p:cNvSpPr>
          <p:nvPr>
            <p:ph type="ftr" sz="quarter" idx="11"/>
          </p:nvPr>
        </p:nvSpPr>
        <p:spPr/>
        <p:txBody>
          <a:bodyPr/>
          <a:lstStyle/>
          <a:p>
            <a:r>
              <a:rPr lang="en-US" smtClean="0"/>
              <a:t>14 Roland Street</a:t>
            </a:r>
            <a:endParaRPr lang="en-US" dirty="0"/>
          </a:p>
        </p:txBody>
      </p:sp>
      <p:sp>
        <p:nvSpPr>
          <p:cNvPr id="2" name="TextBox 1"/>
          <p:cNvSpPr txBox="1"/>
          <p:nvPr/>
        </p:nvSpPr>
        <p:spPr>
          <a:xfrm>
            <a:off x="685800" y="1886129"/>
            <a:ext cx="6324600" cy="3416320"/>
          </a:xfrm>
          <a:prstGeom prst="rect">
            <a:avLst/>
          </a:prstGeom>
          <a:noFill/>
        </p:spPr>
        <p:txBody>
          <a:bodyPr wrap="square" rtlCol="0">
            <a:spAutoFit/>
          </a:bodyPr>
          <a:lstStyle/>
          <a:p>
            <a:pPr marL="285750" lvl="0" indent="-285750">
              <a:buFont typeface="Arial" pitchFamily="34" charset="0"/>
              <a:buChar char="•"/>
            </a:pPr>
            <a:r>
              <a:rPr lang="en-US" dirty="0"/>
              <a:t>The petitioner shall close the curb cut closest to the western property line and replace the sidewalk along the entire frontage of the property. </a:t>
            </a:r>
          </a:p>
          <a:p>
            <a:pPr marL="285750" indent="-285750">
              <a:buFont typeface="Arial" pitchFamily="34" charset="0"/>
              <a:buChar char="•"/>
            </a:pPr>
            <a:r>
              <a:rPr lang="en-US" dirty="0"/>
              <a:t>No building permit shall be issued pursuant to this special permit/site plan approval until the petitioner </a:t>
            </a:r>
            <a:r>
              <a:rPr lang="en-US" dirty="0" smtClean="0"/>
              <a:t>has submitted a construction management plan</a:t>
            </a:r>
          </a:p>
          <a:p>
            <a:pPr marL="285750" indent="-285750">
              <a:buFont typeface="Arial" pitchFamily="34" charset="0"/>
              <a:buChar char="•"/>
            </a:pPr>
            <a:r>
              <a:rPr lang="en-US" dirty="0"/>
              <a:t>No occupancy permit for the use covered by this special permit/site plan approval shall be issued until the petitioners </a:t>
            </a:r>
            <a:r>
              <a:rPr lang="en-US" dirty="0" smtClean="0"/>
              <a:t>have closed </a:t>
            </a:r>
            <a:r>
              <a:rPr lang="en-US" dirty="0"/>
              <a:t>the curb cut closest to the western property line and replaced the sidewalk </a:t>
            </a:r>
            <a:endParaRPr lang="en-US" dirty="0" smtClean="0"/>
          </a:p>
          <a:p>
            <a:pPr marL="285750" indent="-285750">
              <a:buFont typeface="Arial" pitchFamily="34" charset="0"/>
              <a:buChar char="•"/>
            </a:pPr>
            <a:r>
              <a:rPr lang="en-US" dirty="0" smtClean="0"/>
              <a:t>Bond for 135% </a:t>
            </a:r>
          </a:p>
          <a:p>
            <a:pPr marL="285750" indent="-285750">
              <a:buFont typeface="Arial" pitchFamily="34" charset="0"/>
              <a:buChar char="•"/>
            </a:pPr>
            <a:r>
              <a:rPr lang="en-US" dirty="0" smtClean="0"/>
              <a:t>Standard filings and conditions </a:t>
            </a:r>
            <a:endParaRPr lang="en-US" dirty="0"/>
          </a:p>
        </p:txBody>
      </p:sp>
    </p:spTree>
    <p:extLst>
      <p:ext uri="{BB962C8B-B14F-4D97-AF65-F5344CB8AC3E}">
        <p14:creationId xmlns:p14="http://schemas.microsoft.com/office/powerpoint/2010/main" val="17561491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TotalTime>
  <Words>365</Words>
  <Application>Microsoft Office PowerPoint</Application>
  <PresentationFormat>On-screen Show (4:3)</PresentationFormat>
  <Paragraphs>45</Paragraphs>
  <Slides>7</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Civic</vt:lpstr>
      <vt:lpstr>MS_ClipArt_Gallery</vt:lpstr>
      <vt:lpstr>Department of  Planning and Development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Planning and Development</dc:title>
  <dc:creator>chavens</dc:creator>
  <cp:lastModifiedBy>dvalentine</cp:lastModifiedBy>
  <cp:revision>52</cp:revision>
  <cp:lastPrinted>2011-02-17T03:47:27Z</cp:lastPrinted>
  <dcterms:created xsi:type="dcterms:W3CDTF">2011-02-17T03:29:01Z</dcterms:created>
  <dcterms:modified xsi:type="dcterms:W3CDTF">2012-05-22T16:45:15Z</dcterms:modified>
</cp:coreProperties>
</file>