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9"/>
  </p:notesMasterIdLst>
  <p:handoutMasterIdLst>
    <p:handoutMasterId r:id="rId20"/>
  </p:handoutMasterIdLst>
  <p:sldIdLst>
    <p:sldId id="256" r:id="rId2"/>
    <p:sldId id="308" r:id="rId3"/>
    <p:sldId id="315" r:id="rId4"/>
    <p:sldId id="314" r:id="rId5"/>
    <p:sldId id="312" r:id="rId6"/>
    <p:sldId id="313" r:id="rId7"/>
    <p:sldId id="316" r:id="rId8"/>
    <p:sldId id="309" r:id="rId9"/>
    <p:sldId id="306" r:id="rId10"/>
    <p:sldId id="305" r:id="rId11"/>
    <p:sldId id="317" r:id="rId12"/>
    <p:sldId id="318" r:id="rId13"/>
    <p:sldId id="300" r:id="rId14"/>
    <p:sldId id="307" r:id="rId15"/>
    <p:sldId id="319" r:id="rId16"/>
    <p:sldId id="320" r:id="rId17"/>
    <p:sldId id="321" r:id="rId18"/>
  </p:sldIdLst>
  <p:sldSz cx="9144000" cy="6858000" type="screen4x3"/>
  <p:notesSz cx="6858000" cy="9296400"/>
  <p:defaultTex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2" autoAdjust="0"/>
    <p:restoredTop sz="94660"/>
  </p:normalViewPr>
  <p:slideViewPr>
    <p:cSldViewPr>
      <p:cViewPr>
        <p:scale>
          <a:sx n="66" d="100"/>
          <a:sy n="66" d="100"/>
        </p:scale>
        <p:origin x="-1350" y="-10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1914"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108" cy="464657"/>
          </a:xfrm>
          <a:prstGeom prst="rect">
            <a:avLst/>
          </a:prstGeom>
        </p:spPr>
        <p:txBody>
          <a:bodyPr vert="horz" lIns="91440" tIns="45720" rIns="91440" bIns="45720" rtlCol="0"/>
          <a:lstStyle>
            <a:lvl1pPr algn="l" defTabSz="914400"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354" y="0"/>
            <a:ext cx="2972108" cy="464657"/>
          </a:xfrm>
          <a:prstGeom prst="rect">
            <a:avLst/>
          </a:prstGeom>
        </p:spPr>
        <p:txBody>
          <a:bodyPr vert="horz" lIns="91440" tIns="45720" rIns="91440" bIns="45720" rtlCol="0"/>
          <a:lstStyle>
            <a:lvl1pPr algn="r" defTabSz="914400" fontAlgn="auto">
              <a:spcBef>
                <a:spcPts val="0"/>
              </a:spcBef>
              <a:spcAft>
                <a:spcPts val="0"/>
              </a:spcAft>
              <a:defRPr sz="1200" smtClean="0">
                <a:latin typeface="+mn-lt"/>
              </a:defRPr>
            </a:lvl1pPr>
          </a:lstStyle>
          <a:p>
            <a:pPr>
              <a:defRPr/>
            </a:pPr>
            <a:fld id="{B3EBC202-FBED-4F33-B3FF-BF0ED2A5D8A6}" type="datetimeFigureOut">
              <a:rPr lang="en-US"/>
              <a:pPr>
                <a:defRPr/>
              </a:pPr>
              <a:t>6/4/2013</a:t>
            </a:fld>
            <a:endParaRPr lang="en-US" dirty="0"/>
          </a:p>
        </p:txBody>
      </p:sp>
      <p:sp>
        <p:nvSpPr>
          <p:cNvPr id="4" name="Footer Placeholder 3"/>
          <p:cNvSpPr>
            <a:spLocks noGrp="1"/>
          </p:cNvSpPr>
          <p:nvPr>
            <p:ph type="ftr" sz="quarter" idx="2"/>
          </p:nvPr>
        </p:nvSpPr>
        <p:spPr>
          <a:xfrm>
            <a:off x="0" y="8830113"/>
            <a:ext cx="2972108" cy="464657"/>
          </a:xfrm>
          <a:prstGeom prst="rect">
            <a:avLst/>
          </a:prstGeom>
        </p:spPr>
        <p:txBody>
          <a:bodyPr vert="horz" lIns="91440" tIns="45720" rIns="91440" bIns="45720" rtlCol="0" anchor="b"/>
          <a:lstStyle>
            <a:lvl1pPr algn="l" defTabSz="914400"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354" y="8830113"/>
            <a:ext cx="2972108" cy="464657"/>
          </a:xfrm>
          <a:prstGeom prst="rect">
            <a:avLst/>
          </a:prstGeom>
        </p:spPr>
        <p:txBody>
          <a:bodyPr vert="horz" lIns="91440" tIns="45720" rIns="91440" bIns="45720" rtlCol="0" anchor="b"/>
          <a:lstStyle>
            <a:lvl1pPr algn="r" defTabSz="914400" fontAlgn="auto">
              <a:spcBef>
                <a:spcPts val="0"/>
              </a:spcBef>
              <a:spcAft>
                <a:spcPts val="0"/>
              </a:spcAft>
              <a:defRPr sz="1200" smtClean="0">
                <a:latin typeface="+mn-lt"/>
              </a:defRPr>
            </a:lvl1pPr>
          </a:lstStyle>
          <a:p>
            <a:pPr>
              <a:defRPr/>
            </a:pPr>
            <a:fld id="{803708AB-A3E5-4F3F-8140-DA5C81C775E6}" type="slidenum">
              <a:rPr lang="en-US"/>
              <a:pPr>
                <a:defRPr/>
              </a:pPr>
              <a:t>‹#›</a:t>
            </a:fld>
            <a:endParaRPr lang="en-US" dirty="0"/>
          </a:p>
        </p:txBody>
      </p:sp>
    </p:spTree>
    <p:extLst>
      <p:ext uri="{BB962C8B-B14F-4D97-AF65-F5344CB8AC3E}">
        <p14:creationId xmlns:p14="http://schemas.microsoft.com/office/powerpoint/2010/main" val="1148183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108" cy="4646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354" y="0"/>
            <a:ext cx="2972108" cy="464657"/>
          </a:xfrm>
          <a:prstGeom prst="rect">
            <a:avLst/>
          </a:prstGeom>
        </p:spPr>
        <p:txBody>
          <a:bodyPr vert="horz" lIns="91440" tIns="45720" rIns="91440" bIns="45720" rtlCol="0"/>
          <a:lstStyle>
            <a:lvl1pPr algn="r">
              <a:defRPr sz="1200"/>
            </a:lvl1pPr>
          </a:lstStyle>
          <a:p>
            <a:fld id="{ADDDB533-49E3-47E0-A83F-4B61DAB2BD78}" type="datetimeFigureOut">
              <a:rPr lang="en-US" smtClean="0"/>
              <a:pPr/>
              <a:t>6/4/2013</a:t>
            </a:fld>
            <a:endParaRPr lang="en-US" dirty="0"/>
          </a:p>
        </p:txBody>
      </p:sp>
      <p:sp>
        <p:nvSpPr>
          <p:cNvPr id="4" name="Slide Image Placeholder 3"/>
          <p:cNvSpPr>
            <a:spLocks noGrp="1" noRot="1" noChangeAspect="1"/>
          </p:cNvSpPr>
          <p:nvPr>
            <p:ph type="sldImg" idx="2"/>
          </p:nvPr>
        </p:nvSpPr>
        <p:spPr>
          <a:xfrm>
            <a:off x="1106488" y="698500"/>
            <a:ext cx="4645025" cy="34845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108" y="4415057"/>
            <a:ext cx="5485785" cy="418354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113"/>
            <a:ext cx="2972108" cy="46465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354" y="8830113"/>
            <a:ext cx="2972108" cy="464657"/>
          </a:xfrm>
          <a:prstGeom prst="rect">
            <a:avLst/>
          </a:prstGeom>
        </p:spPr>
        <p:txBody>
          <a:bodyPr vert="horz" lIns="91440" tIns="45720" rIns="91440" bIns="45720" rtlCol="0" anchor="b"/>
          <a:lstStyle>
            <a:lvl1pPr algn="r">
              <a:defRPr sz="1200"/>
            </a:lvl1pPr>
          </a:lstStyle>
          <a:p>
            <a:fld id="{455E6DA5-2614-40B3-8B68-3D580DC34175}" type="slidenum">
              <a:rPr lang="en-US" smtClean="0"/>
              <a:pPr/>
              <a:t>‹#›</a:t>
            </a:fld>
            <a:endParaRPr lang="en-US" dirty="0"/>
          </a:p>
        </p:txBody>
      </p:sp>
    </p:spTree>
    <p:extLst>
      <p:ext uri="{BB962C8B-B14F-4D97-AF65-F5344CB8AC3E}">
        <p14:creationId xmlns:p14="http://schemas.microsoft.com/office/powerpoint/2010/main" val="228653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5E6DA5-2614-40B3-8B68-3D580DC34175}" type="slidenum">
              <a:rPr lang="en-US" smtClean="0"/>
              <a:pPr/>
              <a:t>1</a:t>
            </a:fld>
            <a:endParaRPr lang="en-US" dirty="0"/>
          </a:p>
        </p:txBody>
      </p:sp>
    </p:spTree>
    <p:extLst>
      <p:ext uri="{BB962C8B-B14F-4D97-AF65-F5344CB8AC3E}">
        <p14:creationId xmlns:p14="http://schemas.microsoft.com/office/powerpoint/2010/main" val="150832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126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Rectangle 11"/>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1"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2" name="Rectangle 9"/>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3F671A13-3D1B-4485-B4EB-234F6B312E83}" type="datetime1">
              <a:rPr lang="en-US" smtClean="0"/>
              <a:pPr>
                <a:defRPr/>
              </a:pPr>
              <a:t>6/4/2013</a:t>
            </a:fld>
            <a:endParaRPr lang="en-US" dirty="0"/>
          </a:p>
        </p:txBody>
      </p:sp>
      <p:sp>
        <p:nvSpPr>
          <p:cNvPr id="16" name="Footer Placeholder 16"/>
          <p:cNvSpPr>
            <a:spLocks noGrp="1"/>
          </p:cNvSpPr>
          <p:nvPr>
            <p:ph type="ftr" sz="quarter" idx="11"/>
          </p:nvPr>
        </p:nvSpPr>
        <p:spPr/>
        <p:txBody>
          <a:bodyPr/>
          <a:lstStyle>
            <a:lvl1pPr>
              <a:defRPr/>
            </a:lvl1pPr>
          </a:lstStyle>
          <a:p>
            <a:pPr>
              <a:defRPr/>
            </a:pPr>
            <a:endParaRPr lang="en-US" dirty="0"/>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7581C198-0FC7-4E74-B5C9-FE571E39865E}"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FC24C5-AC40-4071-9BE6-ADD536860F62}" type="datetime1">
              <a:rPr lang="en-US" smtClean="0"/>
              <a:pPr>
                <a:defRPr/>
              </a:pPr>
              <a:t>6/4/2013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5A49812-1DE7-409D-BCFD-886CEE650F24}"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8"/>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48E7FE34-9FD6-4001-BCE6-79314440A691}" type="slidenum">
              <a:rPr lang="en-US"/>
              <a:pPr>
                <a:defRPr/>
              </a:pPr>
              <a:t>‹#›</a:t>
            </a:fld>
            <a:endParaRPr lang="en-US" dirty="0"/>
          </a:p>
        </p:txBody>
      </p:sp>
      <p:sp>
        <p:nvSpPr>
          <p:cNvPr id="14" name="Date Placeholder 3"/>
          <p:cNvSpPr>
            <a:spLocks noGrp="1"/>
          </p:cNvSpPr>
          <p:nvPr>
            <p:ph type="dt" sz="half" idx="11"/>
          </p:nvPr>
        </p:nvSpPr>
        <p:spPr/>
        <p:txBody>
          <a:bodyPr/>
          <a:lstStyle>
            <a:lvl1pPr>
              <a:defRPr/>
            </a:lvl1pPr>
          </a:lstStyle>
          <a:p>
            <a:pPr>
              <a:defRPr/>
            </a:pPr>
            <a:fld id="{7B87A02E-6C46-4F28-8382-E226B44D7204}" type="datetime1">
              <a:rPr lang="en-US" smtClean="0"/>
              <a:pPr>
                <a:defRPr/>
              </a:pPr>
              <a:t>6/4/2013</a:t>
            </a:fld>
            <a:endParaRPr lang="en-US" dirty="0"/>
          </a:p>
        </p:txBody>
      </p:sp>
      <p:sp>
        <p:nvSpPr>
          <p:cNvPr id="15" name="Footer Placeholder 4"/>
          <p:cNvSpPr>
            <a:spLocks noGrp="1"/>
          </p:cNvSpPr>
          <p:nvPr>
            <p:ph type="ftr" sz="quarter" idx="12"/>
          </p:nvPr>
        </p:nvSpPr>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506A31-4587-47D0-914E-52D0DA487E65}" type="datetime1">
              <a:rPr lang="en-US" smtClean="0"/>
              <a:pPr>
                <a:defRPr/>
              </a:pPr>
              <a:t>6/4/2013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8D6F0E53-4E35-4814-88F4-7A3937319A68}"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11"/>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dirty="0"/>
          </a:p>
        </p:txBody>
      </p:sp>
      <p:sp>
        <p:nvSpPr>
          <p:cNvPr id="16" name="Date Placeholder 3"/>
          <p:cNvSpPr>
            <a:spLocks noGrp="1"/>
          </p:cNvSpPr>
          <p:nvPr>
            <p:ph type="dt" sz="half" idx="11"/>
          </p:nvPr>
        </p:nvSpPr>
        <p:spPr/>
        <p:txBody>
          <a:bodyPr/>
          <a:lstStyle>
            <a:lvl1pPr>
              <a:defRPr/>
            </a:lvl1pPr>
          </a:lstStyle>
          <a:p>
            <a:pPr>
              <a:defRPr/>
            </a:pPr>
            <a:fld id="{E3C5D67D-EDD8-4176-9BED-942DB65539A4}" type="datetime1">
              <a:rPr lang="en-US" smtClean="0"/>
              <a:pPr>
                <a:defRPr/>
              </a:pPr>
              <a:t>6/4/2013</a:t>
            </a:fld>
            <a:endParaRPr lang="en-US" dirty="0"/>
          </a:p>
        </p:txBody>
      </p:sp>
      <p:sp>
        <p:nvSpPr>
          <p:cNvPr id="17" name="Slide Number Placeholder 5"/>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9F6C2964-D051-47D5-817E-341443F263DD}"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7"/>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7DE9A46A-9E2A-490A-BAE0-D3F5F929062D}" type="datetime1">
              <a:rPr lang="en-US" smtClean="0"/>
              <a:pPr>
                <a:defRPr/>
              </a:pPr>
              <a:t>6/4/2013</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F5482ED9-4295-441C-A5B1-884A3D0BED27}"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2" name="Rectangle 10"/>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7" name="Oval 2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9BA7661C-A45D-4E54-9D82-E376EAACD836}" type="datetime1">
              <a:rPr lang="en-US" smtClean="0"/>
              <a:pPr>
                <a:defRPr/>
              </a:pPr>
              <a:t>6/4/2013</a:t>
            </a:fld>
            <a:endParaRPr lang="en-US" dirty="0"/>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dirty="0"/>
          </a:p>
        </p:txBody>
      </p:sp>
      <p:sp>
        <p:nvSpPr>
          <p:cNvPr id="20" name="Slide Number Placeholder 8"/>
          <p:cNvSpPr>
            <a:spLocks noGrp="1"/>
          </p:cNvSpPr>
          <p:nvPr>
            <p:ph type="sldNum" sz="quarter" idx="12"/>
          </p:nvPr>
        </p:nvSpPr>
        <p:spPr>
          <a:xfrm>
            <a:off x="4343400" y="1042988"/>
            <a:ext cx="457200" cy="441325"/>
          </a:xfrm>
        </p:spPr>
        <p:txBody>
          <a:bodyPr/>
          <a:lstStyle>
            <a:lvl1pPr algn="ctr">
              <a:defRPr smtClean="0"/>
            </a:lvl1pPr>
          </a:lstStyle>
          <a:p>
            <a:pPr>
              <a:defRPr/>
            </a:pPr>
            <a:fld id="{2786EBDA-9FC8-4926-9E61-B8FA8C04774E}"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52412CFF-0CB0-49EF-9EB6-193D5A03B117}" type="datetime1">
              <a:rPr lang="en-US" smtClean="0"/>
              <a:pPr>
                <a:defRPr/>
              </a:pPr>
              <a:t>6/4/2013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93DF5E70-DF88-4120-80C9-B8BD2F97CAF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3" name="Rectangle 7"/>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Date Placeholder 1"/>
          <p:cNvSpPr>
            <a:spLocks noGrp="1"/>
          </p:cNvSpPr>
          <p:nvPr>
            <p:ph type="dt" sz="half" idx="10"/>
          </p:nvPr>
        </p:nvSpPr>
        <p:spPr/>
        <p:txBody>
          <a:bodyPr/>
          <a:lstStyle>
            <a:lvl1pPr>
              <a:defRPr/>
            </a:lvl1pPr>
          </a:lstStyle>
          <a:p>
            <a:pPr>
              <a:defRPr/>
            </a:pPr>
            <a:fld id="{7044C166-B210-4ABA-910B-3C1D4CF08210}" type="datetime1">
              <a:rPr lang="en-US" smtClean="0"/>
              <a:pPr>
                <a:defRPr/>
              </a:pPr>
              <a:t>6/4/2013</a:t>
            </a:fld>
            <a:endParaRPr lang="en-US" dirty="0"/>
          </a:p>
        </p:txBody>
      </p:sp>
      <p:sp>
        <p:nvSpPr>
          <p:cNvPr id="9" name="Footer Placeholder 2"/>
          <p:cNvSpPr>
            <a:spLocks noGrp="1"/>
          </p:cNvSpPr>
          <p:nvPr>
            <p:ph type="ftr" sz="quarter" idx="11"/>
          </p:nvPr>
        </p:nvSpPr>
        <p:spPr/>
        <p:txBody>
          <a:bodyPr/>
          <a:lstStyle>
            <a:lvl1pPr>
              <a:defRPr/>
            </a:lvl1pPr>
          </a:lstStyle>
          <a:p>
            <a:pPr>
              <a:defRPr/>
            </a:pPr>
            <a:endParaRPr lang="en-US" dirty="0"/>
          </a:p>
        </p:txBody>
      </p:sp>
      <p:sp>
        <p:nvSpPr>
          <p:cNvPr id="10" name="Slide Number Placeholder 3"/>
          <p:cNvSpPr>
            <a:spLocks noGrp="1"/>
          </p:cNvSpPr>
          <p:nvPr>
            <p:ph type="sldNum" sz="quarter" idx="12"/>
          </p:nvPr>
        </p:nvSpPr>
        <p:spPr>
          <a:xfrm>
            <a:off x="4267200" y="6324600"/>
            <a:ext cx="609600" cy="441325"/>
          </a:xfrm>
        </p:spPr>
        <p:txBody>
          <a:bodyPr/>
          <a:lstStyle>
            <a:lvl1pPr>
              <a:defRPr smtClean="0">
                <a:solidFill>
                  <a:srgbClr val="FFFFFF"/>
                </a:solidFill>
              </a:defRPr>
            </a:lvl1pPr>
          </a:lstStyle>
          <a:p>
            <a:pPr>
              <a:defRPr/>
            </a:pPr>
            <a:fld id="{AF4C95BE-7359-4566-8874-330AAA80CC7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8"/>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Rectangle 15"/>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1" name="Rectangle 7"/>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2" name="Straight Connector 8"/>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3"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4" name="Oval 10"/>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5" name="Rectangle 20"/>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smtClean="0">
                <a:solidFill>
                  <a:schemeClr val="accent3">
                    <a:shade val="75000"/>
                  </a:schemeClr>
                </a:solidFill>
              </a:defRPr>
            </a:lvl1pPr>
          </a:lstStyle>
          <a:p>
            <a:pPr>
              <a:defRPr/>
            </a:pPr>
            <a:fld id="{12B39F5F-B423-4ABE-806D-3265CFB7975A}" type="slidenum">
              <a:rPr lang="en-US"/>
              <a:pPr>
                <a:defRPr/>
              </a:pPr>
              <a:t>‹#›</a:t>
            </a:fld>
            <a:endParaRPr lang="en-US" dirty="0"/>
          </a:p>
        </p:txBody>
      </p:sp>
      <p:sp>
        <p:nvSpPr>
          <p:cNvPr id="17" name="Date Placeholder 4"/>
          <p:cNvSpPr>
            <a:spLocks noGrp="1"/>
          </p:cNvSpPr>
          <p:nvPr>
            <p:ph type="dt" sz="half" idx="11"/>
          </p:nvPr>
        </p:nvSpPr>
        <p:spPr/>
        <p:txBody>
          <a:bodyPr/>
          <a:lstStyle>
            <a:lvl1pPr>
              <a:defRPr/>
            </a:lvl1pPr>
          </a:lstStyle>
          <a:p>
            <a:pPr>
              <a:defRPr/>
            </a:pPr>
            <a:fld id="{266A6C9F-4AAC-41D1-860B-1E7B204CD529}" type="datetime1">
              <a:rPr lang="en-US" smtClean="0"/>
              <a:pPr>
                <a:defRPr/>
              </a:pPr>
              <a:t>6/4/2013</a:t>
            </a:fld>
            <a:endParaRPr lang="en-US" dirty="0"/>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9A075AE0-1D8E-472C-9244-8B1B20B7549F}" type="slidenum">
              <a:rPr lang="en-US"/>
              <a:pPr>
                <a:defRPr/>
              </a:pPr>
              <a:t>‹#›</a:t>
            </a:fld>
            <a:endParaRPr lang="en-US" dirty="0"/>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A775B054-B1C1-40EF-8D86-D00E11818DAC}" type="datetime1">
              <a:rPr lang="en-US" smtClean="0"/>
              <a:pPr>
                <a:defRPr/>
              </a:pPr>
              <a:t>6/4/2013</a:t>
            </a:fld>
            <a:endParaRPr lang="en-US" dirty="0"/>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defTabSz="914400" eaLnBrk="1" fontAlgn="auto" latinLnBrk="0" hangingPunct="1">
              <a:spcBef>
                <a:spcPts val="0"/>
              </a:spcBef>
              <a:spcAft>
                <a:spcPts val="0"/>
              </a:spcAft>
              <a:defRPr kumimoji="0" sz="1400" smtClean="0">
                <a:solidFill>
                  <a:srgbClr val="FFFFFF"/>
                </a:solidFill>
                <a:latin typeface="+mn-lt"/>
              </a:defRPr>
            </a:lvl1pPr>
          </a:lstStyle>
          <a:p>
            <a:pPr>
              <a:defRPr/>
            </a:pPr>
            <a:fld id="{6D9CDD69-A4E6-4D81-9DE2-6FB63F2837AB}" type="datetime1">
              <a:rPr lang="en-US" smtClean="0"/>
              <a:pPr>
                <a:defRPr/>
              </a:pPr>
              <a:t>6/4/2013</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defTabSz="914400" eaLnBrk="1" fontAlgn="auto" latinLnBrk="0" hangingPunct="1">
              <a:spcBef>
                <a:spcPts val="0"/>
              </a:spcBef>
              <a:spcAft>
                <a:spcPts val="0"/>
              </a:spcAft>
              <a:defRPr kumimoji="0" sz="1200">
                <a:solidFill>
                  <a:srgbClr val="FFFFFF"/>
                </a:solidFill>
                <a:latin typeface="+mn-lt"/>
              </a:defRPr>
            </a:lvl1pPr>
          </a:lstStyle>
          <a:p>
            <a:pPr>
              <a:defRPr/>
            </a:pPr>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auto">
              <a:spcBef>
                <a:spcPts val="0"/>
              </a:spcBef>
              <a:spcAft>
                <a:spcPts val="0"/>
              </a:spcAft>
              <a:defRPr/>
            </a:pPr>
            <a:endParaRPr lang="en-US" dirty="0">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defTabSz="914400" eaLnBrk="1" fontAlgn="auto" latinLnBrk="0" hangingPunct="1">
              <a:spcBef>
                <a:spcPts val="0"/>
              </a:spcBef>
              <a:spcAft>
                <a:spcPts val="0"/>
              </a:spcAft>
              <a:defRPr kumimoji="0" sz="1600" smtClean="0">
                <a:solidFill>
                  <a:schemeClr val="accent3">
                    <a:shade val="75000"/>
                  </a:schemeClr>
                </a:solidFill>
                <a:latin typeface="+mn-lt"/>
              </a:defRPr>
            </a:lvl1pPr>
          </a:lstStyle>
          <a:p>
            <a:pPr>
              <a:defRPr/>
            </a:pPr>
            <a:fld id="{BAC2B258-504B-4E49-AB07-334A9974FAEE}" type="slidenum">
              <a:rPr lang="en-US"/>
              <a:pPr>
                <a:defRPr/>
              </a:pPr>
              <a:t>‹#›</a:t>
            </a:fld>
            <a:endParaRPr lang="en-US" dirty="0"/>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rtl="0" fontAlgn="base">
        <a:spcBef>
          <a:spcPct val="0"/>
        </a:spcBef>
        <a:spcAft>
          <a:spcPct val="0"/>
        </a:spcAft>
        <a:defRPr sz="3300" kern="1200">
          <a:solidFill>
            <a:srgbClr val="807A62"/>
          </a:solidFill>
          <a:latin typeface="+mj-lt"/>
          <a:ea typeface="+mj-ea"/>
          <a:cs typeface="+mj-cs"/>
        </a:defRPr>
      </a:lvl1pPr>
      <a:lvl2pPr algn="ctr" rtl="0" fontAlgn="base">
        <a:spcBef>
          <a:spcPct val="0"/>
        </a:spcBef>
        <a:spcAft>
          <a:spcPct val="0"/>
        </a:spcAft>
        <a:defRPr sz="3300">
          <a:solidFill>
            <a:srgbClr val="807A62"/>
          </a:solidFill>
          <a:latin typeface="Calibri" pitchFamily="34" charset="0"/>
        </a:defRPr>
      </a:lvl2pPr>
      <a:lvl3pPr algn="ctr" rtl="0" fontAlgn="base">
        <a:spcBef>
          <a:spcPct val="0"/>
        </a:spcBef>
        <a:spcAft>
          <a:spcPct val="0"/>
        </a:spcAft>
        <a:defRPr sz="3300">
          <a:solidFill>
            <a:srgbClr val="807A62"/>
          </a:solidFill>
          <a:latin typeface="Calibri" pitchFamily="34" charset="0"/>
        </a:defRPr>
      </a:lvl3pPr>
      <a:lvl4pPr algn="ctr" rtl="0" fontAlgn="base">
        <a:spcBef>
          <a:spcPct val="0"/>
        </a:spcBef>
        <a:spcAft>
          <a:spcPct val="0"/>
        </a:spcAft>
        <a:defRPr sz="3300">
          <a:solidFill>
            <a:srgbClr val="807A62"/>
          </a:solidFill>
          <a:latin typeface="Calibri" pitchFamily="34" charset="0"/>
        </a:defRPr>
      </a:lvl4pPr>
      <a:lvl5pPr algn="ctr" rtl="0" fontAlgn="base">
        <a:spcBef>
          <a:spcPct val="0"/>
        </a:spcBef>
        <a:spcAft>
          <a:spcPct val="0"/>
        </a:spcAft>
        <a:defRPr sz="3300">
          <a:solidFill>
            <a:srgbClr val="807A62"/>
          </a:solidFill>
          <a:latin typeface="Calibri" pitchFamily="34" charset="0"/>
        </a:defRPr>
      </a:lvl5pPr>
      <a:lvl6pPr marL="457200" algn="ctr" rtl="0" fontAlgn="base">
        <a:spcBef>
          <a:spcPct val="0"/>
        </a:spcBef>
        <a:spcAft>
          <a:spcPct val="0"/>
        </a:spcAft>
        <a:defRPr sz="3300">
          <a:solidFill>
            <a:srgbClr val="807A62"/>
          </a:solidFill>
          <a:latin typeface="Calibri" pitchFamily="34" charset="0"/>
        </a:defRPr>
      </a:lvl6pPr>
      <a:lvl7pPr marL="914400" algn="ctr" rtl="0" fontAlgn="base">
        <a:spcBef>
          <a:spcPct val="0"/>
        </a:spcBef>
        <a:spcAft>
          <a:spcPct val="0"/>
        </a:spcAft>
        <a:defRPr sz="3300">
          <a:solidFill>
            <a:srgbClr val="807A62"/>
          </a:solidFill>
          <a:latin typeface="Calibri" pitchFamily="34" charset="0"/>
        </a:defRPr>
      </a:lvl7pPr>
      <a:lvl8pPr marL="1371600" algn="ctr" rtl="0" fontAlgn="base">
        <a:spcBef>
          <a:spcPct val="0"/>
        </a:spcBef>
        <a:spcAft>
          <a:spcPct val="0"/>
        </a:spcAft>
        <a:defRPr sz="3300">
          <a:solidFill>
            <a:srgbClr val="807A62"/>
          </a:solidFill>
          <a:latin typeface="Calibri" pitchFamily="34" charset="0"/>
        </a:defRPr>
      </a:lvl8pPr>
      <a:lvl9pPr marL="1828800" algn="ctr" rtl="0" fontAlgn="base">
        <a:spcBef>
          <a:spcPct val="0"/>
        </a:spcBef>
        <a:spcAft>
          <a:spcPct val="0"/>
        </a:spcAft>
        <a:defRPr sz="3300">
          <a:solidFill>
            <a:srgbClr val="807A62"/>
          </a:solidFill>
          <a:latin typeface="Calibri" pitchFamily="34"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7013" algn="l" rtl="0" fontAlgn="base">
        <a:spcBef>
          <a:spcPct val="20000"/>
        </a:spcBef>
        <a:spcAft>
          <a:spcPct val="0"/>
        </a:spcAft>
        <a:buClr>
          <a:srgbClr val="928B70"/>
        </a:buClr>
        <a:buSzPct val="75000"/>
        <a:buFont typeface="Wingdings 2" pitchFamily="18" charset="2"/>
        <a:buChar char=""/>
        <a:defRPr sz="2000" kern="1200">
          <a:solidFill>
            <a:schemeClr val="tx1"/>
          </a:solidFill>
          <a:latin typeface="+mn-lt"/>
          <a:ea typeface="+mn-ea"/>
          <a:cs typeface="+mn-cs"/>
        </a:defRPr>
      </a:lvl3pPr>
      <a:lvl4pPr marL="1096963" indent="-227013" algn="l" rtl="0" fontAlgn="base">
        <a:spcBef>
          <a:spcPct val="20000"/>
        </a:spcBef>
        <a:spcAft>
          <a:spcPct val="0"/>
        </a:spcAft>
        <a:buClr>
          <a:srgbClr val="87706B"/>
        </a:buClr>
        <a:buSzPct val="70000"/>
        <a:buFont typeface="Wingdings" pitchFamily="2" charset="2"/>
        <a:buChar char=""/>
        <a:defRPr sz="2000" kern="1200">
          <a:solidFill>
            <a:schemeClr val="tx2"/>
          </a:solidFill>
          <a:latin typeface="+mn-lt"/>
          <a:ea typeface="+mn-ea"/>
          <a:cs typeface="+mn-cs"/>
        </a:defRPr>
      </a:lvl4pPr>
      <a:lvl5pPr marL="1370013" indent="-227013" algn="l" rtl="0" fontAlgn="base">
        <a:spcBef>
          <a:spcPct val="20000"/>
        </a:spcBef>
        <a:spcAft>
          <a:spcPct val="0"/>
        </a:spcAft>
        <a:buClr>
          <a:srgbClr val="94734E"/>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400"/>
            <a:ext cx="6400800" cy="762000"/>
          </a:xfrm>
        </p:spPr>
        <p:txBody>
          <a:bodyPr>
            <a:normAutofit/>
          </a:bodyPr>
          <a:lstStyle/>
          <a:p>
            <a:pPr fontAlgn="auto">
              <a:spcAft>
                <a:spcPts val="0"/>
              </a:spcAft>
              <a:buFont typeface="Wingdings 2"/>
              <a:buNone/>
              <a:defRPr/>
            </a:pPr>
            <a:r>
              <a:rPr lang="en-US" dirty="0" smtClean="0"/>
              <a:t>LAND USE Committee</a:t>
            </a:r>
          </a:p>
          <a:p>
            <a:pPr fontAlgn="auto">
              <a:spcAft>
                <a:spcPts val="0"/>
              </a:spcAft>
              <a:buFont typeface="Wingdings 2"/>
              <a:buNone/>
              <a:defRPr/>
            </a:pPr>
            <a:r>
              <a:rPr lang="en-US" dirty="0" smtClean="0"/>
              <a:t>Working Session, May 21, 2013</a:t>
            </a:r>
          </a:p>
          <a:p>
            <a:pPr fontAlgn="auto">
              <a:spcAft>
                <a:spcPts val="0"/>
              </a:spcAft>
              <a:buFont typeface="Wingdings 2"/>
              <a:buNone/>
              <a:defRPr/>
            </a:pPr>
            <a:endParaRPr lang="en-US" dirty="0" smtClean="0"/>
          </a:p>
        </p:txBody>
      </p:sp>
      <p:sp>
        <p:nvSpPr>
          <p:cNvPr id="14338" name="Title 1"/>
          <p:cNvSpPr>
            <a:spLocks noGrp="1"/>
          </p:cNvSpPr>
          <p:nvPr>
            <p:ph type="ctrTitle"/>
          </p:nvPr>
        </p:nvSpPr>
        <p:spPr/>
        <p:txBody>
          <a:bodyPr/>
          <a:lstStyle/>
          <a:p>
            <a:pPr defTabSz="912813"/>
            <a:r>
              <a:rPr lang="en-US" dirty="0" smtClean="0"/>
              <a:t>Department of </a:t>
            </a:r>
            <a:br>
              <a:rPr lang="en-US" dirty="0" smtClean="0"/>
            </a:br>
            <a:r>
              <a:rPr lang="en-US" dirty="0" smtClean="0"/>
              <a:t>Planning and Development</a:t>
            </a:r>
          </a:p>
        </p:txBody>
      </p:sp>
      <p:sp>
        <p:nvSpPr>
          <p:cNvPr id="4" name="Rectangle 3"/>
          <p:cNvSpPr/>
          <p:nvPr/>
        </p:nvSpPr>
        <p:spPr>
          <a:xfrm>
            <a:off x="419100" y="3657600"/>
            <a:ext cx="8305800" cy="2708434"/>
          </a:xfrm>
          <a:prstGeom prst="rect">
            <a:avLst/>
          </a:prstGeom>
        </p:spPr>
        <p:txBody>
          <a:bodyPr wrap="square">
            <a:spAutoFit/>
          </a:bodyPr>
          <a:lstStyle/>
          <a:p>
            <a:r>
              <a:rPr lang="en-US" sz="1000" dirty="0"/>
              <a:t>#258-12 BH NORMANDY RIVERSIDE, LLC/MASSACHUSETTS BAY TRANSPORTATION AUTHORITY petition for a change of zone to Mixed Use 3/Transit Oriented District for a portion of land located at 327 Grove Street, also identified as Section 42, Block 11, Lot 3A, currently zoned Public Use. </a:t>
            </a:r>
          </a:p>
          <a:p>
            <a:r>
              <a:rPr lang="en-US" sz="1000" dirty="0"/>
              <a:t> </a:t>
            </a:r>
          </a:p>
          <a:p>
            <a:r>
              <a:rPr lang="en-US" sz="1000" dirty="0"/>
              <a:t>#258-12(2) BH NORMANDY RIVERSIDE, LLC/MASSACHUSETTS BAY TRANSPORTATION AUTHORITY petition for a SPECIAL PERMIT/SITE PLAN APPROVAL to construct a mixed use, transit-oriented development including an office building of approximately 225,000 sq. ft., a residential building containing 290 apartments with 5,000 sq. ft. of retail space, a three story building containing approximately 15,000 sq. ft. of retail space and approximately 8,000 sq. ft. of community space, and related site improvements; to permit office use on the ground floor, medical office use, retail and personal establishments of more than 5,000 sq. ft., eating and drinking establishments of more than 5,000 sq. ft., retail banking and financial services, and health club establishments on the ground floor; and reduced minimum setbacks of side setback of office building, and front setback of retail/community building; parking facility design standards including stall width, stall depth, maneuvering space for end stalls, minimum width for entrance and exit driveways, tandem stalls, number of required off-street loading facilities and design standards of same, landscape screening requirements, surfacing and curbing requirements and one foot candle lighting at 327 GROVE STREET, Ward 4, on land known as SBL 42, 11, 3A containing approx. 9.4 acres of land in a proposed Mixed Use 3 Transit Oriented Zoned district. Ref: Sec 30-13(f), Table A Footnote; 30-13(g); 30-15(v)(1); 30-15, Table 3; 30-19(d)(22); 30-19(h); 30-19(h)(2)a); 30-19(h)(2)b); 30-19(h)(2)e); 30-19(h)(4)a); 30-19(h)(5)a); 30-19(</a:t>
            </a:r>
            <a:r>
              <a:rPr lang="en-US" sz="1000" dirty="0" err="1"/>
              <a:t>i</a:t>
            </a:r>
            <a:r>
              <a:rPr lang="en-US" sz="1000" dirty="0"/>
              <a:t>); 30-19(</a:t>
            </a:r>
            <a:r>
              <a:rPr lang="en-US" sz="1000" dirty="0" err="1"/>
              <a:t>i</a:t>
            </a:r>
            <a:r>
              <a:rPr lang="en-US" sz="1000" dirty="0"/>
              <a:t>)(1)a); 30-19(j); 30-19(j)(1)a); 30-19(j)(2)d); 30-19(l); 30-19(l)(2); 30-19(l)(3); 30-19(m); 30-23; 30-24; 30-24(</a:t>
            </a:r>
            <a:r>
              <a:rPr lang="en-US" sz="1000" dirty="0" err="1"/>
              <a:t>i</a:t>
            </a:r>
            <a:r>
              <a:rPr lang="en-US" sz="1000" dirty="0"/>
              <a:t>)(7) of the City of Newton Revised Zoning Ordinance, 2012. </a:t>
            </a:r>
            <a:endParaRPr lang="en-US" sz="1000" dirty="0">
              <a:latin typeface="+mj-lt"/>
            </a:endParaRPr>
          </a:p>
        </p:txBody>
      </p:sp>
      <p:sp>
        <p:nvSpPr>
          <p:cNvPr id="5" name="Slide Number Placeholder 4"/>
          <p:cNvSpPr>
            <a:spLocks noGrp="1"/>
          </p:cNvSpPr>
          <p:nvPr>
            <p:ph type="sldNum" sz="quarter" idx="12"/>
          </p:nvPr>
        </p:nvSpPr>
        <p:spPr/>
        <p:txBody>
          <a:bodyPr/>
          <a:lstStyle/>
          <a:p>
            <a:pPr>
              <a:defRPr/>
            </a:pPr>
            <a:fld id="{7581C198-0FC7-4E74-B5C9-FE571E39865E}"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295400" y="6324600"/>
            <a:ext cx="6858000" cy="441325"/>
          </a:xfrm>
        </p:spPr>
        <p:txBody>
          <a:bodyPr>
            <a:normAutofit/>
          </a:bodyPr>
          <a:lstStyle/>
          <a:p>
            <a:pPr>
              <a:defRPr/>
            </a:pPr>
            <a:r>
              <a:rPr lang="en-US" sz="2000" b="1" dirty="0" smtClean="0"/>
              <a:t>Pedestrian/Bike route over 128</a:t>
            </a:r>
            <a:endParaRPr lang="en-US" sz="2000" b="1" dirty="0"/>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l="2049" t="8479" r="37900" b="34081"/>
          <a:stretch>
            <a:fillRect/>
          </a:stretch>
        </p:blipFill>
        <p:spPr bwMode="auto">
          <a:xfrm>
            <a:off x="3032514" y="1722744"/>
            <a:ext cx="5798696" cy="444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H="1">
            <a:off x="5181600" y="2057400"/>
            <a:ext cx="2103171" cy="199390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Collector Rd Bridge(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8600"/>
            <a:ext cx="3343655" cy="1266536"/>
          </a:xfrm>
          <a:prstGeom prst="rect">
            <a:avLst/>
          </a:prstGeom>
        </p:spPr>
      </p:pic>
      <p:pic>
        <p:nvPicPr>
          <p:cNvPr id="7" name="Picture 6" descr="Path near Riversid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89" y="1816180"/>
            <a:ext cx="2579265" cy="1993900"/>
          </a:xfrm>
          <a:prstGeom prst="rect">
            <a:avLst/>
          </a:prstGeom>
        </p:spPr>
      </p:pic>
    </p:spTree>
    <p:extLst>
      <p:ext uri="{BB962C8B-B14F-4D97-AF65-F5344CB8AC3E}">
        <p14:creationId xmlns:p14="http://schemas.microsoft.com/office/powerpoint/2010/main" val="159784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issues</a:t>
            </a:r>
            <a:endParaRPr lang="en-US" dirty="0"/>
          </a:p>
        </p:txBody>
      </p:sp>
      <p:sp>
        <p:nvSpPr>
          <p:cNvPr id="3" name="Content Placeholder 2"/>
          <p:cNvSpPr>
            <a:spLocks noGrp="1"/>
          </p:cNvSpPr>
          <p:nvPr>
            <p:ph sz="quarter" idx="1"/>
          </p:nvPr>
        </p:nvSpPr>
        <p:spPr>
          <a:xfrm>
            <a:off x="304800" y="1143000"/>
            <a:ext cx="8503920" cy="4572000"/>
          </a:xfrm>
        </p:spPr>
        <p:txBody>
          <a:bodyPr/>
          <a:lstStyle/>
          <a:p>
            <a:pPr marL="274638" lvl="1" indent="0">
              <a:buNone/>
            </a:pPr>
            <a:r>
              <a:rPr lang="en-US" dirty="0" smtClean="0"/>
              <a:t> </a:t>
            </a:r>
          </a:p>
          <a:p>
            <a:r>
              <a:rPr lang="en-US" dirty="0" smtClean="0"/>
              <a:t>Scenic </a:t>
            </a:r>
            <a:r>
              <a:rPr lang="en-US" dirty="0"/>
              <a:t>Roads </a:t>
            </a:r>
          </a:p>
          <a:p>
            <a:pPr lvl="1"/>
            <a:r>
              <a:rPr lang="en-US" dirty="0"/>
              <a:t>Held by P&amp;D Board</a:t>
            </a:r>
          </a:p>
          <a:p>
            <a:r>
              <a:rPr lang="en-US" dirty="0" smtClean="0"/>
              <a:t>Community Space </a:t>
            </a:r>
          </a:p>
          <a:p>
            <a:pPr lvl="1"/>
            <a:r>
              <a:rPr lang="en-US" dirty="0" smtClean="0"/>
              <a:t>Nonprofit structure</a:t>
            </a:r>
          </a:p>
          <a:p>
            <a:pPr lvl="1"/>
            <a:r>
              <a:rPr lang="en-US" dirty="0" smtClean="0"/>
              <a:t>Self-sustaining</a:t>
            </a:r>
          </a:p>
          <a:p>
            <a:pPr lvl="1"/>
            <a:r>
              <a:rPr lang="en-US" dirty="0" smtClean="0"/>
              <a:t>Steering Committee</a:t>
            </a:r>
          </a:p>
          <a:p>
            <a:r>
              <a:rPr lang="en-US" dirty="0" smtClean="0"/>
              <a:t>Fiscal Impacts</a:t>
            </a:r>
          </a:p>
          <a:p>
            <a:pPr lvl="1"/>
            <a:r>
              <a:rPr lang="en-US" dirty="0" smtClean="0"/>
              <a:t>School impacts</a:t>
            </a:r>
          </a:p>
          <a:p>
            <a:pPr lvl="1"/>
            <a:r>
              <a:rPr lang="en-US" dirty="0" smtClean="0"/>
              <a:t>Property taxes</a:t>
            </a:r>
          </a:p>
          <a:p>
            <a:pPr lvl="1"/>
            <a:r>
              <a:rPr lang="en-US" dirty="0" smtClean="0"/>
              <a:t>One-time benefits</a:t>
            </a:r>
          </a:p>
          <a:p>
            <a:pPr lvl="1"/>
            <a:r>
              <a:rPr lang="en-US" dirty="0" smtClean="0"/>
              <a:t>Fiscally positive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8D6F0E53-4E35-4814-88F4-7A3937319A68}" type="slidenum">
              <a:rPr lang="en-US" smtClean="0"/>
              <a:pPr>
                <a:defRPr/>
              </a:pPr>
              <a:t>11</a:t>
            </a:fld>
            <a:endParaRPr lang="en-US" dirty="0"/>
          </a:p>
        </p:txBody>
      </p:sp>
      <p:pic>
        <p:nvPicPr>
          <p:cNvPr id="5" name="Picture 2" descr="\\7-FILESERVER\Prj09\09026.00_Riverside\E_CAD\1_Design\20130426_SignageRevisedJpegs\BuildingC\20130429_REV1\2012.10.11_COMMUNITY_PLAZA_RENDERING_Revis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44" b="4325"/>
          <a:stretch/>
        </p:blipFill>
        <p:spPr bwMode="auto">
          <a:xfrm>
            <a:off x="3363686" y="2133600"/>
            <a:ext cx="5546178" cy="382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7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issues</a:t>
            </a:r>
            <a:endParaRPr lang="en-US" dirty="0"/>
          </a:p>
        </p:txBody>
      </p:sp>
      <p:sp>
        <p:nvSpPr>
          <p:cNvPr id="3" name="Content Placeholder 2"/>
          <p:cNvSpPr>
            <a:spLocks noGrp="1"/>
          </p:cNvSpPr>
          <p:nvPr>
            <p:ph sz="quarter" idx="1"/>
          </p:nvPr>
        </p:nvSpPr>
        <p:spPr>
          <a:xfrm>
            <a:off x="990600" y="2209800"/>
            <a:ext cx="7815072" cy="4194048"/>
          </a:xfrm>
        </p:spPr>
        <p:txBody>
          <a:bodyPr/>
          <a:lstStyle/>
          <a:p>
            <a:r>
              <a:rPr lang="en-US" dirty="0" smtClean="0"/>
              <a:t>Building Design</a:t>
            </a:r>
          </a:p>
          <a:p>
            <a:pPr lvl="1"/>
            <a:r>
              <a:rPr lang="en-US" dirty="0" smtClean="0"/>
              <a:t>Residential detailing – Next meeting</a:t>
            </a:r>
          </a:p>
          <a:p>
            <a:r>
              <a:rPr lang="en-US" dirty="0" smtClean="0"/>
              <a:t>Construction Management Plan </a:t>
            </a:r>
          </a:p>
          <a:p>
            <a:pPr lvl="1"/>
            <a:r>
              <a:rPr lang="en-US" dirty="0" smtClean="0"/>
              <a:t>Phasing </a:t>
            </a:r>
          </a:p>
          <a:p>
            <a:pPr lvl="1"/>
            <a:r>
              <a:rPr lang="en-US" dirty="0" smtClean="0"/>
              <a:t>Timing </a:t>
            </a:r>
          </a:p>
          <a:p>
            <a:pPr lvl="1"/>
            <a:r>
              <a:rPr lang="en-US" dirty="0" smtClean="0"/>
              <a:t>Management of impacts and disturbances</a:t>
            </a:r>
          </a:p>
          <a:p>
            <a:pPr lvl="1"/>
            <a:r>
              <a:rPr lang="en-US" dirty="0" smtClean="0"/>
              <a:t>Parking management on Red Sox game days</a:t>
            </a:r>
          </a:p>
          <a:p>
            <a:pPr lvl="1"/>
            <a:endParaRPr lang="en-US" dirty="0"/>
          </a:p>
        </p:txBody>
      </p:sp>
      <p:sp>
        <p:nvSpPr>
          <p:cNvPr id="4" name="Slide Number Placeholder 3"/>
          <p:cNvSpPr>
            <a:spLocks noGrp="1"/>
          </p:cNvSpPr>
          <p:nvPr>
            <p:ph type="sldNum" sz="quarter" idx="12"/>
          </p:nvPr>
        </p:nvSpPr>
        <p:spPr/>
        <p:txBody>
          <a:bodyPr/>
          <a:lstStyle/>
          <a:p>
            <a:pPr>
              <a:defRPr/>
            </a:pPr>
            <a:fld id="{8D6F0E53-4E35-4814-88F4-7A3937319A68}" type="slidenum">
              <a:rPr lang="en-US" smtClean="0"/>
              <a:pPr>
                <a:defRPr/>
              </a:pPr>
              <a:t>12</a:t>
            </a:fld>
            <a:endParaRPr lang="en-US" dirty="0"/>
          </a:p>
        </p:txBody>
      </p:sp>
    </p:spTree>
    <p:extLst>
      <p:ext uri="{BB962C8B-B14F-4D97-AF65-F5344CB8AC3E}">
        <p14:creationId xmlns:p14="http://schemas.microsoft.com/office/powerpoint/2010/main" val="206065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at Riverside</a:t>
            </a:r>
          </a:p>
        </p:txBody>
      </p:sp>
      <p:sp>
        <p:nvSpPr>
          <p:cNvPr id="3" name="Text Placeholder 2"/>
          <p:cNvSpPr>
            <a:spLocks noGrp="1"/>
          </p:cNvSpPr>
          <p:nvPr>
            <p:ph type="body" idx="2"/>
          </p:nvPr>
        </p:nvSpPr>
        <p:spPr/>
        <p:txBody>
          <a:bodyPr/>
          <a:lstStyle/>
          <a:p>
            <a:endParaRPr lang="en-US" dirty="0"/>
          </a:p>
        </p:txBody>
      </p:sp>
      <p:sp>
        <p:nvSpPr>
          <p:cNvPr id="4" name="Content Placeholder 3"/>
          <p:cNvSpPr>
            <a:spLocks noGrp="1"/>
          </p:cNvSpPr>
          <p:nvPr>
            <p:ph sz="quarter" idx="1"/>
          </p:nvPr>
        </p:nvSpPr>
        <p:spPr>
          <a:xfrm>
            <a:off x="3352800" y="1219200"/>
            <a:ext cx="5029200" cy="5410200"/>
          </a:xfrm>
        </p:spPr>
        <p:txBody>
          <a:bodyPr/>
          <a:lstStyle/>
          <a:p>
            <a:pPr marL="0" indent="0" algn="ctr">
              <a:buNone/>
            </a:pPr>
            <a:r>
              <a:rPr lang="en-US" dirty="0" smtClean="0"/>
              <a:t>What’s Next?</a:t>
            </a:r>
            <a:endParaRPr lang="en-US" sz="2400" dirty="0" smtClean="0"/>
          </a:p>
          <a:p>
            <a:pPr marL="0" indent="0">
              <a:buNone/>
            </a:pPr>
            <a:endParaRPr lang="en-US" sz="2400" dirty="0" smtClean="0"/>
          </a:p>
          <a:p>
            <a:pPr marL="0" indent="0">
              <a:buNone/>
            </a:pPr>
            <a:r>
              <a:rPr lang="en-US" sz="2400" dirty="0" smtClean="0"/>
              <a:t>Working </a:t>
            </a:r>
            <a:r>
              <a:rPr lang="en-US" sz="2400" dirty="0" smtClean="0"/>
              <a:t>session(s)</a:t>
            </a:r>
          </a:p>
          <a:p>
            <a:r>
              <a:rPr lang="en-US" sz="2400" dirty="0" smtClean="0"/>
              <a:t>Outstanding Issues</a:t>
            </a:r>
            <a:endParaRPr lang="en-US" sz="1900" dirty="0" smtClean="0"/>
          </a:p>
          <a:p>
            <a:pPr lvl="2"/>
            <a:r>
              <a:rPr lang="en-US" sz="1700" dirty="0" smtClean="0"/>
              <a:t>Hotel Indigo</a:t>
            </a:r>
          </a:p>
          <a:p>
            <a:pPr lvl="2"/>
            <a:r>
              <a:rPr lang="en-US" sz="1700" dirty="0" smtClean="0"/>
              <a:t>Residential Details</a:t>
            </a:r>
          </a:p>
          <a:p>
            <a:pPr lvl="2"/>
            <a:r>
              <a:rPr lang="en-US" sz="1700" dirty="0" smtClean="0"/>
              <a:t>Internal Signs</a:t>
            </a:r>
          </a:p>
          <a:p>
            <a:pPr lvl="2"/>
            <a:r>
              <a:rPr lang="en-US" sz="1700" dirty="0" smtClean="0"/>
              <a:t>I&amp;I</a:t>
            </a:r>
          </a:p>
          <a:p>
            <a:pPr lvl="2"/>
            <a:r>
              <a:rPr lang="en-US" sz="1700" dirty="0" smtClean="0"/>
              <a:t>Mitigations</a:t>
            </a:r>
            <a:endParaRPr lang="en-US" sz="1700" dirty="0" smtClean="0"/>
          </a:p>
          <a:p>
            <a:r>
              <a:rPr lang="en-US" sz="2400" dirty="0" smtClean="0"/>
              <a:t>Close Public Hearing on Map Change</a:t>
            </a:r>
          </a:p>
          <a:p>
            <a:r>
              <a:rPr lang="en-US" sz="2400" dirty="0" smtClean="0"/>
              <a:t>Board Order</a:t>
            </a:r>
            <a:endParaRPr lang="en-US" sz="2400" dirty="0"/>
          </a:p>
        </p:txBody>
      </p:sp>
      <p:sp>
        <p:nvSpPr>
          <p:cNvPr id="5" name="Slide Number Placeholder 4"/>
          <p:cNvSpPr>
            <a:spLocks noGrp="1"/>
          </p:cNvSpPr>
          <p:nvPr>
            <p:ph type="sldNum" sz="quarter" idx="10"/>
          </p:nvPr>
        </p:nvSpPr>
        <p:spPr/>
        <p:txBody>
          <a:bodyPr/>
          <a:lstStyle/>
          <a:p>
            <a:pPr>
              <a:defRPr/>
            </a:pPr>
            <a:fld id="{12B39F5F-B423-4ABE-806D-3265CFB7975A}" type="slidenum">
              <a:rPr lang="en-US" smtClean="0"/>
              <a:pPr>
                <a:defRPr/>
              </a:pPr>
              <a:t>13</a:t>
            </a:fld>
            <a:endParaRPr lang="en-US" dirty="0"/>
          </a:p>
        </p:txBody>
      </p:sp>
    </p:spTree>
    <p:extLst>
      <p:ext uri="{BB962C8B-B14F-4D97-AF65-F5344CB8AC3E}">
        <p14:creationId xmlns:p14="http://schemas.microsoft.com/office/powerpoint/2010/main" val="1443008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600200" y="6324600"/>
            <a:ext cx="5943600" cy="441325"/>
          </a:xfrm>
        </p:spPr>
        <p:txBody>
          <a:bodyPr>
            <a:normAutofit/>
          </a:bodyPr>
          <a:lstStyle/>
          <a:p>
            <a:pPr>
              <a:defRPr/>
            </a:pPr>
            <a:r>
              <a:rPr lang="en-US" sz="2000" b="1" dirty="0" smtClean="0"/>
              <a:t>Ashville and </a:t>
            </a:r>
            <a:r>
              <a:rPr lang="en-US" sz="2000" b="1" dirty="0" err="1" smtClean="0"/>
              <a:t>Pierrepont</a:t>
            </a:r>
            <a:endParaRPr lang="en-US" sz="2000" b="1" dirty="0"/>
          </a:p>
        </p:txBody>
      </p:sp>
      <p:pic>
        <p:nvPicPr>
          <p:cNvPr id="9" name="Picture 4"/>
          <p:cNvPicPr>
            <a:picLocks noChangeAspect="1"/>
          </p:cNvPicPr>
          <p:nvPr/>
        </p:nvPicPr>
        <p:blipFill>
          <a:blip r:embed="rId2">
            <a:extLst>
              <a:ext uri="{28A0092B-C50C-407E-A947-70E740481C1C}">
                <a14:useLocalDpi xmlns:a14="http://schemas.microsoft.com/office/drawing/2010/main" val="0"/>
              </a:ext>
            </a:extLst>
          </a:blip>
          <a:srcRect l="4016" t="44547" r="64883" b="16550"/>
          <a:stretch>
            <a:fillRect/>
          </a:stretch>
        </p:blipFill>
        <p:spPr bwMode="auto">
          <a:xfrm>
            <a:off x="1371600" y="395514"/>
            <a:ext cx="6726238"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97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14350"/>
            <a:ext cx="7848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87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l="28555" t="66010" r="43533" b="4156"/>
          <a:stretch>
            <a:fillRect/>
          </a:stretch>
        </p:blipFill>
        <p:spPr bwMode="auto">
          <a:xfrm>
            <a:off x="708025" y="990600"/>
            <a:ext cx="7597775"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65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l="44902" t="46559" r="19278" b="23889"/>
          <a:stretch>
            <a:fillRect/>
          </a:stretch>
        </p:blipFill>
        <p:spPr bwMode="auto">
          <a:xfrm>
            <a:off x="152400" y="1066800"/>
            <a:ext cx="8763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39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4C95BE-7359-4566-8874-330AAA80CC79}" type="slidenum">
              <a:rPr lang="en-US" smtClean="0"/>
              <a:pPr>
                <a:defRPr/>
              </a:pPr>
              <a:t>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2171"/>
            <a:ext cx="8353549" cy="504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96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4C95BE-7359-4566-8874-330AAA80CC79}" type="slidenum">
              <a:rPr lang="en-US" smtClean="0"/>
              <a:pPr>
                <a:defRPr/>
              </a:pPr>
              <a:t>3</a:t>
            </a:fld>
            <a:endParaRPr lang="en-US" dirty="0"/>
          </a:p>
        </p:txBody>
      </p:sp>
      <p:pic>
        <p:nvPicPr>
          <p:cNvPr id="3" name="Picture 2" descr="\\7-fileserver\Prj09\09026.00_Riverside\E_CAD\Data\In\Ground Inc\130503_LandscapePlan\2013-05-03Office.jpg"/>
          <p:cNvPicPr>
            <a:picLocks noChangeAspect="1" noChangeArrowheads="1"/>
          </p:cNvPicPr>
          <p:nvPr/>
        </p:nvPicPr>
        <p:blipFill rotWithShape="1">
          <a:blip r:embed="rId2">
            <a:extLst>
              <a:ext uri="{28A0092B-C50C-407E-A947-70E740481C1C}">
                <a14:useLocalDpi xmlns:a14="http://schemas.microsoft.com/office/drawing/2010/main" val="0"/>
              </a:ext>
            </a:extLst>
          </a:blip>
          <a:srcRect r="27960"/>
          <a:stretch/>
        </p:blipFill>
        <p:spPr bwMode="auto">
          <a:xfrm>
            <a:off x="503814" y="609600"/>
            <a:ext cx="8267848"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5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and Circulation</a:t>
            </a:r>
            <a:endParaRPr lang="en-US" dirty="0"/>
          </a:p>
        </p:txBody>
      </p:sp>
      <p:sp>
        <p:nvSpPr>
          <p:cNvPr id="3" name="Content Placeholder 2"/>
          <p:cNvSpPr>
            <a:spLocks noGrp="1"/>
          </p:cNvSpPr>
          <p:nvPr>
            <p:ph sz="quarter" idx="1"/>
          </p:nvPr>
        </p:nvSpPr>
        <p:spPr>
          <a:xfrm>
            <a:off x="533400" y="1752600"/>
            <a:ext cx="8503920" cy="4572000"/>
          </a:xfrm>
        </p:spPr>
        <p:txBody>
          <a:bodyPr/>
          <a:lstStyle/>
          <a:p>
            <a:r>
              <a:rPr lang="en-US" dirty="0" smtClean="0"/>
              <a:t>Intersections recommended for further study</a:t>
            </a:r>
          </a:p>
          <a:p>
            <a:pPr lvl="1"/>
            <a:r>
              <a:rPr lang="en-US" dirty="0" smtClean="0"/>
              <a:t>Grove </a:t>
            </a:r>
            <a:r>
              <a:rPr lang="en-US" dirty="0"/>
              <a:t>Street at Woodland Road</a:t>
            </a:r>
          </a:p>
          <a:p>
            <a:pPr lvl="1"/>
            <a:r>
              <a:rPr lang="en-US" dirty="0"/>
              <a:t>Grove Street at Auburn Street</a:t>
            </a:r>
          </a:p>
          <a:p>
            <a:pPr lvl="1"/>
            <a:r>
              <a:rPr lang="en-US" dirty="0"/>
              <a:t>Grove Street at Riverside Office Park (north entrance)</a:t>
            </a:r>
          </a:p>
          <a:p>
            <a:pPr lvl="1"/>
            <a:r>
              <a:rPr lang="en-US" dirty="0"/>
              <a:t>Commonwealth Avenue at Auburn Street</a:t>
            </a:r>
          </a:p>
          <a:p>
            <a:pPr lvl="1"/>
            <a:r>
              <a:rPr lang="en-US" dirty="0"/>
              <a:t>Washington Street at Woodland </a:t>
            </a:r>
            <a:r>
              <a:rPr lang="en-US" dirty="0" smtClean="0"/>
              <a:t>Road</a:t>
            </a:r>
          </a:p>
          <a:p>
            <a:r>
              <a:rPr lang="en-US" dirty="0" smtClean="0"/>
              <a:t>Based on Criteria</a:t>
            </a:r>
          </a:p>
          <a:p>
            <a:pPr lvl="1"/>
            <a:r>
              <a:rPr lang="en-US" dirty="0" smtClean="0"/>
              <a:t>Severity of traffic operations</a:t>
            </a:r>
          </a:p>
          <a:p>
            <a:pPr lvl="1"/>
            <a:r>
              <a:rPr lang="en-US" dirty="0" smtClean="0"/>
              <a:t>Crash frequencies</a:t>
            </a:r>
          </a:p>
          <a:p>
            <a:pPr lvl="1"/>
            <a:r>
              <a:rPr lang="en-US" dirty="0" smtClean="0"/>
              <a:t>Relative impact from traffic generated by project</a:t>
            </a:r>
          </a:p>
        </p:txBody>
      </p:sp>
      <p:sp>
        <p:nvSpPr>
          <p:cNvPr id="4" name="Slide Number Placeholder 3"/>
          <p:cNvSpPr>
            <a:spLocks noGrp="1"/>
          </p:cNvSpPr>
          <p:nvPr>
            <p:ph type="sldNum" sz="quarter" idx="12"/>
          </p:nvPr>
        </p:nvSpPr>
        <p:spPr/>
        <p:txBody>
          <a:bodyPr/>
          <a:lstStyle/>
          <a:p>
            <a:pPr>
              <a:defRPr/>
            </a:pPr>
            <a:fld id="{8D6F0E53-4E35-4814-88F4-7A3937319A68}" type="slidenum">
              <a:rPr lang="en-US" smtClean="0"/>
              <a:pPr>
                <a:defRPr/>
              </a:pPr>
              <a:t>4</a:t>
            </a:fld>
            <a:endParaRPr lang="en-US" dirty="0"/>
          </a:p>
        </p:txBody>
      </p:sp>
    </p:spTree>
    <p:extLst>
      <p:ext uri="{BB962C8B-B14F-4D97-AF65-F5344CB8AC3E}">
        <p14:creationId xmlns:p14="http://schemas.microsoft.com/office/powerpoint/2010/main" val="263883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9950" y="235767"/>
            <a:ext cx="5175450" cy="621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9" name="Group 178"/>
          <p:cNvGrpSpPr/>
          <p:nvPr/>
        </p:nvGrpSpPr>
        <p:grpSpPr>
          <a:xfrm>
            <a:off x="523685" y="1555170"/>
            <a:ext cx="7964462" cy="4135257"/>
            <a:chOff x="523685" y="1555170"/>
            <a:chExt cx="7964462" cy="4135257"/>
          </a:xfrm>
        </p:grpSpPr>
        <p:sp>
          <p:nvSpPr>
            <p:cNvPr id="7" name="TextBox 6"/>
            <p:cNvSpPr txBox="1"/>
            <p:nvPr/>
          </p:nvSpPr>
          <p:spPr>
            <a:xfrm>
              <a:off x="523685" y="3382103"/>
              <a:ext cx="1605889" cy="2308324"/>
            </a:xfrm>
            <a:prstGeom prst="rect">
              <a:avLst/>
            </a:prstGeom>
            <a:noFill/>
          </p:spPr>
          <p:txBody>
            <a:bodyPr wrap="none" rtlCol="0">
              <a:spAutoFit/>
            </a:bodyPr>
            <a:lstStyle/>
            <a:p>
              <a:r>
                <a:rPr lang="en-US" b="1" dirty="0" smtClean="0"/>
                <a:t>  </a:t>
              </a:r>
              <a:r>
                <a:rPr lang="en-US" b="1" u="sng" dirty="0" smtClean="0"/>
                <a:t>Legend</a:t>
              </a:r>
            </a:p>
            <a:p>
              <a:endParaRPr lang="en-US" b="1" u="sng" dirty="0"/>
            </a:p>
            <a:p>
              <a:endParaRPr lang="en-US" b="1" u="sng" dirty="0" smtClean="0"/>
            </a:p>
            <a:p>
              <a:endParaRPr lang="en-US" dirty="0"/>
            </a:p>
            <a:p>
              <a:r>
                <a:rPr lang="en-US" dirty="0" smtClean="0"/>
                <a:t>         LOS A-C</a:t>
              </a:r>
            </a:p>
            <a:p>
              <a:r>
                <a:rPr lang="en-US" dirty="0" smtClean="0"/>
                <a:t>         LOS D</a:t>
              </a:r>
            </a:p>
            <a:p>
              <a:r>
                <a:rPr lang="en-US" dirty="0" smtClean="0"/>
                <a:t>         LOS E</a:t>
              </a:r>
            </a:p>
            <a:p>
              <a:r>
                <a:rPr lang="en-US" dirty="0" smtClean="0"/>
                <a:t>         LOS F</a:t>
              </a:r>
              <a:endParaRPr lang="en-US" dirty="0"/>
            </a:p>
          </p:txBody>
        </p:sp>
        <p:grpSp>
          <p:nvGrpSpPr>
            <p:cNvPr id="8" name="Group 7"/>
            <p:cNvGrpSpPr/>
            <p:nvPr/>
          </p:nvGrpSpPr>
          <p:grpSpPr>
            <a:xfrm>
              <a:off x="1777173" y="3810169"/>
              <a:ext cx="701445" cy="598361"/>
              <a:chOff x="2450616" y="2611564"/>
              <a:chExt cx="701445" cy="598361"/>
            </a:xfrm>
          </p:grpSpPr>
          <p:sp>
            <p:nvSpPr>
              <p:cNvPr id="176" name="Rectangle 175"/>
              <p:cNvSpPr/>
              <p:nvPr/>
            </p:nvSpPr>
            <p:spPr>
              <a:xfrm>
                <a:off x="2453973" y="2611564"/>
                <a:ext cx="698088" cy="598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 name="Straight Connector 176"/>
              <p:cNvCxnSpPr>
                <a:stCxn id="176" idx="1"/>
                <a:endCxn id="176" idx="3"/>
              </p:cNvCxnSpPr>
              <p:nvPr/>
            </p:nvCxnSpPr>
            <p:spPr>
              <a:xfrm>
                <a:off x="2453973" y="2910745"/>
                <a:ext cx="6980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2450616" y="2611903"/>
                <a:ext cx="691215" cy="584775"/>
              </a:xfrm>
              <a:prstGeom prst="rect">
                <a:avLst/>
              </a:prstGeom>
              <a:noFill/>
            </p:spPr>
            <p:txBody>
              <a:bodyPr wrap="none" rtlCol="0">
                <a:spAutoFit/>
              </a:bodyPr>
              <a:lstStyle/>
              <a:p>
                <a:pPr algn="ctr"/>
                <a:r>
                  <a:rPr lang="en-US" sz="800" b="1" dirty="0" smtClean="0"/>
                  <a:t>Mitigated</a:t>
                </a:r>
              </a:p>
              <a:p>
                <a:pPr algn="ctr"/>
                <a:r>
                  <a:rPr lang="en-US" sz="800" b="1" dirty="0" smtClean="0"/>
                  <a:t>Build</a:t>
                </a:r>
              </a:p>
              <a:p>
                <a:pPr algn="ctr"/>
                <a:endParaRPr lang="en-US" sz="800" b="1" dirty="0" smtClean="0"/>
              </a:p>
              <a:p>
                <a:pPr algn="ctr"/>
                <a:r>
                  <a:rPr lang="en-US" sz="800" b="1" dirty="0" smtClean="0"/>
                  <a:t>No-Build</a:t>
                </a:r>
                <a:endParaRPr lang="en-US" sz="800" b="1" dirty="0"/>
              </a:p>
            </p:txBody>
          </p:sp>
        </p:grpSp>
        <p:sp>
          <p:nvSpPr>
            <p:cNvPr id="9" name="Rectangle 8"/>
            <p:cNvSpPr/>
            <p:nvPr/>
          </p:nvSpPr>
          <p:spPr>
            <a:xfrm>
              <a:off x="1813068" y="4586229"/>
              <a:ext cx="290384" cy="1572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813068" y="5137118"/>
              <a:ext cx="290384" cy="1572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13068" y="5409996"/>
              <a:ext cx="290384" cy="1572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811009" y="4868374"/>
              <a:ext cx="290384" cy="157222"/>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5160838" y="5281175"/>
              <a:ext cx="258077" cy="218891"/>
              <a:chOff x="5160838" y="5281175"/>
              <a:chExt cx="258077" cy="218891"/>
            </a:xfrm>
          </p:grpSpPr>
          <p:grpSp>
            <p:nvGrpSpPr>
              <p:cNvPr id="172" name="Group 171"/>
              <p:cNvGrpSpPr/>
              <p:nvPr/>
            </p:nvGrpSpPr>
            <p:grpSpPr>
              <a:xfrm>
                <a:off x="5163542" y="5281175"/>
                <a:ext cx="255373" cy="218891"/>
                <a:chOff x="2006122" y="3221981"/>
                <a:chExt cx="533400" cy="457200"/>
              </a:xfrm>
            </p:grpSpPr>
            <p:sp>
              <p:nvSpPr>
                <p:cNvPr id="174" name="Rectangle 173"/>
                <p:cNvSpPr/>
                <p:nvPr/>
              </p:nvSpPr>
              <p:spPr>
                <a:xfrm>
                  <a:off x="2006122" y="3221981"/>
                  <a:ext cx="533400"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 name="Straight Connector 174"/>
                <p:cNvCxnSpPr>
                  <a:stCxn id="174" idx="1"/>
                  <a:endCxn id="174" idx="3"/>
                </p:cNvCxnSpPr>
                <p:nvPr/>
              </p:nvCxnSpPr>
              <p:spPr>
                <a:xfrm>
                  <a:off x="2006122" y="3450582"/>
                  <a:ext cx="53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3" name="Rectangle 172"/>
              <p:cNvSpPr/>
              <p:nvPr/>
            </p:nvSpPr>
            <p:spPr>
              <a:xfrm>
                <a:off x="5160838" y="5386658"/>
                <a:ext cx="258076"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5909369" y="3282230"/>
              <a:ext cx="263456" cy="218891"/>
              <a:chOff x="5155460" y="5281175"/>
              <a:chExt cx="263456" cy="218891"/>
            </a:xfrm>
            <a:solidFill>
              <a:srgbClr val="92D050"/>
            </a:solidFill>
          </p:grpSpPr>
          <p:grpSp>
            <p:nvGrpSpPr>
              <p:cNvPr id="168" name="Group 167"/>
              <p:cNvGrpSpPr/>
              <p:nvPr/>
            </p:nvGrpSpPr>
            <p:grpSpPr>
              <a:xfrm>
                <a:off x="5155460" y="5281175"/>
                <a:ext cx="263456" cy="218891"/>
                <a:chOff x="1989241" y="3221981"/>
                <a:chExt cx="550283" cy="457200"/>
              </a:xfrm>
              <a:grpFill/>
            </p:grpSpPr>
            <p:sp>
              <p:nvSpPr>
                <p:cNvPr id="170" name="Rectangle 16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1" name="Straight Connector 170"/>
                <p:cNvCxnSpPr>
                  <a:stCxn id="170" idx="1"/>
                  <a:endCxn id="17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Rectangle 16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6318465" y="4536265"/>
              <a:ext cx="263456" cy="218891"/>
              <a:chOff x="5155460" y="5281175"/>
              <a:chExt cx="263456" cy="218891"/>
            </a:xfrm>
          </p:grpSpPr>
          <p:grpSp>
            <p:nvGrpSpPr>
              <p:cNvPr id="164" name="Group 163"/>
              <p:cNvGrpSpPr/>
              <p:nvPr/>
            </p:nvGrpSpPr>
            <p:grpSpPr>
              <a:xfrm>
                <a:off x="5155460" y="5281175"/>
                <a:ext cx="263456" cy="218891"/>
                <a:chOff x="1989241" y="3221981"/>
                <a:chExt cx="550283" cy="457200"/>
              </a:xfrm>
            </p:grpSpPr>
            <p:sp>
              <p:nvSpPr>
                <p:cNvPr id="166" name="Rectangle 165"/>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Connector 166"/>
                <p:cNvCxnSpPr>
                  <a:stCxn id="166" idx="1"/>
                  <a:endCxn id="166"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4375418" y="2417920"/>
              <a:ext cx="263456" cy="218891"/>
              <a:chOff x="5155460" y="5281175"/>
              <a:chExt cx="263456" cy="218891"/>
            </a:xfrm>
            <a:solidFill>
              <a:srgbClr val="92D050"/>
            </a:solidFill>
          </p:grpSpPr>
          <p:grpSp>
            <p:nvGrpSpPr>
              <p:cNvPr id="160" name="Group 159"/>
              <p:cNvGrpSpPr/>
              <p:nvPr/>
            </p:nvGrpSpPr>
            <p:grpSpPr>
              <a:xfrm>
                <a:off x="5155460" y="5281175"/>
                <a:ext cx="263456" cy="218891"/>
                <a:chOff x="1989241" y="3221981"/>
                <a:chExt cx="550283" cy="457200"/>
              </a:xfrm>
              <a:grpFill/>
            </p:grpSpPr>
            <p:sp>
              <p:nvSpPr>
                <p:cNvPr id="162" name="Rectangle 161"/>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3" name="Straight Connector 162"/>
                <p:cNvCxnSpPr>
                  <a:stCxn id="162" idx="1"/>
                  <a:endCxn id="16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a:xfrm>
                <a:off x="5155947" y="5386658"/>
                <a:ext cx="262967" cy="10953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5034042" y="2286835"/>
              <a:ext cx="263456" cy="218891"/>
              <a:chOff x="5155460" y="5281175"/>
              <a:chExt cx="263456" cy="218891"/>
            </a:xfrm>
            <a:solidFill>
              <a:srgbClr val="92D050"/>
            </a:solidFill>
          </p:grpSpPr>
          <p:grpSp>
            <p:nvGrpSpPr>
              <p:cNvPr id="156" name="Group 155"/>
              <p:cNvGrpSpPr/>
              <p:nvPr/>
            </p:nvGrpSpPr>
            <p:grpSpPr>
              <a:xfrm>
                <a:off x="5155460" y="5281175"/>
                <a:ext cx="263456" cy="218891"/>
                <a:chOff x="1989241" y="3221981"/>
                <a:chExt cx="550283" cy="457200"/>
              </a:xfrm>
              <a:grpFill/>
            </p:grpSpPr>
            <p:sp>
              <p:nvSpPr>
                <p:cNvPr id="158" name="Rectangle 157"/>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9" name="Straight Connector 158"/>
                <p:cNvCxnSpPr>
                  <a:stCxn id="158" idx="1"/>
                  <a:endCxn id="15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7" name="Rectangle 156"/>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7434077" y="2800518"/>
              <a:ext cx="263456" cy="218891"/>
              <a:chOff x="5155460" y="5281175"/>
              <a:chExt cx="263456" cy="218891"/>
            </a:xfrm>
            <a:solidFill>
              <a:srgbClr val="92D050"/>
            </a:solidFill>
          </p:grpSpPr>
          <p:grpSp>
            <p:nvGrpSpPr>
              <p:cNvPr id="152" name="Group 151"/>
              <p:cNvGrpSpPr/>
              <p:nvPr/>
            </p:nvGrpSpPr>
            <p:grpSpPr>
              <a:xfrm>
                <a:off x="5155460" y="5281175"/>
                <a:ext cx="263456" cy="218891"/>
                <a:chOff x="1989241" y="3221981"/>
                <a:chExt cx="550283" cy="457200"/>
              </a:xfrm>
              <a:grpFill/>
            </p:grpSpPr>
            <p:sp>
              <p:nvSpPr>
                <p:cNvPr id="154" name="Rectangle 153"/>
                <p:cNvSpPr/>
                <p:nvPr/>
              </p:nvSpPr>
              <p:spPr>
                <a:xfrm>
                  <a:off x="1989241" y="3221981"/>
                  <a:ext cx="550283"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 name="Straight Connector 154"/>
                <p:cNvCxnSpPr>
                  <a:stCxn id="154" idx="1"/>
                  <a:endCxn id="15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Rectangle 152"/>
              <p:cNvSpPr/>
              <p:nvPr/>
            </p:nvSpPr>
            <p:spPr>
              <a:xfrm>
                <a:off x="5155947" y="5386658"/>
                <a:ext cx="262967" cy="10953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7885947" y="2219693"/>
              <a:ext cx="263456" cy="218891"/>
              <a:chOff x="5155460" y="5281175"/>
              <a:chExt cx="263456" cy="218891"/>
            </a:xfrm>
            <a:solidFill>
              <a:srgbClr val="92D050"/>
            </a:solidFill>
          </p:grpSpPr>
          <p:grpSp>
            <p:nvGrpSpPr>
              <p:cNvPr id="148" name="Group 147"/>
              <p:cNvGrpSpPr/>
              <p:nvPr/>
            </p:nvGrpSpPr>
            <p:grpSpPr>
              <a:xfrm>
                <a:off x="5155460" y="5281175"/>
                <a:ext cx="263456" cy="218891"/>
                <a:chOff x="1989241" y="3221981"/>
                <a:chExt cx="550283" cy="457200"/>
              </a:xfrm>
              <a:grpFill/>
            </p:grpSpPr>
            <p:sp>
              <p:nvSpPr>
                <p:cNvPr id="150" name="Rectangle 14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1" name="Straight Connector 150"/>
                <p:cNvCxnSpPr>
                  <a:stCxn id="150" idx="1"/>
                  <a:endCxn id="15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8221080" y="1935267"/>
              <a:ext cx="267067" cy="218891"/>
              <a:chOff x="5151847" y="5303717"/>
              <a:chExt cx="267067" cy="218891"/>
            </a:xfrm>
            <a:solidFill>
              <a:srgbClr val="009644"/>
            </a:solidFill>
          </p:grpSpPr>
          <p:grpSp>
            <p:nvGrpSpPr>
              <p:cNvPr id="144" name="Group 143"/>
              <p:cNvGrpSpPr/>
              <p:nvPr/>
            </p:nvGrpSpPr>
            <p:grpSpPr>
              <a:xfrm>
                <a:off x="5151847" y="5303717"/>
                <a:ext cx="263456" cy="218891"/>
                <a:chOff x="1981695" y="3269064"/>
                <a:chExt cx="550283" cy="457200"/>
              </a:xfrm>
              <a:grpFill/>
            </p:grpSpPr>
            <p:sp>
              <p:nvSpPr>
                <p:cNvPr id="146" name="Rectangle 145"/>
                <p:cNvSpPr/>
                <p:nvPr/>
              </p:nvSpPr>
              <p:spPr>
                <a:xfrm>
                  <a:off x="1981695" y="3269064"/>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7" name="Straight Connector 146"/>
                <p:cNvCxnSpPr>
                  <a:stCxn id="146" idx="1"/>
                  <a:endCxn id="146" idx="3"/>
                </p:cNvCxnSpPr>
                <p:nvPr/>
              </p:nvCxnSpPr>
              <p:spPr>
                <a:xfrm>
                  <a:off x="1981695" y="3497665"/>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Rectangle 144"/>
              <p:cNvSpPr/>
              <p:nvPr/>
            </p:nvSpPr>
            <p:spPr>
              <a:xfrm>
                <a:off x="5155947" y="5412029"/>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8221082" y="1662096"/>
              <a:ext cx="263456" cy="218891"/>
              <a:chOff x="5155460" y="5281175"/>
              <a:chExt cx="263456" cy="218891"/>
            </a:xfrm>
            <a:solidFill>
              <a:srgbClr val="009644"/>
            </a:solidFill>
          </p:grpSpPr>
          <p:grpSp>
            <p:nvGrpSpPr>
              <p:cNvPr id="140" name="Group 139"/>
              <p:cNvGrpSpPr/>
              <p:nvPr/>
            </p:nvGrpSpPr>
            <p:grpSpPr>
              <a:xfrm>
                <a:off x="5155460" y="5281175"/>
                <a:ext cx="263456" cy="218891"/>
                <a:chOff x="1989241" y="3221981"/>
                <a:chExt cx="550283" cy="457200"/>
              </a:xfrm>
              <a:grpFill/>
            </p:grpSpPr>
            <p:sp>
              <p:nvSpPr>
                <p:cNvPr id="142" name="Rectangle 141"/>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3" name="Straight Connector 142"/>
                <p:cNvCxnSpPr>
                  <a:stCxn id="142" idx="1"/>
                  <a:endCxn id="14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1" name="Rectangle 140"/>
              <p:cNvSpPr/>
              <p:nvPr/>
            </p:nvSpPr>
            <p:spPr>
              <a:xfrm>
                <a:off x="5155947" y="5386658"/>
                <a:ext cx="262967" cy="1095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6450062" y="1784883"/>
              <a:ext cx="263456" cy="218891"/>
              <a:chOff x="5155460" y="5281175"/>
              <a:chExt cx="263456" cy="218891"/>
            </a:xfrm>
            <a:solidFill>
              <a:srgbClr val="009644"/>
            </a:solidFill>
          </p:grpSpPr>
          <p:grpSp>
            <p:nvGrpSpPr>
              <p:cNvPr id="136" name="Group 135"/>
              <p:cNvGrpSpPr/>
              <p:nvPr/>
            </p:nvGrpSpPr>
            <p:grpSpPr>
              <a:xfrm>
                <a:off x="5155460" y="5281175"/>
                <a:ext cx="263456" cy="218891"/>
                <a:chOff x="1989241" y="3221981"/>
                <a:chExt cx="550283" cy="457200"/>
              </a:xfrm>
              <a:grpFill/>
            </p:grpSpPr>
            <p:sp>
              <p:nvSpPr>
                <p:cNvPr id="138" name="Rectangle 137"/>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9" name="Straight Connector 138"/>
                <p:cNvCxnSpPr>
                  <a:stCxn id="138" idx="1"/>
                  <a:endCxn id="13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7" name="Rectangle 136"/>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6430200" y="1555170"/>
              <a:ext cx="263456" cy="218891"/>
              <a:chOff x="5155460" y="5281175"/>
              <a:chExt cx="263456" cy="218891"/>
            </a:xfrm>
            <a:solidFill>
              <a:srgbClr val="92D050"/>
            </a:solidFill>
          </p:grpSpPr>
          <p:grpSp>
            <p:nvGrpSpPr>
              <p:cNvPr id="132" name="Group 131"/>
              <p:cNvGrpSpPr/>
              <p:nvPr/>
            </p:nvGrpSpPr>
            <p:grpSpPr>
              <a:xfrm>
                <a:off x="5155460" y="5281175"/>
                <a:ext cx="263456" cy="218891"/>
                <a:chOff x="1989241" y="3221981"/>
                <a:chExt cx="550283" cy="457200"/>
              </a:xfrm>
              <a:grpFill/>
            </p:grpSpPr>
            <p:sp>
              <p:nvSpPr>
                <p:cNvPr id="134" name="Rectangle 13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a:stCxn id="134" idx="1"/>
                  <a:endCxn id="13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Rectangle 13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6183904" y="1737905"/>
              <a:ext cx="263456" cy="218891"/>
              <a:chOff x="5155460" y="5281175"/>
              <a:chExt cx="263456" cy="218891"/>
            </a:xfrm>
            <a:solidFill>
              <a:srgbClr val="92D050"/>
            </a:solidFill>
          </p:grpSpPr>
          <p:grpSp>
            <p:nvGrpSpPr>
              <p:cNvPr id="128" name="Group 127"/>
              <p:cNvGrpSpPr/>
              <p:nvPr/>
            </p:nvGrpSpPr>
            <p:grpSpPr>
              <a:xfrm>
                <a:off x="5155460" y="5281175"/>
                <a:ext cx="263456" cy="218891"/>
                <a:chOff x="1989241" y="3221981"/>
                <a:chExt cx="550283" cy="457200"/>
              </a:xfrm>
              <a:grpFill/>
            </p:grpSpPr>
            <p:sp>
              <p:nvSpPr>
                <p:cNvPr id="130" name="Rectangle 12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p:cNvCxnSpPr>
                  <a:stCxn id="130" idx="1"/>
                  <a:endCxn id="13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Rectangle 12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a:off x="5428042" y="5252526"/>
              <a:ext cx="263456" cy="218891"/>
              <a:chOff x="1210792" y="5077590"/>
              <a:chExt cx="550283" cy="457200"/>
            </a:xfrm>
            <a:solidFill>
              <a:srgbClr val="009644"/>
            </a:solidFill>
          </p:grpSpPr>
          <p:sp>
            <p:nvSpPr>
              <p:cNvPr id="126" name="Rectangle 125"/>
              <p:cNvSpPr/>
              <p:nvPr/>
            </p:nvSpPr>
            <p:spPr>
              <a:xfrm>
                <a:off x="1210792" y="5077590"/>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p:cNvCxnSpPr>
                <a:stCxn id="126" idx="1"/>
                <a:endCxn id="126" idx="3"/>
              </p:cNvCxnSpPr>
              <p:nvPr/>
            </p:nvCxnSpPr>
            <p:spPr>
              <a:xfrm>
                <a:off x="1210792" y="5306191"/>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957879" y="5073882"/>
              <a:ext cx="258077" cy="218891"/>
              <a:chOff x="5160838" y="5281175"/>
              <a:chExt cx="258077" cy="218891"/>
            </a:xfrm>
          </p:grpSpPr>
          <p:grpSp>
            <p:nvGrpSpPr>
              <p:cNvPr id="122" name="Group 121"/>
              <p:cNvGrpSpPr/>
              <p:nvPr/>
            </p:nvGrpSpPr>
            <p:grpSpPr>
              <a:xfrm>
                <a:off x="5163542" y="5281175"/>
                <a:ext cx="255373" cy="218891"/>
                <a:chOff x="2006122" y="3221981"/>
                <a:chExt cx="533400" cy="457200"/>
              </a:xfrm>
            </p:grpSpPr>
            <p:sp>
              <p:nvSpPr>
                <p:cNvPr id="124" name="Rectangle 123"/>
                <p:cNvSpPr/>
                <p:nvPr/>
              </p:nvSpPr>
              <p:spPr>
                <a:xfrm>
                  <a:off x="2006122" y="3221981"/>
                  <a:ext cx="533400"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p:cNvCxnSpPr>
                  <a:stCxn id="124" idx="1"/>
                  <a:endCxn id="124" idx="3"/>
                </p:cNvCxnSpPr>
                <p:nvPr/>
              </p:nvCxnSpPr>
              <p:spPr>
                <a:xfrm>
                  <a:off x="2006122" y="3450582"/>
                  <a:ext cx="53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a:xfrm>
                <a:off x="5160838" y="5386658"/>
                <a:ext cx="258076"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p:nvPr/>
          </p:nvGrpSpPr>
          <p:grpSpPr>
            <a:xfrm>
              <a:off x="5729811" y="4987687"/>
              <a:ext cx="263456" cy="218891"/>
              <a:chOff x="5155460" y="5281175"/>
              <a:chExt cx="263456" cy="218891"/>
            </a:xfrm>
          </p:grpSpPr>
          <p:grpSp>
            <p:nvGrpSpPr>
              <p:cNvPr id="118" name="Group 117"/>
              <p:cNvGrpSpPr/>
              <p:nvPr/>
            </p:nvGrpSpPr>
            <p:grpSpPr>
              <a:xfrm>
                <a:off x="5155460" y="5281175"/>
                <a:ext cx="263456" cy="218891"/>
                <a:chOff x="1989241" y="3221981"/>
                <a:chExt cx="550283" cy="457200"/>
              </a:xfrm>
            </p:grpSpPr>
            <p:sp>
              <p:nvSpPr>
                <p:cNvPr id="120" name="Rectangle 119"/>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a:stCxn id="120" idx="1"/>
                  <a:endCxn id="12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Rectangle 11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5108366" y="4908070"/>
              <a:ext cx="263456" cy="218891"/>
              <a:chOff x="5155460" y="5281175"/>
              <a:chExt cx="263456" cy="218891"/>
            </a:xfrm>
            <a:solidFill>
              <a:srgbClr val="92D050"/>
            </a:solidFill>
          </p:grpSpPr>
          <p:grpSp>
            <p:nvGrpSpPr>
              <p:cNvPr id="114" name="Group 113"/>
              <p:cNvGrpSpPr/>
              <p:nvPr/>
            </p:nvGrpSpPr>
            <p:grpSpPr>
              <a:xfrm>
                <a:off x="5155460" y="5281175"/>
                <a:ext cx="263456" cy="218891"/>
                <a:chOff x="1989241" y="3221981"/>
                <a:chExt cx="550283" cy="457200"/>
              </a:xfrm>
              <a:grpFill/>
            </p:grpSpPr>
            <p:sp>
              <p:nvSpPr>
                <p:cNvPr id="116" name="Rectangle 11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7" name="Straight Connector 116"/>
                <p:cNvCxnSpPr>
                  <a:stCxn id="116" idx="1"/>
                  <a:endCxn id="11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Rectangle 11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5284658" y="4205518"/>
              <a:ext cx="263456" cy="218891"/>
              <a:chOff x="5051943" y="5269674"/>
              <a:chExt cx="263456" cy="218891"/>
            </a:xfrm>
          </p:grpSpPr>
          <p:grpSp>
            <p:nvGrpSpPr>
              <p:cNvPr id="110" name="Group 109"/>
              <p:cNvGrpSpPr/>
              <p:nvPr/>
            </p:nvGrpSpPr>
            <p:grpSpPr>
              <a:xfrm>
                <a:off x="5051943" y="5269674"/>
                <a:ext cx="263456" cy="218891"/>
                <a:chOff x="1773024" y="3197959"/>
                <a:chExt cx="550283" cy="457200"/>
              </a:xfrm>
            </p:grpSpPr>
            <p:sp>
              <p:nvSpPr>
                <p:cNvPr id="112" name="Rectangle 111"/>
                <p:cNvSpPr/>
                <p:nvPr/>
              </p:nvSpPr>
              <p:spPr>
                <a:xfrm>
                  <a:off x="1773024" y="3197959"/>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p:cNvCxnSpPr>
                  <a:stCxn id="112" idx="1"/>
                  <a:endCxn id="112" idx="3"/>
                </p:cNvCxnSpPr>
                <p:nvPr/>
              </p:nvCxnSpPr>
              <p:spPr>
                <a:xfrm>
                  <a:off x="1773024" y="3426560"/>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5057321" y="5375157"/>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5648916" y="3949055"/>
              <a:ext cx="263456" cy="218891"/>
              <a:chOff x="5155460" y="5281175"/>
              <a:chExt cx="263456" cy="218891"/>
            </a:xfrm>
          </p:grpSpPr>
          <p:grpSp>
            <p:nvGrpSpPr>
              <p:cNvPr id="106" name="Group 105"/>
              <p:cNvGrpSpPr/>
              <p:nvPr/>
            </p:nvGrpSpPr>
            <p:grpSpPr>
              <a:xfrm>
                <a:off x="5155460" y="5281175"/>
                <a:ext cx="263456" cy="218891"/>
                <a:chOff x="1989241" y="3221981"/>
                <a:chExt cx="550283" cy="457200"/>
              </a:xfrm>
            </p:grpSpPr>
            <p:sp>
              <p:nvSpPr>
                <p:cNvPr id="108" name="Rectangle 107"/>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a:stCxn id="108" idx="1"/>
                  <a:endCxn id="108"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Rectangle 106"/>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5507784" y="4757115"/>
              <a:ext cx="263456" cy="218891"/>
              <a:chOff x="5155460" y="5281175"/>
              <a:chExt cx="263456" cy="218891"/>
            </a:xfrm>
            <a:solidFill>
              <a:srgbClr val="92D050"/>
            </a:solidFill>
          </p:grpSpPr>
          <p:grpSp>
            <p:nvGrpSpPr>
              <p:cNvPr id="102" name="Group 101"/>
              <p:cNvGrpSpPr/>
              <p:nvPr/>
            </p:nvGrpSpPr>
            <p:grpSpPr>
              <a:xfrm>
                <a:off x="5155460" y="5281175"/>
                <a:ext cx="263456" cy="218891"/>
                <a:chOff x="1989241" y="3221981"/>
                <a:chExt cx="550283" cy="457200"/>
              </a:xfrm>
              <a:grpFill/>
            </p:grpSpPr>
            <p:sp>
              <p:nvSpPr>
                <p:cNvPr id="104" name="Rectangle 10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p:cNvCxnSpPr>
                  <a:stCxn id="104" idx="1"/>
                  <a:endCxn id="10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030277" y="4711779"/>
              <a:ext cx="263456" cy="218891"/>
              <a:chOff x="5155460" y="5281175"/>
              <a:chExt cx="263456" cy="218891"/>
            </a:xfrm>
          </p:grpSpPr>
          <p:grpSp>
            <p:nvGrpSpPr>
              <p:cNvPr id="98" name="Group 97"/>
              <p:cNvGrpSpPr/>
              <p:nvPr/>
            </p:nvGrpSpPr>
            <p:grpSpPr>
              <a:xfrm>
                <a:off x="5155460" y="5281175"/>
                <a:ext cx="263456" cy="218891"/>
                <a:chOff x="1989241" y="3221981"/>
                <a:chExt cx="550283" cy="457200"/>
              </a:xfrm>
            </p:grpSpPr>
            <p:sp>
              <p:nvSpPr>
                <p:cNvPr id="100" name="Rectangle 99"/>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p:cNvCxnSpPr>
                  <a:stCxn id="100" idx="1"/>
                  <a:endCxn id="10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5779649" y="3676757"/>
              <a:ext cx="263456" cy="218891"/>
              <a:chOff x="5155460" y="5281175"/>
              <a:chExt cx="263456" cy="218891"/>
            </a:xfrm>
          </p:grpSpPr>
          <p:grpSp>
            <p:nvGrpSpPr>
              <p:cNvPr id="94" name="Group 93"/>
              <p:cNvGrpSpPr/>
              <p:nvPr/>
            </p:nvGrpSpPr>
            <p:grpSpPr>
              <a:xfrm>
                <a:off x="5155460" y="5281175"/>
                <a:ext cx="263456" cy="218891"/>
                <a:chOff x="1989241" y="3221981"/>
                <a:chExt cx="550283" cy="457200"/>
              </a:xfrm>
            </p:grpSpPr>
            <p:sp>
              <p:nvSpPr>
                <p:cNvPr id="96" name="Rectangle 95"/>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p:cNvCxnSpPr>
                  <a:stCxn id="96" idx="1"/>
                  <a:endCxn id="96"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Rectangle 94"/>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5931759" y="3451965"/>
              <a:ext cx="263456" cy="218891"/>
              <a:chOff x="5155460" y="5281175"/>
              <a:chExt cx="263456" cy="218891"/>
            </a:xfrm>
            <a:solidFill>
              <a:srgbClr val="92D050"/>
            </a:solidFill>
          </p:grpSpPr>
          <p:grpSp>
            <p:nvGrpSpPr>
              <p:cNvPr id="90" name="Group 89"/>
              <p:cNvGrpSpPr/>
              <p:nvPr/>
            </p:nvGrpSpPr>
            <p:grpSpPr>
              <a:xfrm>
                <a:off x="5155460" y="5281175"/>
                <a:ext cx="263456" cy="218891"/>
                <a:chOff x="1989241" y="3221981"/>
                <a:chExt cx="550283" cy="457200"/>
              </a:xfrm>
              <a:grpFill/>
            </p:grpSpPr>
            <p:sp>
              <p:nvSpPr>
                <p:cNvPr id="92" name="Rectangle 91"/>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p:cNvCxnSpPr>
                  <a:stCxn id="92" idx="1"/>
                  <a:endCxn id="9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6006153" y="3123330"/>
              <a:ext cx="263456" cy="218891"/>
              <a:chOff x="5155460" y="5281175"/>
              <a:chExt cx="263456" cy="218891"/>
            </a:xfrm>
            <a:solidFill>
              <a:srgbClr val="92D050"/>
            </a:solidFill>
          </p:grpSpPr>
          <p:grpSp>
            <p:nvGrpSpPr>
              <p:cNvPr id="86" name="Group 85"/>
              <p:cNvGrpSpPr/>
              <p:nvPr/>
            </p:nvGrpSpPr>
            <p:grpSpPr>
              <a:xfrm>
                <a:off x="5155460" y="5281175"/>
                <a:ext cx="263456" cy="218891"/>
                <a:chOff x="1989241" y="3221981"/>
                <a:chExt cx="550283" cy="457200"/>
              </a:xfrm>
              <a:grpFill/>
            </p:grpSpPr>
            <p:sp>
              <p:nvSpPr>
                <p:cNvPr id="88" name="Rectangle 87"/>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p:cNvCxnSpPr>
                  <a:stCxn id="88" idx="1"/>
                  <a:endCxn id="8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5155947" y="5386658"/>
                <a:ext cx="262967" cy="10953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5983764" y="2840920"/>
              <a:ext cx="263456" cy="218891"/>
              <a:chOff x="5155460" y="5281175"/>
              <a:chExt cx="263456" cy="218891"/>
            </a:xfrm>
            <a:solidFill>
              <a:srgbClr val="92D050"/>
            </a:solidFill>
          </p:grpSpPr>
          <p:grpSp>
            <p:nvGrpSpPr>
              <p:cNvPr id="82" name="Group 81"/>
              <p:cNvGrpSpPr/>
              <p:nvPr/>
            </p:nvGrpSpPr>
            <p:grpSpPr>
              <a:xfrm>
                <a:off x="5155460" y="5281175"/>
                <a:ext cx="263456" cy="218891"/>
                <a:chOff x="1989241" y="3221981"/>
                <a:chExt cx="550283" cy="457200"/>
              </a:xfrm>
              <a:grpFill/>
            </p:grpSpPr>
            <p:sp>
              <p:nvSpPr>
                <p:cNvPr id="84" name="Rectangle 8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a:stCxn id="84" idx="1"/>
                  <a:endCxn id="8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6478089" y="1944019"/>
              <a:ext cx="263456" cy="218891"/>
              <a:chOff x="5155460" y="5281175"/>
              <a:chExt cx="263456" cy="218891"/>
            </a:xfrm>
          </p:grpSpPr>
          <p:grpSp>
            <p:nvGrpSpPr>
              <p:cNvPr id="78" name="Group 77"/>
              <p:cNvGrpSpPr/>
              <p:nvPr/>
            </p:nvGrpSpPr>
            <p:grpSpPr>
              <a:xfrm>
                <a:off x="5155460" y="5281175"/>
                <a:ext cx="263456" cy="218891"/>
                <a:chOff x="1989241" y="3221981"/>
                <a:chExt cx="550283" cy="457200"/>
              </a:xfrm>
            </p:grpSpPr>
            <p:sp>
              <p:nvSpPr>
                <p:cNvPr id="80" name="Rectangle 79"/>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p:cNvCxnSpPr>
                  <a:stCxn id="80" idx="1"/>
                  <a:endCxn id="8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6071160" y="2390943"/>
              <a:ext cx="263456" cy="218891"/>
              <a:chOff x="5155460" y="5281175"/>
              <a:chExt cx="263456" cy="218891"/>
            </a:xfrm>
            <a:solidFill>
              <a:srgbClr val="92D050"/>
            </a:solidFill>
          </p:grpSpPr>
          <p:grpSp>
            <p:nvGrpSpPr>
              <p:cNvPr id="74" name="Group 73"/>
              <p:cNvGrpSpPr/>
              <p:nvPr/>
            </p:nvGrpSpPr>
            <p:grpSpPr>
              <a:xfrm>
                <a:off x="5155460" y="5281175"/>
                <a:ext cx="263456" cy="218891"/>
                <a:chOff x="1989241" y="3221981"/>
                <a:chExt cx="550283" cy="457200"/>
              </a:xfrm>
              <a:grpFill/>
            </p:grpSpPr>
            <p:sp>
              <p:nvSpPr>
                <p:cNvPr id="76" name="Rectangle 7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p:cNvCxnSpPr>
                  <a:stCxn id="76" idx="1"/>
                  <a:endCxn id="7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Rectangle 7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5881201" y="2257323"/>
              <a:ext cx="263456" cy="218891"/>
              <a:chOff x="5155460" y="5281175"/>
              <a:chExt cx="263456" cy="218891"/>
            </a:xfrm>
            <a:solidFill>
              <a:srgbClr val="92D050"/>
            </a:solidFill>
          </p:grpSpPr>
          <p:grpSp>
            <p:nvGrpSpPr>
              <p:cNvPr id="70" name="Group 69"/>
              <p:cNvGrpSpPr/>
              <p:nvPr/>
            </p:nvGrpSpPr>
            <p:grpSpPr>
              <a:xfrm>
                <a:off x="5155460" y="5281175"/>
                <a:ext cx="263456" cy="218891"/>
                <a:chOff x="1989241" y="3221981"/>
                <a:chExt cx="550283" cy="457200"/>
              </a:xfrm>
              <a:grpFill/>
            </p:grpSpPr>
            <p:sp>
              <p:nvSpPr>
                <p:cNvPr id="72" name="Rectangle 71"/>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a:stCxn id="72" idx="1"/>
                  <a:endCxn id="7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7304790" y="2957252"/>
              <a:ext cx="263456" cy="218891"/>
              <a:chOff x="5155460" y="5281175"/>
              <a:chExt cx="263456" cy="218891"/>
            </a:xfrm>
            <a:solidFill>
              <a:srgbClr val="92D050"/>
            </a:solidFill>
          </p:grpSpPr>
          <p:grpSp>
            <p:nvGrpSpPr>
              <p:cNvPr id="66" name="Group 65"/>
              <p:cNvGrpSpPr/>
              <p:nvPr/>
            </p:nvGrpSpPr>
            <p:grpSpPr>
              <a:xfrm>
                <a:off x="5155460" y="5281175"/>
                <a:ext cx="263456" cy="218891"/>
                <a:chOff x="1989241" y="3221981"/>
                <a:chExt cx="550283" cy="457200"/>
              </a:xfrm>
              <a:grpFill/>
            </p:grpSpPr>
            <p:sp>
              <p:nvSpPr>
                <p:cNvPr id="68" name="Rectangle 67"/>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a:stCxn id="68" idx="1"/>
                  <a:endCxn id="6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Rectangle 66"/>
              <p:cNvSpPr/>
              <p:nvPr/>
            </p:nvSpPr>
            <p:spPr>
              <a:xfrm>
                <a:off x="5155947" y="5386658"/>
                <a:ext cx="262967"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7193284" y="2116408"/>
              <a:ext cx="263456" cy="218891"/>
              <a:chOff x="5155460" y="5281175"/>
              <a:chExt cx="263456" cy="218891"/>
            </a:xfrm>
            <a:solidFill>
              <a:srgbClr val="92D050"/>
            </a:solidFill>
          </p:grpSpPr>
          <p:grpSp>
            <p:nvGrpSpPr>
              <p:cNvPr id="62" name="Group 61"/>
              <p:cNvGrpSpPr/>
              <p:nvPr/>
            </p:nvGrpSpPr>
            <p:grpSpPr>
              <a:xfrm>
                <a:off x="5155460" y="5281175"/>
                <a:ext cx="263456" cy="218891"/>
                <a:chOff x="1989241" y="3221981"/>
                <a:chExt cx="550283" cy="457200"/>
              </a:xfrm>
              <a:grpFill/>
            </p:grpSpPr>
            <p:sp>
              <p:nvSpPr>
                <p:cNvPr id="64" name="Rectangle 6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p:cNvCxnSpPr>
                  <a:stCxn id="64" idx="1"/>
                  <a:endCxn id="6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p:cNvGrpSpPr/>
            <p:nvPr/>
          </p:nvGrpSpPr>
          <p:grpSpPr>
            <a:xfrm>
              <a:off x="7146193" y="2265431"/>
              <a:ext cx="263456" cy="218891"/>
              <a:chOff x="5155460" y="5281175"/>
              <a:chExt cx="263456" cy="218891"/>
            </a:xfrm>
          </p:grpSpPr>
          <p:grpSp>
            <p:nvGrpSpPr>
              <p:cNvPr id="58" name="Group 57"/>
              <p:cNvGrpSpPr/>
              <p:nvPr/>
            </p:nvGrpSpPr>
            <p:grpSpPr>
              <a:xfrm>
                <a:off x="5155460" y="5281175"/>
                <a:ext cx="263456" cy="218891"/>
                <a:chOff x="1989241" y="3221981"/>
                <a:chExt cx="550283" cy="457200"/>
              </a:xfrm>
            </p:grpSpPr>
            <p:sp>
              <p:nvSpPr>
                <p:cNvPr id="60" name="Rectangle 59"/>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p:cNvCxnSpPr>
                  <a:stCxn id="60" idx="1"/>
                  <a:endCxn id="6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5160838" y="5386658"/>
                <a:ext cx="258076" cy="10953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p:cNvGrpSpPr/>
            <p:nvPr/>
          </p:nvGrpSpPr>
          <p:grpSpPr>
            <a:xfrm>
              <a:off x="4701073" y="2374231"/>
              <a:ext cx="263456" cy="218891"/>
              <a:chOff x="5155460" y="5281175"/>
              <a:chExt cx="263456" cy="218891"/>
            </a:xfrm>
            <a:solidFill>
              <a:srgbClr val="92D050"/>
            </a:solidFill>
          </p:grpSpPr>
          <p:grpSp>
            <p:nvGrpSpPr>
              <p:cNvPr id="54" name="Group 53"/>
              <p:cNvGrpSpPr/>
              <p:nvPr/>
            </p:nvGrpSpPr>
            <p:grpSpPr>
              <a:xfrm>
                <a:off x="5155460" y="5281175"/>
                <a:ext cx="263456" cy="218891"/>
                <a:chOff x="1989241" y="3221981"/>
                <a:chExt cx="550283" cy="457200"/>
              </a:xfrm>
              <a:grpFill/>
            </p:grpSpPr>
            <p:sp>
              <p:nvSpPr>
                <p:cNvPr id="56" name="Rectangle 55"/>
                <p:cNvSpPr/>
                <p:nvPr/>
              </p:nvSpPr>
              <p:spPr>
                <a:xfrm>
                  <a:off x="1989241" y="3221981"/>
                  <a:ext cx="550283"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56" idx="1"/>
                  <a:endCxn id="5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5155947" y="5386658"/>
                <a:ext cx="262967"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a:off x="6266462" y="2486448"/>
              <a:ext cx="263456" cy="218891"/>
              <a:chOff x="5155460" y="5281175"/>
              <a:chExt cx="263456" cy="218891"/>
            </a:xfrm>
          </p:grpSpPr>
          <p:grpSp>
            <p:nvGrpSpPr>
              <p:cNvPr id="50" name="Group 49"/>
              <p:cNvGrpSpPr/>
              <p:nvPr/>
            </p:nvGrpSpPr>
            <p:grpSpPr>
              <a:xfrm>
                <a:off x="5155460" y="5281175"/>
                <a:ext cx="263456" cy="218891"/>
                <a:chOff x="1989241" y="3221981"/>
                <a:chExt cx="550283" cy="457200"/>
              </a:xfrm>
            </p:grpSpPr>
            <p:sp>
              <p:nvSpPr>
                <p:cNvPr id="52" name="Rectangle 51"/>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p:cNvCxnSpPr>
                  <a:stCxn id="52" idx="1"/>
                  <a:endCxn id="52"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6526916" y="2127313"/>
              <a:ext cx="263456" cy="218891"/>
              <a:chOff x="5155460" y="5281175"/>
              <a:chExt cx="263456" cy="218891"/>
            </a:xfrm>
            <a:solidFill>
              <a:srgbClr val="92D050"/>
            </a:solidFill>
          </p:grpSpPr>
          <p:grpSp>
            <p:nvGrpSpPr>
              <p:cNvPr id="46" name="Group 45"/>
              <p:cNvGrpSpPr/>
              <p:nvPr/>
            </p:nvGrpSpPr>
            <p:grpSpPr>
              <a:xfrm>
                <a:off x="5155460" y="5281175"/>
                <a:ext cx="263456" cy="218891"/>
                <a:chOff x="1989241" y="3221981"/>
                <a:chExt cx="550283" cy="457200"/>
              </a:xfrm>
              <a:grpFill/>
            </p:grpSpPr>
            <p:sp>
              <p:nvSpPr>
                <p:cNvPr id="48" name="Rectangle 47"/>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a:stCxn id="48" idx="1"/>
                  <a:endCxn id="4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80" name="Rectangle 179"/>
          <p:cNvSpPr/>
          <p:nvPr/>
        </p:nvSpPr>
        <p:spPr>
          <a:xfrm>
            <a:off x="8560226" y="1621313"/>
            <a:ext cx="263456" cy="21889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180"/>
          <p:cNvSpPr/>
          <p:nvPr/>
        </p:nvSpPr>
        <p:spPr>
          <a:xfrm>
            <a:off x="8560713" y="1726796"/>
            <a:ext cx="262967" cy="1095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5" name="Picture 97" descr="letterhead_Boston"/>
          <p:cNvPicPr>
            <a:picLocks noChangeAspect="1" noChangeArrowheads="1"/>
          </p:cNvPicPr>
          <p:nvPr/>
        </p:nvPicPr>
        <p:blipFill>
          <a:blip r:embed="rId3" cstate="print">
            <a:extLst>
              <a:ext uri="{28A0092B-C50C-407E-A947-70E740481C1C}">
                <a14:useLocalDpi xmlns:a14="http://schemas.microsoft.com/office/drawing/2010/main" val="0"/>
              </a:ext>
            </a:extLst>
          </a:blip>
          <a:srcRect l="8235" t="7272" r="76471" b="84546"/>
          <a:stretch>
            <a:fillRect/>
          </a:stretch>
        </p:blipFill>
        <p:spPr bwMode="auto">
          <a:xfrm>
            <a:off x="8574456" y="6483746"/>
            <a:ext cx="529643" cy="315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6" name="Rectangle 195"/>
          <p:cNvSpPr/>
          <p:nvPr/>
        </p:nvSpPr>
        <p:spPr>
          <a:xfrm>
            <a:off x="519197" y="6322155"/>
            <a:ext cx="3220753" cy="338554"/>
          </a:xfrm>
          <a:prstGeom prst="rect">
            <a:avLst/>
          </a:prstGeom>
        </p:spPr>
        <p:txBody>
          <a:bodyPr wrap="none">
            <a:spAutoFit/>
          </a:bodyPr>
          <a:lstStyle/>
          <a:p>
            <a:pPr algn="r"/>
            <a:r>
              <a:rPr lang="en-US" sz="1600" b="1" dirty="0">
                <a:effectLst>
                  <a:outerShdw blurRad="38100" dist="38100" dir="2700000" algn="tl">
                    <a:srgbClr val="000000">
                      <a:alpha val="43137"/>
                    </a:srgbClr>
                  </a:outerShdw>
                </a:effectLst>
              </a:rPr>
              <a:t>Prepared for: City of Newton</a:t>
            </a:r>
          </a:p>
        </p:txBody>
      </p:sp>
      <p:sp>
        <p:nvSpPr>
          <p:cNvPr id="2" name="TextBox 1"/>
          <p:cNvSpPr txBox="1"/>
          <p:nvPr/>
        </p:nvSpPr>
        <p:spPr>
          <a:xfrm>
            <a:off x="457200" y="5859719"/>
            <a:ext cx="3915763" cy="369332"/>
          </a:xfrm>
          <a:prstGeom prst="rect">
            <a:avLst/>
          </a:prstGeom>
          <a:noFill/>
        </p:spPr>
        <p:txBody>
          <a:bodyPr wrap="square" rtlCol="0">
            <a:spAutoFit/>
          </a:bodyPr>
          <a:lstStyle/>
          <a:p>
            <a:r>
              <a:rPr lang="en-US" dirty="0" smtClean="0"/>
              <a:t>NM – No Mitigation Proposed</a:t>
            </a:r>
            <a:endParaRPr lang="en-US" dirty="0"/>
          </a:p>
        </p:txBody>
      </p:sp>
      <p:sp>
        <p:nvSpPr>
          <p:cNvPr id="3" name="TextBox 2"/>
          <p:cNvSpPr txBox="1"/>
          <p:nvPr/>
        </p:nvSpPr>
        <p:spPr>
          <a:xfrm>
            <a:off x="5962687" y="466234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4" name="TextBox 183"/>
          <p:cNvSpPr txBox="1"/>
          <p:nvPr/>
        </p:nvSpPr>
        <p:spPr>
          <a:xfrm>
            <a:off x="6219033" y="450324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5" name="TextBox 184"/>
          <p:cNvSpPr txBox="1"/>
          <p:nvPr/>
        </p:nvSpPr>
        <p:spPr>
          <a:xfrm>
            <a:off x="7794899" y="219446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6" name="TextBox 185"/>
          <p:cNvSpPr txBox="1"/>
          <p:nvPr/>
        </p:nvSpPr>
        <p:spPr>
          <a:xfrm>
            <a:off x="7056704" y="2223390"/>
            <a:ext cx="442434"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NM</a:t>
            </a:r>
            <a:endParaRPr lang="en-US" sz="1200" b="1" dirty="0">
              <a:latin typeface="Times New Roman" pitchFamily="18" charset="0"/>
              <a:cs typeface="Times New Roman" pitchFamily="18" charset="0"/>
            </a:endParaRPr>
          </a:p>
        </p:txBody>
      </p:sp>
      <p:sp>
        <p:nvSpPr>
          <p:cNvPr id="187" name="TextBox 186"/>
          <p:cNvSpPr txBox="1"/>
          <p:nvPr/>
        </p:nvSpPr>
        <p:spPr>
          <a:xfrm>
            <a:off x="4611584" y="233713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8" name="TextBox 187"/>
          <p:cNvSpPr txBox="1"/>
          <p:nvPr/>
        </p:nvSpPr>
        <p:spPr>
          <a:xfrm>
            <a:off x="6386562" y="172520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9" name="TextBox 188"/>
          <p:cNvSpPr txBox="1"/>
          <p:nvPr/>
        </p:nvSpPr>
        <p:spPr>
          <a:xfrm>
            <a:off x="8135446" y="1617329"/>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0" name="TextBox 189"/>
          <p:cNvSpPr txBox="1"/>
          <p:nvPr/>
        </p:nvSpPr>
        <p:spPr>
          <a:xfrm>
            <a:off x="8470737" y="160011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1" name="TextBox 190"/>
          <p:cNvSpPr txBox="1"/>
          <p:nvPr/>
        </p:nvSpPr>
        <p:spPr>
          <a:xfrm>
            <a:off x="7235523" y="292131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2" name="TextBox 191"/>
          <p:cNvSpPr txBox="1"/>
          <p:nvPr/>
        </p:nvSpPr>
        <p:spPr>
          <a:xfrm>
            <a:off x="5800995" y="221624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3" name="TextBox 192"/>
          <p:cNvSpPr txBox="1"/>
          <p:nvPr/>
        </p:nvSpPr>
        <p:spPr>
          <a:xfrm>
            <a:off x="6170071" y="245075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4" name="TextBox 193"/>
          <p:cNvSpPr txBox="1"/>
          <p:nvPr/>
        </p:nvSpPr>
        <p:spPr>
          <a:xfrm>
            <a:off x="5963174" y="236019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8" name="TextBox 197"/>
          <p:cNvSpPr txBox="1"/>
          <p:nvPr/>
        </p:nvSpPr>
        <p:spPr>
          <a:xfrm>
            <a:off x="6072666" y="1722574"/>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9" name="TextBox 198"/>
          <p:cNvSpPr txBox="1"/>
          <p:nvPr/>
        </p:nvSpPr>
        <p:spPr>
          <a:xfrm>
            <a:off x="6365530" y="1526115"/>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0" name="TextBox 199"/>
          <p:cNvSpPr txBox="1"/>
          <p:nvPr/>
        </p:nvSpPr>
        <p:spPr>
          <a:xfrm>
            <a:off x="6400878" y="190754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1" name="TextBox 200"/>
          <p:cNvSpPr txBox="1"/>
          <p:nvPr/>
        </p:nvSpPr>
        <p:spPr>
          <a:xfrm>
            <a:off x="6440250" y="2107270"/>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2" name="TextBox 201"/>
          <p:cNvSpPr txBox="1"/>
          <p:nvPr/>
        </p:nvSpPr>
        <p:spPr>
          <a:xfrm>
            <a:off x="7125812" y="208119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3" name="TextBox 202"/>
          <p:cNvSpPr txBox="1"/>
          <p:nvPr/>
        </p:nvSpPr>
        <p:spPr>
          <a:xfrm>
            <a:off x="5892180" y="280790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4" name="TextBox 203"/>
          <p:cNvSpPr txBox="1"/>
          <p:nvPr/>
        </p:nvSpPr>
        <p:spPr>
          <a:xfrm>
            <a:off x="5904565" y="3084902"/>
            <a:ext cx="442434"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NM</a:t>
            </a:r>
            <a:endParaRPr lang="en-US" sz="1200" b="1" dirty="0">
              <a:latin typeface="Times New Roman" pitchFamily="18" charset="0"/>
              <a:cs typeface="Times New Roman" pitchFamily="18" charset="0"/>
            </a:endParaRPr>
          </a:p>
        </p:txBody>
      </p:sp>
      <p:sp>
        <p:nvSpPr>
          <p:cNvPr id="205" name="TextBox 204"/>
          <p:cNvSpPr txBox="1"/>
          <p:nvPr/>
        </p:nvSpPr>
        <p:spPr>
          <a:xfrm>
            <a:off x="5821888" y="322025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6" name="TextBox 205"/>
          <p:cNvSpPr txBox="1"/>
          <p:nvPr/>
        </p:nvSpPr>
        <p:spPr>
          <a:xfrm>
            <a:off x="5422573" y="471068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7" name="TextBox 206"/>
          <p:cNvSpPr txBox="1"/>
          <p:nvPr/>
        </p:nvSpPr>
        <p:spPr>
          <a:xfrm>
            <a:off x="5027134" y="487505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8" name="TextBox 207"/>
          <p:cNvSpPr txBox="1"/>
          <p:nvPr/>
        </p:nvSpPr>
        <p:spPr>
          <a:xfrm>
            <a:off x="4887636" y="5040865"/>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9" name="TextBox 208"/>
          <p:cNvSpPr txBox="1"/>
          <p:nvPr/>
        </p:nvSpPr>
        <p:spPr>
          <a:xfrm>
            <a:off x="5088269" y="5254034"/>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0" name="TextBox 209"/>
          <p:cNvSpPr txBox="1"/>
          <p:nvPr/>
        </p:nvSpPr>
        <p:spPr>
          <a:xfrm>
            <a:off x="5349798" y="520657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1" name="TextBox 210"/>
          <p:cNvSpPr txBox="1"/>
          <p:nvPr/>
        </p:nvSpPr>
        <p:spPr>
          <a:xfrm>
            <a:off x="4269091" y="2374231"/>
            <a:ext cx="442434"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NM</a:t>
            </a:r>
            <a:endParaRPr lang="en-US" sz="1200" b="1" dirty="0">
              <a:latin typeface="Times New Roman" pitchFamily="18" charset="0"/>
              <a:cs typeface="Times New Roman" pitchFamily="18" charset="0"/>
            </a:endParaRPr>
          </a:p>
        </p:txBody>
      </p:sp>
      <p:sp>
        <p:nvSpPr>
          <p:cNvPr id="212" name="Freeform 211"/>
          <p:cNvSpPr/>
          <p:nvPr/>
        </p:nvSpPr>
        <p:spPr>
          <a:xfrm>
            <a:off x="5421085" y="1793173"/>
            <a:ext cx="3277589" cy="2504171"/>
          </a:xfrm>
          <a:custGeom>
            <a:avLst/>
            <a:gdLst>
              <a:gd name="connsiteX0" fmla="*/ 2042556 w 2761013"/>
              <a:gd name="connsiteY0" fmla="*/ 136566 h 2006930"/>
              <a:gd name="connsiteX1" fmla="*/ 1995055 w 2761013"/>
              <a:gd name="connsiteY1" fmla="*/ 59377 h 2006930"/>
              <a:gd name="connsiteX2" fmla="*/ 2030681 w 2761013"/>
              <a:gd name="connsiteY2" fmla="*/ 17813 h 2006930"/>
              <a:gd name="connsiteX3" fmla="*/ 2125683 w 2761013"/>
              <a:gd name="connsiteY3" fmla="*/ 0 h 2006930"/>
              <a:gd name="connsiteX4" fmla="*/ 2280063 w 2761013"/>
              <a:gd name="connsiteY4" fmla="*/ 17813 h 2006930"/>
              <a:gd name="connsiteX5" fmla="*/ 2565070 w 2761013"/>
              <a:gd name="connsiteY5" fmla="*/ 17813 h 2006930"/>
              <a:gd name="connsiteX6" fmla="*/ 2713512 w 2761013"/>
              <a:gd name="connsiteY6" fmla="*/ 0 h 2006930"/>
              <a:gd name="connsiteX7" fmla="*/ 2761013 w 2761013"/>
              <a:gd name="connsiteY7" fmla="*/ 77190 h 2006930"/>
              <a:gd name="connsiteX8" fmla="*/ 2725387 w 2761013"/>
              <a:gd name="connsiteY8" fmla="*/ 148442 h 2006930"/>
              <a:gd name="connsiteX9" fmla="*/ 2553195 w 2761013"/>
              <a:gd name="connsiteY9" fmla="*/ 148442 h 2006930"/>
              <a:gd name="connsiteX10" fmla="*/ 2428504 w 2761013"/>
              <a:gd name="connsiteY10" fmla="*/ 184068 h 2006930"/>
              <a:gd name="connsiteX11" fmla="*/ 2179122 w 2761013"/>
              <a:gd name="connsiteY11" fmla="*/ 522514 h 2006930"/>
              <a:gd name="connsiteX12" fmla="*/ 1793174 w 2761013"/>
              <a:gd name="connsiteY12" fmla="*/ 546265 h 2006930"/>
              <a:gd name="connsiteX13" fmla="*/ 1525980 w 2761013"/>
              <a:gd name="connsiteY13" fmla="*/ 611579 h 2006930"/>
              <a:gd name="connsiteX14" fmla="*/ 783772 w 2761013"/>
              <a:gd name="connsiteY14" fmla="*/ 350322 h 2006930"/>
              <a:gd name="connsiteX15" fmla="*/ 374073 w 2761013"/>
              <a:gd name="connsiteY15" fmla="*/ 754083 h 2006930"/>
              <a:gd name="connsiteX16" fmla="*/ 314696 w 2761013"/>
              <a:gd name="connsiteY16" fmla="*/ 1128156 h 2006930"/>
              <a:gd name="connsiteX17" fmla="*/ 285008 w 2761013"/>
              <a:gd name="connsiteY17" fmla="*/ 1407226 h 2006930"/>
              <a:gd name="connsiteX18" fmla="*/ 184068 w 2761013"/>
              <a:gd name="connsiteY18" fmla="*/ 1662545 h 2006930"/>
              <a:gd name="connsiteX19" fmla="*/ 0 w 2761013"/>
              <a:gd name="connsiteY19" fmla="*/ 2006930 h 2006930"/>
              <a:gd name="connsiteX0" fmla="*/ 2392878 w 3111335"/>
              <a:gd name="connsiteY0" fmla="*/ 136566 h 2487880"/>
              <a:gd name="connsiteX1" fmla="*/ 2345377 w 3111335"/>
              <a:gd name="connsiteY1" fmla="*/ 59377 h 2487880"/>
              <a:gd name="connsiteX2" fmla="*/ 2381003 w 3111335"/>
              <a:gd name="connsiteY2" fmla="*/ 17813 h 2487880"/>
              <a:gd name="connsiteX3" fmla="*/ 2476005 w 3111335"/>
              <a:gd name="connsiteY3" fmla="*/ 0 h 2487880"/>
              <a:gd name="connsiteX4" fmla="*/ 2630385 w 3111335"/>
              <a:gd name="connsiteY4" fmla="*/ 17813 h 2487880"/>
              <a:gd name="connsiteX5" fmla="*/ 2915392 w 3111335"/>
              <a:gd name="connsiteY5" fmla="*/ 17813 h 2487880"/>
              <a:gd name="connsiteX6" fmla="*/ 3063834 w 3111335"/>
              <a:gd name="connsiteY6" fmla="*/ 0 h 2487880"/>
              <a:gd name="connsiteX7" fmla="*/ 3111335 w 3111335"/>
              <a:gd name="connsiteY7" fmla="*/ 77190 h 2487880"/>
              <a:gd name="connsiteX8" fmla="*/ 3075709 w 3111335"/>
              <a:gd name="connsiteY8" fmla="*/ 148442 h 2487880"/>
              <a:gd name="connsiteX9" fmla="*/ 2903517 w 3111335"/>
              <a:gd name="connsiteY9" fmla="*/ 148442 h 2487880"/>
              <a:gd name="connsiteX10" fmla="*/ 2778826 w 3111335"/>
              <a:gd name="connsiteY10" fmla="*/ 184068 h 2487880"/>
              <a:gd name="connsiteX11" fmla="*/ 2529444 w 3111335"/>
              <a:gd name="connsiteY11" fmla="*/ 522514 h 2487880"/>
              <a:gd name="connsiteX12" fmla="*/ 2143496 w 3111335"/>
              <a:gd name="connsiteY12" fmla="*/ 546265 h 2487880"/>
              <a:gd name="connsiteX13" fmla="*/ 1876302 w 3111335"/>
              <a:gd name="connsiteY13" fmla="*/ 611579 h 2487880"/>
              <a:gd name="connsiteX14" fmla="*/ 1134094 w 3111335"/>
              <a:gd name="connsiteY14" fmla="*/ 350322 h 2487880"/>
              <a:gd name="connsiteX15" fmla="*/ 724395 w 3111335"/>
              <a:gd name="connsiteY15" fmla="*/ 754083 h 2487880"/>
              <a:gd name="connsiteX16" fmla="*/ 665018 w 3111335"/>
              <a:gd name="connsiteY16" fmla="*/ 1128156 h 2487880"/>
              <a:gd name="connsiteX17" fmla="*/ 635330 w 3111335"/>
              <a:gd name="connsiteY17" fmla="*/ 1407226 h 2487880"/>
              <a:gd name="connsiteX18" fmla="*/ 534390 w 3111335"/>
              <a:gd name="connsiteY18" fmla="*/ 1662545 h 2487880"/>
              <a:gd name="connsiteX19" fmla="*/ 0 w 3111335"/>
              <a:gd name="connsiteY19" fmla="*/ 2487880 h 2487880"/>
              <a:gd name="connsiteX0" fmla="*/ 2392878 w 3111335"/>
              <a:gd name="connsiteY0" fmla="*/ 136566 h 2487880"/>
              <a:gd name="connsiteX1" fmla="*/ 2345377 w 3111335"/>
              <a:gd name="connsiteY1" fmla="*/ 59377 h 2487880"/>
              <a:gd name="connsiteX2" fmla="*/ 2381003 w 3111335"/>
              <a:gd name="connsiteY2" fmla="*/ 17813 h 2487880"/>
              <a:gd name="connsiteX3" fmla="*/ 2476005 w 3111335"/>
              <a:gd name="connsiteY3" fmla="*/ 0 h 2487880"/>
              <a:gd name="connsiteX4" fmla="*/ 2630385 w 3111335"/>
              <a:gd name="connsiteY4" fmla="*/ 17813 h 2487880"/>
              <a:gd name="connsiteX5" fmla="*/ 2915392 w 3111335"/>
              <a:gd name="connsiteY5" fmla="*/ 17813 h 2487880"/>
              <a:gd name="connsiteX6" fmla="*/ 3063834 w 3111335"/>
              <a:gd name="connsiteY6" fmla="*/ 0 h 2487880"/>
              <a:gd name="connsiteX7" fmla="*/ 3111335 w 3111335"/>
              <a:gd name="connsiteY7" fmla="*/ 77190 h 2487880"/>
              <a:gd name="connsiteX8" fmla="*/ 3075709 w 3111335"/>
              <a:gd name="connsiteY8" fmla="*/ 148442 h 2487880"/>
              <a:gd name="connsiteX9" fmla="*/ 2903517 w 3111335"/>
              <a:gd name="connsiteY9" fmla="*/ 148442 h 2487880"/>
              <a:gd name="connsiteX10" fmla="*/ 2778826 w 3111335"/>
              <a:gd name="connsiteY10" fmla="*/ 184068 h 2487880"/>
              <a:gd name="connsiteX11" fmla="*/ 2529444 w 3111335"/>
              <a:gd name="connsiteY11" fmla="*/ 522514 h 2487880"/>
              <a:gd name="connsiteX12" fmla="*/ 2143496 w 3111335"/>
              <a:gd name="connsiteY12" fmla="*/ 546265 h 2487880"/>
              <a:gd name="connsiteX13" fmla="*/ 1876302 w 3111335"/>
              <a:gd name="connsiteY13" fmla="*/ 611579 h 2487880"/>
              <a:gd name="connsiteX14" fmla="*/ 1134094 w 3111335"/>
              <a:gd name="connsiteY14" fmla="*/ 350322 h 2487880"/>
              <a:gd name="connsiteX15" fmla="*/ 724395 w 3111335"/>
              <a:gd name="connsiteY15" fmla="*/ 754083 h 2487880"/>
              <a:gd name="connsiteX16" fmla="*/ 665018 w 3111335"/>
              <a:gd name="connsiteY16" fmla="*/ 1128156 h 2487880"/>
              <a:gd name="connsiteX17" fmla="*/ 635330 w 3111335"/>
              <a:gd name="connsiteY17" fmla="*/ 1407226 h 2487880"/>
              <a:gd name="connsiteX18" fmla="*/ 534390 w 3111335"/>
              <a:gd name="connsiteY18" fmla="*/ 1662545 h 2487880"/>
              <a:gd name="connsiteX19" fmla="*/ 225631 w 3111335"/>
              <a:gd name="connsiteY19" fmla="*/ 2268187 h 2487880"/>
              <a:gd name="connsiteX20" fmla="*/ 0 w 3111335"/>
              <a:gd name="connsiteY20" fmla="*/ 2487880 h 2487880"/>
              <a:gd name="connsiteX0" fmla="*/ 2547257 w 3265714"/>
              <a:gd name="connsiteY0" fmla="*/ 136566 h 2268187"/>
              <a:gd name="connsiteX1" fmla="*/ 2499756 w 3265714"/>
              <a:gd name="connsiteY1" fmla="*/ 59377 h 2268187"/>
              <a:gd name="connsiteX2" fmla="*/ 2535382 w 3265714"/>
              <a:gd name="connsiteY2" fmla="*/ 17813 h 2268187"/>
              <a:gd name="connsiteX3" fmla="*/ 2630384 w 3265714"/>
              <a:gd name="connsiteY3" fmla="*/ 0 h 2268187"/>
              <a:gd name="connsiteX4" fmla="*/ 2784764 w 3265714"/>
              <a:gd name="connsiteY4" fmla="*/ 17813 h 2268187"/>
              <a:gd name="connsiteX5" fmla="*/ 3069771 w 3265714"/>
              <a:gd name="connsiteY5" fmla="*/ 17813 h 2268187"/>
              <a:gd name="connsiteX6" fmla="*/ 3218213 w 3265714"/>
              <a:gd name="connsiteY6" fmla="*/ 0 h 2268187"/>
              <a:gd name="connsiteX7" fmla="*/ 3265714 w 3265714"/>
              <a:gd name="connsiteY7" fmla="*/ 77190 h 2268187"/>
              <a:gd name="connsiteX8" fmla="*/ 3230088 w 3265714"/>
              <a:gd name="connsiteY8" fmla="*/ 148442 h 2268187"/>
              <a:gd name="connsiteX9" fmla="*/ 3057896 w 3265714"/>
              <a:gd name="connsiteY9" fmla="*/ 148442 h 2268187"/>
              <a:gd name="connsiteX10" fmla="*/ 2933205 w 3265714"/>
              <a:gd name="connsiteY10" fmla="*/ 184068 h 2268187"/>
              <a:gd name="connsiteX11" fmla="*/ 2683823 w 3265714"/>
              <a:gd name="connsiteY11" fmla="*/ 522514 h 2268187"/>
              <a:gd name="connsiteX12" fmla="*/ 2297875 w 3265714"/>
              <a:gd name="connsiteY12" fmla="*/ 546265 h 2268187"/>
              <a:gd name="connsiteX13" fmla="*/ 2030681 w 3265714"/>
              <a:gd name="connsiteY13" fmla="*/ 611579 h 2268187"/>
              <a:gd name="connsiteX14" fmla="*/ 1288473 w 3265714"/>
              <a:gd name="connsiteY14" fmla="*/ 350322 h 2268187"/>
              <a:gd name="connsiteX15" fmla="*/ 878774 w 3265714"/>
              <a:gd name="connsiteY15" fmla="*/ 754083 h 2268187"/>
              <a:gd name="connsiteX16" fmla="*/ 819397 w 3265714"/>
              <a:gd name="connsiteY16" fmla="*/ 1128156 h 2268187"/>
              <a:gd name="connsiteX17" fmla="*/ 789709 w 3265714"/>
              <a:gd name="connsiteY17" fmla="*/ 1407226 h 2268187"/>
              <a:gd name="connsiteX18" fmla="*/ 688769 w 3265714"/>
              <a:gd name="connsiteY18" fmla="*/ 1662545 h 2268187"/>
              <a:gd name="connsiteX19" fmla="*/ 380010 w 3265714"/>
              <a:gd name="connsiteY19" fmla="*/ 2268187 h 2268187"/>
              <a:gd name="connsiteX20" fmla="*/ 0 w 3265714"/>
              <a:gd name="connsiteY20" fmla="*/ 1816924 h 2268187"/>
              <a:gd name="connsiteX0" fmla="*/ 2547257 w 3265714"/>
              <a:gd name="connsiteY0" fmla="*/ 136566 h 2504171"/>
              <a:gd name="connsiteX1" fmla="*/ 2499756 w 3265714"/>
              <a:gd name="connsiteY1" fmla="*/ 59377 h 2504171"/>
              <a:gd name="connsiteX2" fmla="*/ 2535382 w 3265714"/>
              <a:gd name="connsiteY2" fmla="*/ 17813 h 2504171"/>
              <a:gd name="connsiteX3" fmla="*/ 2630384 w 3265714"/>
              <a:gd name="connsiteY3" fmla="*/ 0 h 2504171"/>
              <a:gd name="connsiteX4" fmla="*/ 2784764 w 3265714"/>
              <a:gd name="connsiteY4" fmla="*/ 17813 h 2504171"/>
              <a:gd name="connsiteX5" fmla="*/ 3069771 w 3265714"/>
              <a:gd name="connsiteY5" fmla="*/ 17813 h 2504171"/>
              <a:gd name="connsiteX6" fmla="*/ 3218213 w 3265714"/>
              <a:gd name="connsiteY6" fmla="*/ 0 h 2504171"/>
              <a:gd name="connsiteX7" fmla="*/ 3265714 w 3265714"/>
              <a:gd name="connsiteY7" fmla="*/ 77190 h 2504171"/>
              <a:gd name="connsiteX8" fmla="*/ 3230088 w 3265714"/>
              <a:gd name="connsiteY8" fmla="*/ 148442 h 2504171"/>
              <a:gd name="connsiteX9" fmla="*/ 3057896 w 3265714"/>
              <a:gd name="connsiteY9" fmla="*/ 148442 h 2504171"/>
              <a:gd name="connsiteX10" fmla="*/ 2933205 w 3265714"/>
              <a:gd name="connsiteY10" fmla="*/ 184068 h 2504171"/>
              <a:gd name="connsiteX11" fmla="*/ 2683823 w 3265714"/>
              <a:gd name="connsiteY11" fmla="*/ 522514 h 2504171"/>
              <a:gd name="connsiteX12" fmla="*/ 2297875 w 3265714"/>
              <a:gd name="connsiteY12" fmla="*/ 546265 h 2504171"/>
              <a:gd name="connsiteX13" fmla="*/ 2030681 w 3265714"/>
              <a:gd name="connsiteY13" fmla="*/ 611579 h 2504171"/>
              <a:gd name="connsiteX14" fmla="*/ 1288473 w 3265714"/>
              <a:gd name="connsiteY14" fmla="*/ 350322 h 2504171"/>
              <a:gd name="connsiteX15" fmla="*/ 878774 w 3265714"/>
              <a:gd name="connsiteY15" fmla="*/ 754083 h 2504171"/>
              <a:gd name="connsiteX16" fmla="*/ 819397 w 3265714"/>
              <a:gd name="connsiteY16" fmla="*/ 1128156 h 2504171"/>
              <a:gd name="connsiteX17" fmla="*/ 789709 w 3265714"/>
              <a:gd name="connsiteY17" fmla="*/ 1407226 h 2504171"/>
              <a:gd name="connsiteX18" fmla="*/ 688769 w 3265714"/>
              <a:gd name="connsiteY18" fmla="*/ 1662545 h 2504171"/>
              <a:gd name="connsiteX19" fmla="*/ 380010 w 3265714"/>
              <a:gd name="connsiteY19" fmla="*/ 2268187 h 2504171"/>
              <a:gd name="connsiteX20" fmla="*/ 142504 w 3265714"/>
              <a:gd name="connsiteY20" fmla="*/ 2499757 h 2504171"/>
              <a:gd name="connsiteX21" fmla="*/ 0 w 3265714"/>
              <a:gd name="connsiteY21" fmla="*/ 1816924 h 2504171"/>
              <a:gd name="connsiteX0" fmla="*/ 2547257 w 3265714"/>
              <a:gd name="connsiteY0" fmla="*/ 136566 h 2504171"/>
              <a:gd name="connsiteX1" fmla="*/ 2499756 w 3265714"/>
              <a:gd name="connsiteY1" fmla="*/ 59377 h 2504171"/>
              <a:gd name="connsiteX2" fmla="*/ 2535382 w 3265714"/>
              <a:gd name="connsiteY2" fmla="*/ 17813 h 2504171"/>
              <a:gd name="connsiteX3" fmla="*/ 2630384 w 3265714"/>
              <a:gd name="connsiteY3" fmla="*/ 0 h 2504171"/>
              <a:gd name="connsiteX4" fmla="*/ 2784764 w 3265714"/>
              <a:gd name="connsiteY4" fmla="*/ 17813 h 2504171"/>
              <a:gd name="connsiteX5" fmla="*/ 3069771 w 3265714"/>
              <a:gd name="connsiteY5" fmla="*/ 17813 h 2504171"/>
              <a:gd name="connsiteX6" fmla="*/ 3218213 w 3265714"/>
              <a:gd name="connsiteY6" fmla="*/ 0 h 2504171"/>
              <a:gd name="connsiteX7" fmla="*/ 3265714 w 3265714"/>
              <a:gd name="connsiteY7" fmla="*/ 77190 h 2504171"/>
              <a:gd name="connsiteX8" fmla="*/ 3230088 w 3265714"/>
              <a:gd name="connsiteY8" fmla="*/ 148442 h 2504171"/>
              <a:gd name="connsiteX9" fmla="*/ 3057896 w 3265714"/>
              <a:gd name="connsiteY9" fmla="*/ 148442 h 2504171"/>
              <a:gd name="connsiteX10" fmla="*/ 2933205 w 3265714"/>
              <a:gd name="connsiteY10" fmla="*/ 184068 h 2504171"/>
              <a:gd name="connsiteX11" fmla="*/ 2683823 w 3265714"/>
              <a:gd name="connsiteY11" fmla="*/ 522514 h 2504171"/>
              <a:gd name="connsiteX12" fmla="*/ 2297875 w 3265714"/>
              <a:gd name="connsiteY12" fmla="*/ 546265 h 2504171"/>
              <a:gd name="connsiteX13" fmla="*/ 2030681 w 3265714"/>
              <a:gd name="connsiteY13" fmla="*/ 611579 h 2504171"/>
              <a:gd name="connsiteX14" fmla="*/ 1288473 w 3265714"/>
              <a:gd name="connsiteY14" fmla="*/ 350322 h 2504171"/>
              <a:gd name="connsiteX15" fmla="*/ 878774 w 3265714"/>
              <a:gd name="connsiteY15" fmla="*/ 754083 h 2504171"/>
              <a:gd name="connsiteX16" fmla="*/ 819397 w 3265714"/>
              <a:gd name="connsiteY16" fmla="*/ 1128156 h 2504171"/>
              <a:gd name="connsiteX17" fmla="*/ 789709 w 3265714"/>
              <a:gd name="connsiteY17" fmla="*/ 1407226 h 2504171"/>
              <a:gd name="connsiteX18" fmla="*/ 688769 w 3265714"/>
              <a:gd name="connsiteY18" fmla="*/ 1662545 h 2504171"/>
              <a:gd name="connsiteX19" fmla="*/ 380010 w 3265714"/>
              <a:gd name="connsiteY19" fmla="*/ 2268187 h 2504171"/>
              <a:gd name="connsiteX20" fmla="*/ 142504 w 3265714"/>
              <a:gd name="connsiteY20" fmla="*/ 2499757 h 2504171"/>
              <a:gd name="connsiteX21" fmla="*/ 249382 w 3265714"/>
              <a:gd name="connsiteY21" fmla="*/ 2363191 h 2504171"/>
              <a:gd name="connsiteX22" fmla="*/ 0 w 3265714"/>
              <a:gd name="connsiteY22" fmla="*/ 1816924 h 2504171"/>
              <a:gd name="connsiteX0" fmla="*/ 2559132 w 3277589"/>
              <a:gd name="connsiteY0" fmla="*/ 136566 h 2504171"/>
              <a:gd name="connsiteX1" fmla="*/ 2511631 w 3277589"/>
              <a:gd name="connsiteY1" fmla="*/ 59377 h 2504171"/>
              <a:gd name="connsiteX2" fmla="*/ 2547257 w 3277589"/>
              <a:gd name="connsiteY2" fmla="*/ 17813 h 2504171"/>
              <a:gd name="connsiteX3" fmla="*/ 2642259 w 3277589"/>
              <a:gd name="connsiteY3" fmla="*/ 0 h 2504171"/>
              <a:gd name="connsiteX4" fmla="*/ 2796639 w 3277589"/>
              <a:gd name="connsiteY4" fmla="*/ 17813 h 2504171"/>
              <a:gd name="connsiteX5" fmla="*/ 3081646 w 3277589"/>
              <a:gd name="connsiteY5" fmla="*/ 17813 h 2504171"/>
              <a:gd name="connsiteX6" fmla="*/ 3230088 w 3277589"/>
              <a:gd name="connsiteY6" fmla="*/ 0 h 2504171"/>
              <a:gd name="connsiteX7" fmla="*/ 3277589 w 3277589"/>
              <a:gd name="connsiteY7" fmla="*/ 77190 h 2504171"/>
              <a:gd name="connsiteX8" fmla="*/ 3241963 w 3277589"/>
              <a:gd name="connsiteY8" fmla="*/ 148442 h 2504171"/>
              <a:gd name="connsiteX9" fmla="*/ 3069771 w 3277589"/>
              <a:gd name="connsiteY9" fmla="*/ 148442 h 2504171"/>
              <a:gd name="connsiteX10" fmla="*/ 2945080 w 3277589"/>
              <a:gd name="connsiteY10" fmla="*/ 184068 h 2504171"/>
              <a:gd name="connsiteX11" fmla="*/ 2695698 w 3277589"/>
              <a:gd name="connsiteY11" fmla="*/ 522514 h 2504171"/>
              <a:gd name="connsiteX12" fmla="*/ 2309750 w 3277589"/>
              <a:gd name="connsiteY12" fmla="*/ 546265 h 2504171"/>
              <a:gd name="connsiteX13" fmla="*/ 2042556 w 3277589"/>
              <a:gd name="connsiteY13" fmla="*/ 611579 h 2504171"/>
              <a:gd name="connsiteX14" fmla="*/ 1300348 w 3277589"/>
              <a:gd name="connsiteY14" fmla="*/ 350322 h 2504171"/>
              <a:gd name="connsiteX15" fmla="*/ 890649 w 3277589"/>
              <a:gd name="connsiteY15" fmla="*/ 754083 h 2504171"/>
              <a:gd name="connsiteX16" fmla="*/ 831272 w 3277589"/>
              <a:gd name="connsiteY16" fmla="*/ 1128156 h 2504171"/>
              <a:gd name="connsiteX17" fmla="*/ 801584 w 3277589"/>
              <a:gd name="connsiteY17" fmla="*/ 1407226 h 2504171"/>
              <a:gd name="connsiteX18" fmla="*/ 700644 w 3277589"/>
              <a:gd name="connsiteY18" fmla="*/ 1662545 h 2504171"/>
              <a:gd name="connsiteX19" fmla="*/ 391885 w 3277589"/>
              <a:gd name="connsiteY19" fmla="*/ 2268187 h 2504171"/>
              <a:gd name="connsiteX20" fmla="*/ 154379 w 3277589"/>
              <a:gd name="connsiteY20" fmla="*/ 2499757 h 2504171"/>
              <a:gd name="connsiteX21" fmla="*/ 261257 w 3277589"/>
              <a:gd name="connsiteY21" fmla="*/ 2363191 h 2504171"/>
              <a:gd name="connsiteX22" fmla="*/ 0 w 3277589"/>
              <a:gd name="connsiteY22" fmla="*/ 1751610 h 25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7589" h="2504171">
                <a:moveTo>
                  <a:pt x="2559132" y="136566"/>
                </a:moveTo>
                <a:lnTo>
                  <a:pt x="2511631" y="59377"/>
                </a:lnTo>
                <a:lnTo>
                  <a:pt x="2547257" y="17813"/>
                </a:lnTo>
                <a:lnTo>
                  <a:pt x="2642259" y="0"/>
                </a:lnTo>
                <a:lnTo>
                  <a:pt x="2796639" y="17813"/>
                </a:lnTo>
                <a:lnTo>
                  <a:pt x="3081646" y="17813"/>
                </a:lnTo>
                <a:lnTo>
                  <a:pt x="3230088" y="0"/>
                </a:lnTo>
                <a:lnTo>
                  <a:pt x="3277589" y="77190"/>
                </a:lnTo>
                <a:lnTo>
                  <a:pt x="3241963" y="148442"/>
                </a:lnTo>
                <a:lnTo>
                  <a:pt x="3069771" y="148442"/>
                </a:lnTo>
                <a:lnTo>
                  <a:pt x="2945080" y="184068"/>
                </a:lnTo>
                <a:lnTo>
                  <a:pt x="2695698" y="522514"/>
                </a:lnTo>
                <a:lnTo>
                  <a:pt x="2309750" y="546265"/>
                </a:lnTo>
                <a:lnTo>
                  <a:pt x="2042556" y="611579"/>
                </a:lnTo>
                <a:lnTo>
                  <a:pt x="1300348" y="350322"/>
                </a:lnTo>
                <a:lnTo>
                  <a:pt x="890649" y="754083"/>
                </a:lnTo>
                <a:lnTo>
                  <a:pt x="831272" y="1128156"/>
                </a:lnTo>
                <a:lnTo>
                  <a:pt x="801584" y="1407226"/>
                </a:lnTo>
                <a:lnTo>
                  <a:pt x="700644" y="1662545"/>
                </a:lnTo>
                <a:cubicBezTo>
                  <a:pt x="583870" y="1834737"/>
                  <a:pt x="508659" y="2095995"/>
                  <a:pt x="391885" y="2268187"/>
                </a:cubicBezTo>
                <a:cubicBezTo>
                  <a:pt x="358238" y="2222665"/>
                  <a:pt x="188026" y="2545279"/>
                  <a:pt x="154379" y="2499757"/>
                </a:cubicBezTo>
                <a:cubicBezTo>
                  <a:pt x="130628" y="2408713"/>
                  <a:pt x="285008" y="2454235"/>
                  <a:pt x="261257" y="2363191"/>
                </a:cubicBezTo>
                <a:lnTo>
                  <a:pt x="0" y="1751610"/>
                </a:lnTo>
              </a:path>
            </a:pathLst>
          </a:custGeom>
          <a:ln w="190500">
            <a:solidFill>
              <a:srgbClr val="FFC00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Oval 212"/>
          <p:cNvSpPr/>
          <p:nvPr/>
        </p:nvSpPr>
        <p:spPr>
          <a:xfrm>
            <a:off x="6352674" y="1796717"/>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7166812" y="2839453"/>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148138" y="2370221"/>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887454" y="2939715"/>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6990348" y="2141623"/>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6220327" y="4379497"/>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itle 1"/>
          <p:cNvSpPr>
            <a:spLocks noGrp="1"/>
          </p:cNvSpPr>
          <p:nvPr>
            <p:ph type="title" idx="4294967295"/>
          </p:nvPr>
        </p:nvSpPr>
        <p:spPr>
          <a:xfrm>
            <a:off x="49973" y="2232796"/>
            <a:ext cx="2449589" cy="1066800"/>
          </a:xfrm>
        </p:spPr>
        <p:txBody>
          <a:bodyPr>
            <a:normAutofit fontScale="90000"/>
          </a:bodyPr>
          <a:lstStyle/>
          <a:p>
            <a:r>
              <a:rPr lang="en-US" sz="3100" b="1" dirty="0" smtClean="0">
                <a:solidFill>
                  <a:schemeClr val="tx1"/>
                </a:solidFill>
                <a:effectLst>
                  <a:outerShdw blurRad="38100" dist="38100" dir="2700000" algn="tl">
                    <a:srgbClr val="000000">
                      <a:alpha val="43137"/>
                    </a:srgbClr>
                  </a:outerShdw>
                </a:effectLst>
              </a:rPr>
              <a:t>Six Study Area </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Not Mitigated Intersections</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Suggested</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For Further </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Study (AM LOS)</a:t>
            </a:r>
            <a:endParaRPr lang="en-US" dirty="0">
              <a:solidFill>
                <a:schemeClr val="tx1"/>
              </a:solidFill>
            </a:endParaRPr>
          </a:p>
        </p:txBody>
      </p:sp>
    </p:spTree>
    <p:extLst>
      <p:ext uri="{BB962C8B-B14F-4D97-AF65-F5344CB8AC3E}">
        <p14:creationId xmlns:p14="http://schemas.microsoft.com/office/powerpoint/2010/main" val="1521808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0" y="2171222"/>
            <a:ext cx="3886200" cy="1066800"/>
          </a:xfrm>
        </p:spPr>
        <p:txBody>
          <a:bodyPr>
            <a:normAutofit fontScale="90000"/>
          </a:bodyPr>
          <a:lstStyle/>
          <a:p>
            <a:r>
              <a:rPr lang="en-US" sz="3100" b="1" dirty="0" smtClean="0">
                <a:solidFill>
                  <a:schemeClr val="tx1"/>
                </a:solidFill>
                <a:effectLst>
                  <a:outerShdw blurRad="38100" dist="38100" dir="2700000" algn="tl">
                    <a:srgbClr val="000000">
                      <a:alpha val="43137"/>
                    </a:srgbClr>
                  </a:outerShdw>
                </a:effectLst>
              </a:rPr>
              <a:t>Six Study Area </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Not Mitigated Intersections</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Suggested</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For Further </a:t>
            </a:r>
            <a:br>
              <a:rPr lang="en-US" sz="3100" b="1" dirty="0" smtClean="0">
                <a:solidFill>
                  <a:schemeClr val="tx1"/>
                </a:solidFill>
                <a:effectLst>
                  <a:outerShdw blurRad="38100" dist="38100" dir="2700000" algn="tl">
                    <a:srgbClr val="000000">
                      <a:alpha val="43137"/>
                    </a:srgbClr>
                  </a:outerShdw>
                </a:effectLst>
              </a:rPr>
            </a:br>
            <a:r>
              <a:rPr lang="en-US" sz="3100" b="1" dirty="0" smtClean="0">
                <a:solidFill>
                  <a:schemeClr val="tx1"/>
                </a:solidFill>
                <a:effectLst>
                  <a:outerShdw blurRad="38100" dist="38100" dir="2700000" algn="tl">
                    <a:srgbClr val="000000">
                      <a:alpha val="43137"/>
                    </a:srgbClr>
                  </a:outerShdw>
                </a:effectLst>
              </a:rPr>
              <a:t>Study (PM LOS)</a:t>
            </a:r>
            <a:endParaRPr lang="en-US"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685800"/>
            <a:ext cx="4800600" cy="576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04950" y="1555170"/>
            <a:ext cx="6983199" cy="4182154"/>
            <a:chOff x="1504950" y="1555170"/>
            <a:chExt cx="6983199" cy="4182154"/>
          </a:xfrm>
        </p:grpSpPr>
        <p:sp>
          <p:nvSpPr>
            <p:cNvPr id="7" name="TextBox 6"/>
            <p:cNvSpPr txBox="1"/>
            <p:nvPr/>
          </p:nvSpPr>
          <p:spPr>
            <a:xfrm>
              <a:off x="1504950" y="3429000"/>
              <a:ext cx="1576072" cy="2308324"/>
            </a:xfrm>
            <a:prstGeom prst="rect">
              <a:avLst/>
            </a:prstGeom>
            <a:noFill/>
          </p:spPr>
          <p:txBody>
            <a:bodyPr wrap="none" rtlCol="0">
              <a:spAutoFit/>
            </a:bodyPr>
            <a:lstStyle/>
            <a:p>
              <a:r>
                <a:rPr lang="en-US" b="1" u="sng" dirty="0" smtClean="0"/>
                <a:t>Legend</a:t>
              </a:r>
            </a:p>
            <a:p>
              <a:endParaRPr lang="en-US" b="1" u="sng" dirty="0"/>
            </a:p>
            <a:p>
              <a:endParaRPr lang="en-US" b="1" u="sng" dirty="0" smtClean="0"/>
            </a:p>
            <a:p>
              <a:endParaRPr lang="en-US" dirty="0"/>
            </a:p>
            <a:p>
              <a:r>
                <a:rPr lang="en-US" dirty="0" smtClean="0"/>
                <a:t>         LOS A-C</a:t>
              </a:r>
            </a:p>
            <a:p>
              <a:r>
                <a:rPr lang="en-US" dirty="0" smtClean="0"/>
                <a:t>         LOS D</a:t>
              </a:r>
            </a:p>
            <a:p>
              <a:r>
                <a:rPr lang="en-US" dirty="0" smtClean="0"/>
                <a:t>         LOS E</a:t>
              </a:r>
            </a:p>
            <a:p>
              <a:r>
                <a:rPr lang="en-US" dirty="0" smtClean="0"/>
                <a:t>         LOS F</a:t>
              </a:r>
              <a:endParaRPr lang="en-US" dirty="0"/>
            </a:p>
          </p:txBody>
        </p:sp>
        <p:sp>
          <p:nvSpPr>
            <p:cNvPr id="9" name="Rectangle 8"/>
            <p:cNvSpPr/>
            <p:nvPr/>
          </p:nvSpPr>
          <p:spPr>
            <a:xfrm>
              <a:off x="1708293" y="4646141"/>
              <a:ext cx="290384" cy="1544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708293" y="5197030"/>
              <a:ext cx="290384" cy="1544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708293" y="5469908"/>
              <a:ext cx="290384" cy="1544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706234" y="4928286"/>
              <a:ext cx="290384" cy="154459"/>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5160838" y="5281175"/>
              <a:ext cx="258077" cy="218891"/>
              <a:chOff x="5160838" y="5281175"/>
              <a:chExt cx="258077" cy="218891"/>
            </a:xfrm>
          </p:grpSpPr>
          <p:grpSp>
            <p:nvGrpSpPr>
              <p:cNvPr id="172" name="Group 171"/>
              <p:cNvGrpSpPr/>
              <p:nvPr/>
            </p:nvGrpSpPr>
            <p:grpSpPr>
              <a:xfrm>
                <a:off x="5163542" y="5281175"/>
                <a:ext cx="255373" cy="218891"/>
                <a:chOff x="2006122" y="3221981"/>
                <a:chExt cx="533400" cy="457200"/>
              </a:xfrm>
            </p:grpSpPr>
            <p:sp>
              <p:nvSpPr>
                <p:cNvPr id="174" name="Rectangle 173"/>
                <p:cNvSpPr/>
                <p:nvPr/>
              </p:nvSpPr>
              <p:spPr>
                <a:xfrm>
                  <a:off x="2006122" y="3221981"/>
                  <a:ext cx="533400"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 name="Straight Connector 174"/>
                <p:cNvCxnSpPr>
                  <a:stCxn id="174" idx="1"/>
                  <a:endCxn id="174" idx="3"/>
                </p:cNvCxnSpPr>
                <p:nvPr/>
              </p:nvCxnSpPr>
              <p:spPr>
                <a:xfrm>
                  <a:off x="2006122" y="3450582"/>
                  <a:ext cx="53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3" name="Rectangle 172"/>
              <p:cNvSpPr/>
              <p:nvPr/>
            </p:nvSpPr>
            <p:spPr>
              <a:xfrm>
                <a:off x="5160838" y="5386658"/>
                <a:ext cx="258076"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5909369" y="3282230"/>
              <a:ext cx="263456" cy="218891"/>
              <a:chOff x="5155460" y="5281175"/>
              <a:chExt cx="263456" cy="218891"/>
            </a:xfrm>
            <a:solidFill>
              <a:srgbClr val="92D050"/>
            </a:solidFill>
          </p:grpSpPr>
          <p:grpSp>
            <p:nvGrpSpPr>
              <p:cNvPr id="168" name="Group 167"/>
              <p:cNvGrpSpPr/>
              <p:nvPr/>
            </p:nvGrpSpPr>
            <p:grpSpPr>
              <a:xfrm>
                <a:off x="5155460" y="5281175"/>
                <a:ext cx="263456" cy="218891"/>
                <a:chOff x="1989241" y="3221981"/>
                <a:chExt cx="550283" cy="457200"/>
              </a:xfrm>
              <a:grpFill/>
            </p:grpSpPr>
            <p:sp>
              <p:nvSpPr>
                <p:cNvPr id="170" name="Rectangle 16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1" name="Straight Connector 170"/>
                <p:cNvCxnSpPr>
                  <a:stCxn id="170" idx="1"/>
                  <a:endCxn id="17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9" name="Rectangle 16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6318465" y="4536265"/>
              <a:ext cx="263456" cy="218891"/>
              <a:chOff x="5155460" y="5281175"/>
              <a:chExt cx="263456" cy="218891"/>
            </a:xfrm>
          </p:grpSpPr>
          <p:grpSp>
            <p:nvGrpSpPr>
              <p:cNvPr id="164" name="Group 163"/>
              <p:cNvGrpSpPr/>
              <p:nvPr/>
            </p:nvGrpSpPr>
            <p:grpSpPr>
              <a:xfrm>
                <a:off x="5155460" y="5281175"/>
                <a:ext cx="263456" cy="218891"/>
                <a:chOff x="1989241" y="3221981"/>
                <a:chExt cx="550283" cy="457200"/>
              </a:xfrm>
            </p:grpSpPr>
            <p:sp>
              <p:nvSpPr>
                <p:cNvPr id="166" name="Rectangle 165"/>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Connector 166"/>
                <p:cNvCxnSpPr>
                  <a:stCxn id="166" idx="1"/>
                  <a:endCxn id="166"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4375418" y="2417920"/>
              <a:ext cx="263456" cy="218891"/>
              <a:chOff x="5155460" y="5281175"/>
              <a:chExt cx="263456" cy="218891"/>
            </a:xfrm>
            <a:solidFill>
              <a:srgbClr val="92D050"/>
            </a:solidFill>
          </p:grpSpPr>
          <p:grpSp>
            <p:nvGrpSpPr>
              <p:cNvPr id="160" name="Group 159"/>
              <p:cNvGrpSpPr/>
              <p:nvPr/>
            </p:nvGrpSpPr>
            <p:grpSpPr>
              <a:xfrm>
                <a:off x="5155460" y="5281175"/>
                <a:ext cx="263456" cy="218891"/>
                <a:chOff x="1989241" y="3221981"/>
                <a:chExt cx="550283" cy="457200"/>
              </a:xfrm>
              <a:grpFill/>
            </p:grpSpPr>
            <p:sp>
              <p:nvSpPr>
                <p:cNvPr id="162" name="Rectangle 161"/>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3" name="Straight Connector 162"/>
                <p:cNvCxnSpPr>
                  <a:stCxn id="162" idx="1"/>
                  <a:endCxn id="16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1" name="Rectangle 160"/>
              <p:cNvSpPr/>
              <p:nvPr/>
            </p:nvSpPr>
            <p:spPr>
              <a:xfrm>
                <a:off x="5155947" y="5386658"/>
                <a:ext cx="262967" cy="1095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5034042" y="2286835"/>
              <a:ext cx="263456" cy="218891"/>
              <a:chOff x="5155460" y="5281175"/>
              <a:chExt cx="263456" cy="218891"/>
            </a:xfrm>
            <a:solidFill>
              <a:srgbClr val="92D050"/>
            </a:solidFill>
          </p:grpSpPr>
          <p:grpSp>
            <p:nvGrpSpPr>
              <p:cNvPr id="156" name="Group 155"/>
              <p:cNvGrpSpPr/>
              <p:nvPr/>
            </p:nvGrpSpPr>
            <p:grpSpPr>
              <a:xfrm>
                <a:off x="5155460" y="5281175"/>
                <a:ext cx="263456" cy="218891"/>
                <a:chOff x="1989241" y="3221981"/>
                <a:chExt cx="550283" cy="457200"/>
              </a:xfrm>
              <a:grpFill/>
            </p:grpSpPr>
            <p:sp>
              <p:nvSpPr>
                <p:cNvPr id="158" name="Rectangle 157"/>
                <p:cNvSpPr/>
                <p:nvPr/>
              </p:nvSpPr>
              <p:spPr>
                <a:xfrm>
                  <a:off x="1989241" y="3221981"/>
                  <a:ext cx="550283" cy="457200"/>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9" name="Straight Connector 158"/>
                <p:cNvCxnSpPr>
                  <a:stCxn id="158" idx="1"/>
                  <a:endCxn id="15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7" name="Rectangle 156"/>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7434077" y="2800518"/>
              <a:ext cx="263456" cy="218891"/>
              <a:chOff x="5155460" y="5281175"/>
              <a:chExt cx="263456" cy="218891"/>
            </a:xfrm>
            <a:solidFill>
              <a:srgbClr val="92D050"/>
            </a:solidFill>
          </p:grpSpPr>
          <p:grpSp>
            <p:nvGrpSpPr>
              <p:cNvPr id="152" name="Group 151"/>
              <p:cNvGrpSpPr/>
              <p:nvPr/>
            </p:nvGrpSpPr>
            <p:grpSpPr>
              <a:xfrm>
                <a:off x="5155460" y="5281175"/>
                <a:ext cx="263456" cy="218891"/>
                <a:chOff x="1989241" y="3221981"/>
                <a:chExt cx="550283" cy="457200"/>
              </a:xfrm>
              <a:grpFill/>
            </p:grpSpPr>
            <p:sp>
              <p:nvSpPr>
                <p:cNvPr id="154" name="Rectangle 153"/>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 name="Straight Connector 154"/>
                <p:cNvCxnSpPr>
                  <a:stCxn id="154" idx="1"/>
                  <a:endCxn id="15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Rectangle 152"/>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7885947" y="2219693"/>
              <a:ext cx="263456" cy="218891"/>
              <a:chOff x="5155460" y="5281175"/>
              <a:chExt cx="263456" cy="218891"/>
            </a:xfrm>
            <a:solidFill>
              <a:srgbClr val="92D050"/>
            </a:solidFill>
          </p:grpSpPr>
          <p:grpSp>
            <p:nvGrpSpPr>
              <p:cNvPr id="148" name="Group 147"/>
              <p:cNvGrpSpPr/>
              <p:nvPr/>
            </p:nvGrpSpPr>
            <p:grpSpPr>
              <a:xfrm>
                <a:off x="5155460" y="5281175"/>
                <a:ext cx="263456" cy="218891"/>
                <a:chOff x="1989241" y="3221981"/>
                <a:chExt cx="550283" cy="457200"/>
              </a:xfrm>
              <a:grpFill/>
            </p:grpSpPr>
            <p:sp>
              <p:nvSpPr>
                <p:cNvPr id="150" name="Rectangle 14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1" name="Straight Connector 150"/>
                <p:cNvCxnSpPr>
                  <a:stCxn id="150" idx="1"/>
                  <a:endCxn id="15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Rectangle 14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8224693" y="1912725"/>
              <a:ext cx="263456" cy="218891"/>
              <a:chOff x="5155460" y="5281175"/>
              <a:chExt cx="263456" cy="218891"/>
            </a:xfrm>
            <a:solidFill>
              <a:srgbClr val="009644"/>
            </a:solidFill>
          </p:grpSpPr>
          <p:grpSp>
            <p:nvGrpSpPr>
              <p:cNvPr id="144" name="Group 143"/>
              <p:cNvGrpSpPr/>
              <p:nvPr/>
            </p:nvGrpSpPr>
            <p:grpSpPr>
              <a:xfrm>
                <a:off x="5155460" y="5281175"/>
                <a:ext cx="263456" cy="218891"/>
                <a:chOff x="1989241" y="3221981"/>
                <a:chExt cx="550283" cy="457200"/>
              </a:xfrm>
              <a:grpFill/>
            </p:grpSpPr>
            <p:sp>
              <p:nvSpPr>
                <p:cNvPr id="146" name="Rectangle 14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7" name="Straight Connector 146"/>
                <p:cNvCxnSpPr>
                  <a:stCxn id="146" idx="1"/>
                  <a:endCxn id="14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Rectangle 14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8221082" y="1662096"/>
              <a:ext cx="263456" cy="218891"/>
              <a:chOff x="5155460" y="5281175"/>
              <a:chExt cx="263456" cy="218891"/>
            </a:xfrm>
            <a:solidFill>
              <a:srgbClr val="009644"/>
            </a:solidFill>
          </p:grpSpPr>
          <p:grpSp>
            <p:nvGrpSpPr>
              <p:cNvPr id="140" name="Group 139"/>
              <p:cNvGrpSpPr/>
              <p:nvPr/>
            </p:nvGrpSpPr>
            <p:grpSpPr>
              <a:xfrm>
                <a:off x="5155460" y="5281175"/>
                <a:ext cx="263456" cy="218891"/>
                <a:chOff x="1989241" y="3221981"/>
                <a:chExt cx="550283" cy="457200"/>
              </a:xfrm>
              <a:grpFill/>
            </p:grpSpPr>
            <p:sp>
              <p:nvSpPr>
                <p:cNvPr id="142" name="Rectangle 141"/>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3" name="Straight Connector 142"/>
                <p:cNvCxnSpPr>
                  <a:stCxn id="142" idx="1"/>
                  <a:endCxn id="14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1" name="Rectangle 140"/>
              <p:cNvSpPr/>
              <p:nvPr/>
            </p:nvSpPr>
            <p:spPr>
              <a:xfrm>
                <a:off x="5155947" y="5386658"/>
                <a:ext cx="262967" cy="1095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6450062" y="1784883"/>
              <a:ext cx="263456" cy="218891"/>
              <a:chOff x="5155460" y="5281175"/>
              <a:chExt cx="263456" cy="218891"/>
            </a:xfrm>
            <a:solidFill>
              <a:srgbClr val="009644"/>
            </a:solidFill>
          </p:grpSpPr>
          <p:grpSp>
            <p:nvGrpSpPr>
              <p:cNvPr id="136" name="Group 135"/>
              <p:cNvGrpSpPr/>
              <p:nvPr/>
            </p:nvGrpSpPr>
            <p:grpSpPr>
              <a:xfrm>
                <a:off x="5155460" y="5281175"/>
                <a:ext cx="263456" cy="218891"/>
                <a:chOff x="1989241" y="3221981"/>
                <a:chExt cx="550283" cy="457200"/>
              </a:xfrm>
              <a:grpFill/>
            </p:grpSpPr>
            <p:sp>
              <p:nvSpPr>
                <p:cNvPr id="138" name="Rectangle 137"/>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9" name="Straight Connector 138"/>
                <p:cNvCxnSpPr>
                  <a:stCxn id="138" idx="1"/>
                  <a:endCxn id="13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7" name="Rectangle 136"/>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a:off x="6430200" y="1555170"/>
              <a:ext cx="263456" cy="218891"/>
              <a:chOff x="5155460" y="5281175"/>
              <a:chExt cx="263456" cy="218891"/>
            </a:xfrm>
            <a:solidFill>
              <a:srgbClr val="92D050"/>
            </a:solidFill>
          </p:grpSpPr>
          <p:grpSp>
            <p:nvGrpSpPr>
              <p:cNvPr id="132" name="Group 131"/>
              <p:cNvGrpSpPr/>
              <p:nvPr/>
            </p:nvGrpSpPr>
            <p:grpSpPr>
              <a:xfrm>
                <a:off x="5155460" y="5281175"/>
                <a:ext cx="263456" cy="218891"/>
                <a:chOff x="1989241" y="3221981"/>
                <a:chExt cx="550283" cy="457200"/>
              </a:xfrm>
              <a:grpFill/>
            </p:grpSpPr>
            <p:sp>
              <p:nvSpPr>
                <p:cNvPr id="134" name="Rectangle 13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a:stCxn id="134" idx="1"/>
                  <a:endCxn id="13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Rectangle 13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6183904" y="1737905"/>
              <a:ext cx="263456" cy="218891"/>
              <a:chOff x="5155460" y="5281175"/>
              <a:chExt cx="263456" cy="218891"/>
            </a:xfrm>
            <a:solidFill>
              <a:srgbClr val="92D050"/>
            </a:solidFill>
          </p:grpSpPr>
          <p:grpSp>
            <p:nvGrpSpPr>
              <p:cNvPr id="128" name="Group 127"/>
              <p:cNvGrpSpPr/>
              <p:nvPr/>
            </p:nvGrpSpPr>
            <p:grpSpPr>
              <a:xfrm>
                <a:off x="5155460" y="5281175"/>
                <a:ext cx="263456" cy="218891"/>
                <a:chOff x="1989241" y="3221981"/>
                <a:chExt cx="550283" cy="457200"/>
              </a:xfrm>
              <a:grpFill/>
            </p:grpSpPr>
            <p:sp>
              <p:nvSpPr>
                <p:cNvPr id="130" name="Rectangle 129"/>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p:cNvCxnSpPr>
                  <a:stCxn id="130" idx="1"/>
                  <a:endCxn id="130"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Rectangle 128"/>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a:off x="5428042" y="5252526"/>
              <a:ext cx="263456" cy="218891"/>
              <a:chOff x="1210792" y="5077590"/>
              <a:chExt cx="550283" cy="457200"/>
            </a:xfrm>
            <a:solidFill>
              <a:srgbClr val="009644"/>
            </a:solidFill>
          </p:grpSpPr>
          <p:sp>
            <p:nvSpPr>
              <p:cNvPr id="126" name="Rectangle 125"/>
              <p:cNvSpPr/>
              <p:nvPr/>
            </p:nvSpPr>
            <p:spPr>
              <a:xfrm>
                <a:off x="1210792" y="5077590"/>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p:cNvCxnSpPr>
                <a:stCxn id="126" idx="1"/>
                <a:endCxn id="126" idx="3"/>
              </p:cNvCxnSpPr>
              <p:nvPr/>
            </p:nvCxnSpPr>
            <p:spPr>
              <a:xfrm>
                <a:off x="1210792" y="5306191"/>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957879" y="5073882"/>
              <a:ext cx="258077" cy="218891"/>
              <a:chOff x="5160838" y="5281175"/>
              <a:chExt cx="258077" cy="218891"/>
            </a:xfrm>
          </p:grpSpPr>
          <p:grpSp>
            <p:nvGrpSpPr>
              <p:cNvPr id="122" name="Group 121"/>
              <p:cNvGrpSpPr/>
              <p:nvPr/>
            </p:nvGrpSpPr>
            <p:grpSpPr>
              <a:xfrm>
                <a:off x="5163542" y="5281175"/>
                <a:ext cx="255373" cy="218891"/>
                <a:chOff x="2006122" y="3221981"/>
                <a:chExt cx="533400" cy="457200"/>
              </a:xfrm>
            </p:grpSpPr>
            <p:sp>
              <p:nvSpPr>
                <p:cNvPr id="124" name="Rectangle 123"/>
                <p:cNvSpPr/>
                <p:nvPr/>
              </p:nvSpPr>
              <p:spPr>
                <a:xfrm>
                  <a:off x="2006122" y="3221981"/>
                  <a:ext cx="5334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p:cNvCxnSpPr>
                  <a:stCxn id="124" idx="1"/>
                  <a:endCxn id="124" idx="3"/>
                </p:cNvCxnSpPr>
                <p:nvPr/>
              </p:nvCxnSpPr>
              <p:spPr>
                <a:xfrm>
                  <a:off x="2006122" y="3450582"/>
                  <a:ext cx="53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a:xfrm>
                <a:off x="5160838" y="5386658"/>
                <a:ext cx="258076"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p:nvPr/>
          </p:nvGrpSpPr>
          <p:grpSpPr>
            <a:xfrm>
              <a:off x="5729811" y="4987687"/>
              <a:ext cx="263456" cy="218891"/>
              <a:chOff x="5155460" y="5281175"/>
              <a:chExt cx="263456" cy="218891"/>
            </a:xfrm>
          </p:grpSpPr>
          <p:grpSp>
            <p:nvGrpSpPr>
              <p:cNvPr id="118" name="Group 117"/>
              <p:cNvGrpSpPr/>
              <p:nvPr/>
            </p:nvGrpSpPr>
            <p:grpSpPr>
              <a:xfrm>
                <a:off x="5155460" y="5281175"/>
                <a:ext cx="263456" cy="218891"/>
                <a:chOff x="1989241" y="3221981"/>
                <a:chExt cx="550283" cy="457200"/>
              </a:xfrm>
            </p:grpSpPr>
            <p:sp>
              <p:nvSpPr>
                <p:cNvPr id="120" name="Rectangle 119"/>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a:stCxn id="120" idx="1"/>
                  <a:endCxn id="12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Rectangle 11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5108366" y="4908070"/>
              <a:ext cx="263456" cy="218891"/>
              <a:chOff x="5155460" y="5281175"/>
              <a:chExt cx="263456" cy="218891"/>
            </a:xfrm>
            <a:solidFill>
              <a:srgbClr val="92D050"/>
            </a:solidFill>
          </p:grpSpPr>
          <p:grpSp>
            <p:nvGrpSpPr>
              <p:cNvPr id="114" name="Group 113"/>
              <p:cNvGrpSpPr/>
              <p:nvPr/>
            </p:nvGrpSpPr>
            <p:grpSpPr>
              <a:xfrm>
                <a:off x="5155460" y="5281175"/>
                <a:ext cx="263456" cy="218891"/>
                <a:chOff x="1989241" y="3221981"/>
                <a:chExt cx="550283" cy="457200"/>
              </a:xfrm>
              <a:grpFill/>
            </p:grpSpPr>
            <p:sp>
              <p:nvSpPr>
                <p:cNvPr id="116" name="Rectangle 11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7" name="Straight Connector 116"/>
                <p:cNvCxnSpPr>
                  <a:stCxn id="116" idx="1"/>
                  <a:endCxn id="11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Rectangle 11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5267406" y="4194015"/>
              <a:ext cx="263456" cy="218891"/>
              <a:chOff x="5034691" y="5258171"/>
              <a:chExt cx="263456" cy="218891"/>
            </a:xfrm>
          </p:grpSpPr>
          <p:grpSp>
            <p:nvGrpSpPr>
              <p:cNvPr id="110" name="Group 109"/>
              <p:cNvGrpSpPr/>
              <p:nvPr/>
            </p:nvGrpSpPr>
            <p:grpSpPr>
              <a:xfrm>
                <a:off x="5034691" y="5258171"/>
                <a:ext cx="263456" cy="218891"/>
                <a:chOff x="1736988" y="3173932"/>
                <a:chExt cx="550283" cy="457200"/>
              </a:xfrm>
            </p:grpSpPr>
            <p:sp>
              <p:nvSpPr>
                <p:cNvPr id="112" name="Rectangle 111"/>
                <p:cNvSpPr/>
                <p:nvPr/>
              </p:nvSpPr>
              <p:spPr>
                <a:xfrm>
                  <a:off x="1736988" y="3173932"/>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p:cNvCxnSpPr>
                  <a:stCxn id="112" idx="1"/>
                  <a:endCxn id="112" idx="3"/>
                </p:cNvCxnSpPr>
                <p:nvPr/>
              </p:nvCxnSpPr>
              <p:spPr>
                <a:xfrm>
                  <a:off x="1736988" y="3402533"/>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5040068" y="5363654"/>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5648916" y="3949055"/>
              <a:ext cx="263456" cy="218891"/>
              <a:chOff x="5155460" y="5281175"/>
              <a:chExt cx="263456" cy="218891"/>
            </a:xfrm>
          </p:grpSpPr>
          <p:grpSp>
            <p:nvGrpSpPr>
              <p:cNvPr id="106" name="Group 105"/>
              <p:cNvGrpSpPr/>
              <p:nvPr/>
            </p:nvGrpSpPr>
            <p:grpSpPr>
              <a:xfrm>
                <a:off x="5155460" y="5281175"/>
                <a:ext cx="263456" cy="218891"/>
                <a:chOff x="1989241" y="3221981"/>
                <a:chExt cx="550283" cy="457200"/>
              </a:xfrm>
            </p:grpSpPr>
            <p:sp>
              <p:nvSpPr>
                <p:cNvPr id="108" name="Rectangle 107"/>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a:stCxn id="108" idx="1"/>
                  <a:endCxn id="108"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Rectangle 106"/>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5507784" y="4757115"/>
              <a:ext cx="263456" cy="218891"/>
              <a:chOff x="5155460" y="5281175"/>
              <a:chExt cx="263456" cy="218891"/>
            </a:xfrm>
            <a:solidFill>
              <a:srgbClr val="92D050"/>
            </a:solidFill>
          </p:grpSpPr>
          <p:grpSp>
            <p:nvGrpSpPr>
              <p:cNvPr id="102" name="Group 101"/>
              <p:cNvGrpSpPr/>
              <p:nvPr/>
            </p:nvGrpSpPr>
            <p:grpSpPr>
              <a:xfrm>
                <a:off x="5155460" y="5281175"/>
                <a:ext cx="263456" cy="218891"/>
                <a:chOff x="1989241" y="3221981"/>
                <a:chExt cx="550283" cy="457200"/>
              </a:xfrm>
              <a:grpFill/>
            </p:grpSpPr>
            <p:sp>
              <p:nvSpPr>
                <p:cNvPr id="104" name="Rectangle 10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Connector 104"/>
                <p:cNvCxnSpPr>
                  <a:stCxn id="104" idx="1"/>
                  <a:endCxn id="10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 name="Rectangle 10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030277" y="4711779"/>
              <a:ext cx="263456" cy="218891"/>
              <a:chOff x="5155460" y="5281175"/>
              <a:chExt cx="263456" cy="218891"/>
            </a:xfrm>
          </p:grpSpPr>
          <p:grpSp>
            <p:nvGrpSpPr>
              <p:cNvPr id="98" name="Group 97"/>
              <p:cNvGrpSpPr/>
              <p:nvPr/>
            </p:nvGrpSpPr>
            <p:grpSpPr>
              <a:xfrm>
                <a:off x="5155460" y="5281175"/>
                <a:ext cx="263456" cy="218891"/>
                <a:chOff x="1989241" y="3221981"/>
                <a:chExt cx="550283" cy="457200"/>
              </a:xfrm>
            </p:grpSpPr>
            <p:sp>
              <p:nvSpPr>
                <p:cNvPr id="100" name="Rectangle 99"/>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p:cNvCxnSpPr>
                  <a:stCxn id="100" idx="1"/>
                  <a:endCxn id="10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5779649" y="3676757"/>
              <a:ext cx="263456" cy="218891"/>
              <a:chOff x="5155460" y="5281175"/>
              <a:chExt cx="263456" cy="218891"/>
            </a:xfrm>
          </p:grpSpPr>
          <p:grpSp>
            <p:nvGrpSpPr>
              <p:cNvPr id="94" name="Group 93"/>
              <p:cNvGrpSpPr/>
              <p:nvPr/>
            </p:nvGrpSpPr>
            <p:grpSpPr>
              <a:xfrm>
                <a:off x="5155460" y="5281175"/>
                <a:ext cx="263456" cy="218891"/>
                <a:chOff x="1989241" y="3221981"/>
                <a:chExt cx="550283" cy="457200"/>
              </a:xfrm>
            </p:grpSpPr>
            <p:sp>
              <p:nvSpPr>
                <p:cNvPr id="96" name="Rectangle 95"/>
                <p:cNvSpPr/>
                <p:nvPr/>
              </p:nvSpPr>
              <p:spPr>
                <a:xfrm>
                  <a:off x="1989241" y="3221981"/>
                  <a:ext cx="550283"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p:cNvCxnSpPr>
                  <a:stCxn id="96" idx="1"/>
                  <a:endCxn id="96"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Rectangle 94"/>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5931759" y="3451965"/>
              <a:ext cx="263456" cy="218891"/>
              <a:chOff x="5155460" y="5281175"/>
              <a:chExt cx="263456" cy="218891"/>
            </a:xfrm>
            <a:solidFill>
              <a:srgbClr val="92D050"/>
            </a:solidFill>
          </p:grpSpPr>
          <p:grpSp>
            <p:nvGrpSpPr>
              <p:cNvPr id="90" name="Group 89"/>
              <p:cNvGrpSpPr/>
              <p:nvPr/>
            </p:nvGrpSpPr>
            <p:grpSpPr>
              <a:xfrm>
                <a:off x="5155460" y="5281175"/>
                <a:ext cx="263456" cy="218891"/>
                <a:chOff x="1989241" y="3221981"/>
                <a:chExt cx="550283" cy="457200"/>
              </a:xfrm>
              <a:grpFill/>
            </p:grpSpPr>
            <p:sp>
              <p:nvSpPr>
                <p:cNvPr id="92" name="Rectangle 91"/>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p:cNvCxnSpPr>
                  <a:stCxn id="92" idx="1"/>
                  <a:endCxn id="9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6006153" y="3123330"/>
              <a:ext cx="263456" cy="218891"/>
              <a:chOff x="5155460" y="5281175"/>
              <a:chExt cx="263456" cy="218891"/>
            </a:xfrm>
            <a:solidFill>
              <a:srgbClr val="92D050"/>
            </a:solidFill>
          </p:grpSpPr>
          <p:grpSp>
            <p:nvGrpSpPr>
              <p:cNvPr id="86" name="Group 85"/>
              <p:cNvGrpSpPr/>
              <p:nvPr/>
            </p:nvGrpSpPr>
            <p:grpSpPr>
              <a:xfrm>
                <a:off x="5155460" y="5281175"/>
                <a:ext cx="263456" cy="218891"/>
                <a:chOff x="1989241" y="3221981"/>
                <a:chExt cx="550283" cy="457200"/>
              </a:xfrm>
              <a:grpFill/>
            </p:grpSpPr>
            <p:sp>
              <p:nvSpPr>
                <p:cNvPr id="88" name="Rectangle 87"/>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p:cNvCxnSpPr>
                  <a:stCxn id="88" idx="1"/>
                  <a:endCxn id="8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Rectangle 86"/>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5983764" y="2840920"/>
              <a:ext cx="263456" cy="218891"/>
              <a:chOff x="5155460" y="5281175"/>
              <a:chExt cx="263456" cy="218891"/>
            </a:xfrm>
            <a:solidFill>
              <a:srgbClr val="92D050"/>
            </a:solidFill>
          </p:grpSpPr>
          <p:grpSp>
            <p:nvGrpSpPr>
              <p:cNvPr id="82" name="Group 81"/>
              <p:cNvGrpSpPr/>
              <p:nvPr/>
            </p:nvGrpSpPr>
            <p:grpSpPr>
              <a:xfrm>
                <a:off x="5155460" y="5281175"/>
                <a:ext cx="263456" cy="218891"/>
                <a:chOff x="1989241" y="3221981"/>
                <a:chExt cx="550283" cy="457200"/>
              </a:xfrm>
              <a:grpFill/>
            </p:grpSpPr>
            <p:sp>
              <p:nvSpPr>
                <p:cNvPr id="84" name="Rectangle 8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a:stCxn id="84" idx="1"/>
                  <a:endCxn id="8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6478089" y="1944019"/>
              <a:ext cx="263456" cy="218891"/>
              <a:chOff x="5155460" y="5281175"/>
              <a:chExt cx="263456" cy="218891"/>
            </a:xfrm>
          </p:grpSpPr>
          <p:grpSp>
            <p:nvGrpSpPr>
              <p:cNvPr id="78" name="Group 77"/>
              <p:cNvGrpSpPr/>
              <p:nvPr/>
            </p:nvGrpSpPr>
            <p:grpSpPr>
              <a:xfrm>
                <a:off x="5155460" y="5281175"/>
                <a:ext cx="263456" cy="218891"/>
                <a:chOff x="1989241" y="3221981"/>
                <a:chExt cx="550283" cy="457200"/>
              </a:xfrm>
            </p:grpSpPr>
            <p:sp>
              <p:nvSpPr>
                <p:cNvPr id="80" name="Rectangle 79"/>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p:cNvCxnSpPr>
                  <a:stCxn id="80" idx="1"/>
                  <a:endCxn id="8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6071160" y="2390943"/>
              <a:ext cx="263456" cy="218891"/>
              <a:chOff x="5155460" y="5281175"/>
              <a:chExt cx="263456" cy="218891"/>
            </a:xfrm>
            <a:solidFill>
              <a:srgbClr val="92D050"/>
            </a:solidFill>
          </p:grpSpPr>
          <p:grpSp>
            <p:nvGrpSpPr>
              <p:cNvPr id="74" name="Group 73"/>
              <p:cNvGrpSpPr/>
              <p:nvPr/>
            </p:nvGrpSpPr>
            <p:grpSpPr>
              <a:xfrm>
                <a:off x="5155460" y="5281175"/>
                <a:ext cx="263456" cy="218891"/>
                <a:chOff x="1989241" y="3221981"/>
                <a:chExt cx="550283" cy="457200"/>
              </a:xfrm>
              <a:grpFill/>
            </p:grpSpPr>
            <p:sp>
              <p:nvSpPr>
                <p:cNvPr id="76" name="Rectangle 7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p:cNvCxnSpPr>
                  <a:stCxn id="76" idx="1"/>
                  <a:endCxn id="7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Rectangle 7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5881201" y="2257323"/>
              <a:ext cx="263456" cy="218891"/>
              <a:chOff x="5155460" y="5281175"/>
              <a:chExt cx="263456" cy="218891"/>
            </a:xfrm>
            <a:solidFill>
              <a:srgbClr val="92D050"/>
            </a:solidFill>
          </p:grpSpPr>
          <p:grpSp>
            <p:nvGrpSpPr>
              <p:cNvPr id="70" name="Group 69"/>
              <p:cNvGrpSpPr/>
              <p:nvPr/>
            </p:nvGrpSpPr>
            <p:grpSpPr>
              <a:xfrm>
                <a:off x="5155460" y="5281175"/>
                <a:ext cx="263456" cy="218891"/>
                <a:chOff x="1989241" y="3221981"/>
                <a:chExt cx="550283" cy="457200"/>
              </a:xfrm>
              <a:grpFill/>
            </p:grpSpPr>
            <p:sp>
              <p:nvSpPr>
                <p:cNvPr id="72" name="Rectangle 71"/>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a:stCxn id="72" idx="1"/>
                  <a:endCxn id="72"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7304790" y="2957252"/>
              <a:ext cx="263456" cy="218891"/>
              <a:chOff x="5155460" y="5281175"/>
              <a:chExt cx="263456" cy="218891"/>
            </a:xfrm>
            <a:solidFill>
              <a:srgbClr val="92D050"/>
            </a:solidFill>
          </p:grpSpPr>
          <p:grpSp>
            <p:nvGrpSpPr>
              <p:cNvPr id="66" name="Group 65"/>
              <p:cNvGrpSpPr/>
              <p:nvPr/>
            </p:nvGrpSpPr>
            <p:grpSpPr>
              <a:xfrm>
                <a:off x="5155460" y="5281175"/>
                <a:ext cx="263456" cy="218891"/>
                <a:chOff x="1989241" y="3221981"/>
                <a:chExt cx="550283" cy="457200"/>
              </a:xfrm>
              <a:grpFill/>
            </p:grpSpPr>
            <p:sp>
              <p:nvSpPr>
                <p:cNvPr id="68" name="Rectangle 67"/>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p:cNvCxnSpPr>
                  <a:stCxn id="68" idx="1"/>
                  <a:endCxn id="6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Rectangle 66"/>
              <p:cNvSpPr/>
              <p:nvPr/>
            </p:nvSpPr>
            <p:spPr>
              <a:xfrm>
                <a:off x="5155947" y="5386658"/>
                <a:ext cx="262967"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7193284" y="2116408"/>
              <a:ext cx="263456" cy="218891"/>
              <a:chOff x="5155460" y="5281175"/>
              <a:chExt cx="263456" cy="218891"/>
            </a:xfrm>
            <a:solidFill>
              <a:srgbClr val="92D050"/>
            </a:solidFill>
          </p:grpSpPr>
          <p:grpSp>
            <p:nvGrpSpPr>
              <p:cNvPr id="62" name="Group 61"/>
              <p:cNvGrpSpPr/>
              <p:nvPr/>
            </p:nvGrpSpPr>
            <p:grpSpPr>
              <a:xfrm>
                <a:off x="5155460" y="5281175"/>
                <a:ext cx="263456" cy="218891"/>
                <a:chOff x="1989241" y="3221981"/>
                <a:chExt cx="550283" cy="457200"/>
              </a:xfrm>
              <a:grpFill/>
            </p:grpSpPr>
            <p:sp>
              <p:nvSpPr>
                <p:cNvPr id="64" name="Rectangle 63"/>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p:cNvCxnSpPr>
                  <a:stCxn id="64" idx="1"/>
                  <a:endCxn id="64"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p:cNvGrpSpPr/>
            <p:nvPr/>
          </p:nvGrpSpPr>
          <p:grpSpPr>
            <a:xfrm>
              <a:off x="7146193" y="2265431"/>
              <a:ext cx="263456" cy="218891"/>
              <a:chOff x="5155460" y="5281175"/>
              <a:chExt cx="263456" cy="218891"/>
            </a:xfrm>
          </p:grpSpPr>
          <p:grpSp>
            <p:nvGrpSpPr>
              <p:cNvPr id="58" name="Group 57"/>
              <p:cNvGrpSpPr/>
              <p:nvPr/>
            </p:nvGrpSpPr>
            <p:grpSpPr>
              <a:xfrm>
                <a:off x="5155460" y="5281175"/>
                <a:ext cx="263456" cy="218891"/>
                <a:chOff x="1989241" y="3221981"/>
                <a:chExt cx="550283" cy="457200"/>
              </a:xfrm>
            </p:grpSpPr>
            <p:sp>
              <p:nvSpPr>
                <p:cNvPr id="60" name="Rectangle 59"/>
                <p:cNvSpPr/>
                <p:nvPr/>
              </p:nvSpPr>
              <p:spPr>
                <a:xfrm>
                  <a:off x="1989241" y="3221981"/>
                  <a:ext cx="550283"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p:cNvCxnSpPr>
                  <a:stCxn id="60" idx="1"/>
                  <a:endCxn id="60"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5160838" y="5386658"/>
                <a:ext cx="258076" cy="109537"/>
              </a:xfrm>
              <a:prstGeom prst="rect">
                <a:avLst/>
              </a:prstGeom>
              <a:solidFill>
                <a:srgbClr val="0096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p:cNvGrpSpPr/>
            <p:nvPr/>
          </p:nvGrpSpPr>
          <p:grpSpPr>
            <a:xfrm>
              <a:off x="4701073" y="2374231"/>
              <a:ext cx="263456" cy="218891"/>
              <a:chOff x="5155460" y="5281175"/>
              <a:chExt cx="263456" cy="218891"/>
            </a:xfrm>
            <a:solidFill>
              <a:srgbClr val="92D050"/>
            </a:solidFill>
          </p:grpSpPr>
          <p:grpSp>
            <p:nvGrpSpPr>
              <p:cNvPr id="54" name="Group 53"/>
              <p:cNvGrpSpPr/>
              <p:nvPr/>
            </p:nvGrpSpPr>
            <p:grpSpPr>
              <a:xfrm>
                <a:off x="5155460" y="5281175"/>
                <a:ext cx="263456" cy="218891"/>
                <a:chOff x="1989241" y="3221981"/>
                <a:chExt cx="550283" cy="457200"/>
              </a:xfrm>
              <a:grpFill/>
            </p:grpSpPr>
            <p:sp>
              <p:nvSpPr>
                <p:cNvPr id="56" name="Rectangle 55"/>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56" idx="1"/>
                  <a:endCxn id="56"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a:off x="6266462" y="2486448"/>
              <a:ext cx="263456" cy="218891"/>
              <a:chOff x="5155460" y="5281175"/>
              <a:chExt cx="263456" cy="218891"/>
            </a:xfrm>
          </p:grpSpPr>
          <p:grpSp>
            <p:nvGrpSpPr>
              <p:cNvPr id="50" name="Group 49"/>
              <p:cNvGrpSpPr/>
              <p:nvPr/>
            </p:nvGrpSpPr>
            <p:grpSpPr>
              <a:xfrm>
                <a:off x="5155460" y="5281175"/>
                <a:ext cx="263456" cy="218891"/>
                <a:chOff x="1989241" y="3221981"/>
                <a:chExt cx="550283" cy="457200"/>
              </a:xfrm>
            </p:grpSpPr>
            <p:sp>
              <p:nvSpPr>
                <p:cNvPr id="52" name="Rectangle 51"/>
                <p:cNvSpPr/>
                <p:nvPr/>
              </p:nvSpPr>
              <p:spPr>
                <a:xfrm>
                  <a:off x="1989241" y="3221981"/>
                  <a:ext cx="550283"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p:cNvCxnSpPr>
                  <a:stCxn id="52" idx="1"/>
                  <a:endCxn id="52" idx="3"/>
                </p:cNvCxnSpPr>
                <p:nvPr/>
              </p:nvCxnSpPr>
              <p:spPr>
                <a:xfrm>
                  <a:off x="1989241" y="3450582"/>
                  <a:ext cx="5502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5160838" y="5386658"/>
                <a:ext cx="258076" cy="10953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6526916" y="2127313"/>
              <a:ext cx="263456" cy="218891"/>
              <a:chOff x="5155460" y="5281175"/>
              <a:chExt cx="263456" cy="218891"/>
            </a:xfrm>
            <a:solidFill>
              <a:srgbClr val="92D050"/>
            </a:solidFill>
          </p:grpSpPr>
          <p:grpSp>
            <p:nvGrpSpPr>
              <p:cNvPr id="46" name="Group 45"/>
              <p:cNvGrpSpPr/>
              <p:nvPr/>
            </p:nvGrpSpPr>
            <p:grpSpPr>
              <a:xfrm>
                <a:off x="5155460" y="5281175"/>
                <a:ext cx="263456" cy="218891"/>
                <a:chOff x="1989241" y="3221981"/>
                <a:chExt cx="550283" cy="457200"/>
              </a:xfrm>
              <a:grpFill/>
            </p:grpSpPr>
            <p:sp>
              <p:nvSpPr>
                <p:cNvPr id="48" name="Rectangle 47"/>
                <p:cNvSpPr/>
                <p:nvPr/>
              </p:nvSpPr>
              <p:spPr>
                <a:xfrm>
                  <a:off x="1989241" y="3221981"/>
                  <a:ext cx="550283" cy="457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a:stCxn id="48" idx="1"/>
                  <a:endCxn id="48" idx="3"/>
                </p:cNvCxnSpPr>
                <p:nvPr/>
              </p:nvCxnSpPr>
              <p:spPr>
                <a:xfrm>
                  <a:off x="1989241" y="3450582"/>
                  <a:ext cx="55028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5155947" y="5386658"/>
                <a:ext cx="262967" cy="10953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9" name="Rectangle 178"/>
          <p:cNvSpPr/>
          <p:nvPr/>
        </p:nvSpPr>
        <p:spPr>
          <a:xfrm>
            <a:off x="8560226" y="1621313"/>
            <a:ext cx="263456" cy="21889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ctangle 179"/>
          <p:cNvSpPr/>
          <p:nvPr/>
        </p:nvSpPr>
        <p:spPr>
          <a:xfrm>
            <a:off x="8560713" y="1726796"/>
            <a:ext cx="262967" cy="1095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97" descr="letterhead_Boston"/>
          <p:cNvPicPr>
            <a:picLocks noChangeAspect="1" noChangeArrowheads="1"/>
          </p:cNvPicPr>
          <p:nvPr/>
        </p:nvPicPr>
        <p:blipFill>
          <a:blip r:embed="rId3" cstate="print">
            <a:extLst>
              <a:ext uri="{28A0092B-C50C-407E-A947-70E740481C1C}">
                <a14:useLocalDpi xmlns:a14="http://schemas.microsoft.com/office/drawing/2010/main" val="0"/>
              </a:ext>
            </a:extLst>
          </a:blip>
          <a:srcRect l="8235" t="7272" r="76471" b="84546"/>
          <a:stretch>
            <a:fillRect/>
          </a:stretch>
        </p:blipFill>
        <p:spPr bwMode="auto">
          <a:xfrm>
            <a:off x="8574456" y="6483746"/>
            <a:ext cx="529643" cy="315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8" name="Rectangle 197"/>
          <p:cNvSpPr/>
          <p:nvPr/>
        </p:nvSpPr>
        <p:spPr>
          <a:xfrm>
            <a:off x="1647180" y="3800644"/>
            <a:ext cx="698088" cy="598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p:cNvSpPr txBox="1"/>
          <p:nvPr/>
        </p:nvSpPr>
        <p:spPr>
          <a:xfrm>
            <a:off x="1653348" y="3800983"/>
            <a:ext cx="691215" cy="584775"/>
          </a:xfrm>
          <a:prstGeom prst="rect">
            <a:avLst/>
          </a:prstGeom>
          <a:noFill/>
        </p:spPr>
        <p:txBody>
          <a:bodyPr wrap="none" rtlCol="0">
            <a:spAutoFit/>
          </a:bodyPr>
          <a:lstStyle/>
          <a:p>
            <a:pPr algn="ctr"/>
            <a:r>
              <a:rPr lang="en-US" sz="800" b="1" dirty="0" smtClean="0"/>
              <a:t>Mitigated</a:t>
            </a:r>
          </a:p>
          <a:p>
            <a:pPr algn="ctr"/>
            <a:r>
              <a:rPr lang="en-US" sz="800" b="1" dirty="0" smtClean="0"/>
              <a:t>Build</a:t>
            </a:r>
          </a:p>
          <a:p>
            <a:pPr algn="ctr"/>
            <a:endParaRPr lang="en-US" sz="800" b="1" dirty="0" smtClean="0"/>
          </a:p>
          <a:p>
            <a:pPr algn="ctr"/>
            <a:r>
              <a:rPr lang="en-US" sz="800" b="1" dirty="0" smtClean="0"/>
              <a:t>No-Build</a:t>
            </a:r>
            <a:endParaRPr lang="en-US" sz="800" b="1" dirty="0"/>
          </a:p>
        </p:txBody>
      </p:sp>
      <p:cxnSp>
        <p:nvCxnSpPr>
          <p:cNvPr id="3" name="Straight Connector 2"/>
          <p:cNvCxnSpPr>
            <a:stCxn id="199" idx="1"/>
            <a:endCxn id="199" idx="3"/>
          </p:cNvCxnSpPr>
          <p:nvPr/>
        </p:nvCxnSpPr>
        <p:spPr>
          <a:xfrm>
            <a:off x="1653348" y="4093371"/>
            <a:ext cx="69121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385847" y="6291378"/>
            <a:ext cx="3220753" cy="338554"/>
          </a:xfrm>
          <a:prstGeom prst="rect">
            <a:avLst/>
          </a:prstGeom>
        </p:spPr>
        <p:txBody>
          <a:bodyPr wrap="none">
            <a:spAutoFit/>
          </a:bodyPr>
          <a:lstStyle/>
          <a:p>
            <a:pPr algn="r"/>
            <a:r>
              <a:rPr lang="en-US" sz="1600" b="1" dirty="0">
                <a:effectLst>
                  <a:outerShdw blurRad="38100" dist="38100" dir="2700000" algn="tl">
                    <a:srgbClr val="000000">
                      <a:alpha val="43137"/>
                    </a:srgbClr>
                  </a:outerShdw>
                </a:effectLst>
              </a:rPr>
              <a:t>Prepared for: City of Newton</a:t>
            </a:r>
          </a:p>
        </p:txBody>
      </p:sp>
      <p:sp>
        <p:nvSpPr>
          <p:cNvPr id="183" name="TextBox 182"/>
          <p:cNvSpPr txBox="1"/>
          <p:nvPr/>
        </p:nvSpPr>
        <p:spPr>
          <a:xfrm>
            <a:off x="4887636" y="5040865"/>
            <a:ext cx="442434"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NM</a:t>
            </a:r>
            <a:endParaRPr lang="en-US" sz="1200" b="1" dirty="0">
              <a:latin typeface="Times New Roman" pitchFamily="18" charset="0"/>
              <a:cs typeface="Times New Roman" pitchFamily="18" charset="0"/>
            </a:endParaRPr>
          </a:p>
        </p:txBody>
      </p:sp>
      <p:sp>
        <p:nvSpPr>
          <p:cNvPr id="184" name="TextBox 183"/>
          <p:cNvSpPr txBox="1"/>
          <p:nvPr/>
        </p:nvSpPr>
        <p:spPr>
          <a:xfrm>
            <a:off x="5091555" y="527013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5" name="TextBox 184"/>
          <p:cNvSpPr txBox="1"/>
          <p:nvPr/>
        </p:nvSpPr>
        <p:spPr>
          <a:xfrm>
            <a:off x="5034042" y="487687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6" name="TextBox 185"/>
          <p:cNvSpPr txBox="1"/>
          <p:nvPr/>
        </p:nvSpPr>
        <p:spPr>
          <a:xfrm>
            <a:off x="5342593" y="523670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7" name="TextBox 186"/>
          <p:cNvSpPr txBox="1"/>
          <p:nvPr/>
        </p:nvSpPr>
        <p:spPr>
          <a:xfrm>
            <a:off x="5433077" y="471557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8" name="TextBox 187"/>
          <p:cNvSpPr txBox="1"/>
          <p:nvPr/>
        </p:nvSpPr>
        <p:spPr>
          <a:xfrm>
            <a:off x="5973996" y="471068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89" name="TextBox 188"/>
          <p:cNvSpPr txBox="1"/>
          <p:nvPr/>
        </p:nvSpPr>
        <p:spPr>
          <a:xfrm>
            <a:off x="6231664" y="4503248"/>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0" name="TextBox 189"/>
          <p:cNvSpPr txBox="1"/>
          <p:nvPr/>
        </p:nvSpPr>
        <p:spPr>
          <a:xfrm>
            <a:off x="5851299" y="3224122"/>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1" name="TextBox 190"/>
          <p:cNvSpPr txBox="1"/>
          <p:nvPr/>
        </p:nvSpPr>
        <p:spPr>
          <a:xfrm>
            <a:off x="5923438" y="309952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2" name="TextBox 191"/>
          <p:cNvSpPr txBox="1"/>
          <p:nvPr/>
        </p:nvSpPr>
        <p:spPr>
          <a:xfrm>
            <a:off x="5892182" y="2818752"/>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3" name="TextBox 192"/>
          <p:cNvSpPr txBox="1"/>
          <p:nvPr/>
        </p:nvSpPr>
        <p:spPr>
          <a:xfrm>
            <a:off x="4286171" y="2396557"/>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5" name="TextBox 194"/>
          <p:cNvSpPr txBox="1"/>
          <p:nvPr/>
        </p:nvSpPr>
        <p:spPr>
          <a:xfrm>
            <a:off x="4611826" y="2346480"/>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6" name="TextBox 195"/>
          <p:cNvSpPr txBox="1"/>
          <p:nvPr/>
        </p:nvSpPr>
        <p:spPr>
          <a:xfrm>
            <a:off x="6172825" y="2467463"/>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197" name="TextBox 196"/>
          <p:cNvSpPr txBox="1"/>
          <p:nvPr/>
        </p:nvSpPr>
        <p:spPr>
          <a:xfrm>
            <a:off x="6003699" y="237204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2" name="TextBox 201"/>
          <p:cNvSpPr txBox="1"/>
          <p:nvPr/>
        </p:nvSpPr>
        <p:spPr>
          <a:xfrm>
            <a:off x="5790715" y="2199215"/>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3" name="TextBox 202"/>
          <p:cNvSpPr txBox="1"/>
          <p:nvPr/>
        </p:nvSpPr>
        <p:spPr>
          <a:xfrm>
            <a:off x="6113397" y="1718914"/>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4" name="TextBox 203"/>
          <p:cNvSpPr txBox="1"/>
          <p:nvPr/>
        </p:nvSpPr>
        <p:spPr>
          <a:xfrm>
            <a:off x="6347938" y="154482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5" name="TextBox 204"/>
          <p:cNvSpPr txBox="1"/>
          <p:nvPr/>
        </p:nvSpPr>
        <p:spPr>
          <a:xfrm>
            <a:off x="6360815" y="1745172"/>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6" name="TextBox 205"/>
          <p:cNvSpPr txBox="1"/>
          <p:nvPr/>
        </p:nvSpPr>
        <p:spPr>
          <a:xfrm>
            <a:off x="6391288" y="1890366"/>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7" name="TextBox 206"/>
          <p:cNvSpPr txBox="1"/>
          <p:nvPr/>
        </p:nvSpPr>
        <p:spPr>
          <a:xfrm>
            <a:off x="6459574" y="2126931"/>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08" name="TextBox 207"/>
          <p:cNvSpPr txBox="1"/>
          <p:nvPr/>
        </p:nvSpPr>
        <p:spPr>
          <a:xfrm>
            <a:off x="7056704" y="2240583"/>
            <a:ext cx="442434"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NM</a:t>
            </a:r>
            <a:endParaRPr lang="en-US" sz="1200" b="1" dirty="0">
              <a:latin typeface="Times New Roman" pitchFamily="18" charset="0"/>
              <a:cs typeface="Times New Roman" pitchFamily="18" charset="0"/>
            </a:endParaRPr>
          </a:p>
        </p:txBody>
      </p:sp>
      <p:sp>
        <p:nvSpPr>
          <p:cNvPr id="209" name="TextBox 208"/>
          <p:cNvSpPr txBox="1"/>
          <p:nvPr/>
        </p:nvSpPr>
        <p:spPr>
          <a:xfrm>
            <a:off x="7103795" y="2066790"/>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0" name="TextBox 209"/>
          <p:cNvSpPr txBox="1"/>
          <p:nvPr/>
        </p:nvSpPr>
        <p:spPr>
          <a:xfrm>
            <a:off x="7235523" y="2945160"/>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1" name="TextBox 210"/>
          <p:cNvSpPr txBox="1"/>
          <p:nvPr/>
        </p:nvSpPr>
        <p:spPr>
          <a:xfrm>
            <a:off x="7796700" y="2196799"/>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2" name="TextBox 211"/>
          <p:cNvSpPr txBox="1"/>
          <p:nvPr/>
        </p:nvSpPr>
        <p:spPr>
          <a:xfrm>
            <a:off x="8149401" y="1624626"/>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3" name="TextBox 212"/>
          <p:cNvSpPr txBox="1"/>
          <p:nvPr/>
        </p:nvSpPr>
        <p:spPr>
          <a:xfrm>
            <a:off x="8470737" y="1599405"/>
            <a:ext cx="442434" cy="276999"/>
          </a:xfrm>
          <a:prstGeom prst="rect">
            <a:avLst/>
          </a:prstGeom>
          <a:noFill/>
        </p:spPr>
        <p:txBody>
          <a:bodyPr wrap="square" rtlCol="0">
            <a:spAutoFit/>
          </a:bodyPr>
          <a:lstStyle/>
          <a:p>
            <a:r>
              <a:rPr lang="en-US" sz="1200" b="1" dirty="0" smtClean="0">
                <a:solidFill>
                  <a:schemeClr val="bg1"/>
                </a:solidFill>
                <a:latin typeface="Times New Roman" pitchFamily="18" charset="0"/>
                <a:cs typeface="Times New Roman" pitchFamily="18" charset="0"/>
              </a:rPr>
              <a:t>NM</a:t>
            </a:r>
            <a:endParaRPr lang="en-US" sz="1200" b="1" dirty="0">
              <a:solidFill>
                <a:schemeClr val="bg1"/>
              </a:solidFill>
              <a:latin typeface="Times New Roman" pitchFamily="18" charset="0"/>
              <a:cs typeface="Times New Roman" pitchFamily="18" charset="0"/>
            </a:endParaRPr>
          </a:p>
        </p:txBody>
      </p:sp>
      <p:sp>
        <p:nvSpPr>
          <p:cNvPr id="214" name="TextBox 213"/>
          <p:cNvSpPr txBox="1"/>
          <p:nvPr/>
        </p:nvSpPr>
        <p:spPr>
          <a:xfrm>
            <a:off x="425275" y="5922041"/>
            <a:ext cx="3838576" cy="369332"/>
          </a:xfrm>
          <a:prstGeom prst="rect">
            <a:avLst/>
          </a:prstGeom>
          <a:noFill/>
        </p:spPr>
        <p:txBody>
          <a:bodyPr wrap="square" rtlCol="0">
            <a:spAutoFit/>
          </a:bodyPr>
          <a:lstStyle/>
          <a:p>
            <a:r>
              <a:rPr lang="en-US" dirty="0" smtClean="0"/>
              <a:t>NM – No Mitigation Proposed</a:t>
            </a:r>
            <a:endParaRPr lang="en-US" dirty="0"/>
          </a:p>
        </p:txBody>
      </p:sp>
      <p:sp>
        <p:nvSpPr>
          <p:cNvPr id="2" name="Freeform 1"/>
          <p:cNvSpPr/>
          <p:nvPr/>
        </p:nvSpPr>
        <p:spPr>
          <a:xfrm>
            <a:off x="5421085" y="1793173"/>
            <a:ext cx="3277589" cy="2504171"/>
          </a:xfrm>
          <a:custGeom>
            <a:avLst/>
            <a:gdLst>
              <a:gd name="connsiteX0" fmla="*/ 2042556 w 2761013"/>
              <a:gd name="connsiteY0" fmla="*/ 136566 h 2006930"/>
              <a:gd name="connsiteX1" fmla="*/ 1995055 w 2761013"/>
              <a:gd name="connsiteY1" fmla="*/ 59377 h 2006930"/>
              <a:gd name="connsiteX2" fmla="*/ 2030681 w 2761013"/>
              <a:gd name="connsiteY2" fmla="*/ 17813 h 2006930"/>
              <a:gd name="connsiteX3" fmla="*/ 2125683 w 2761013"/>
              <a:gd name="connsiteY3" fmla="*/ 0 h 2006930"/>
              <a:gd name="connsiteX4" fmla="*/ 2280063 w 2761013"/>
              <a:gd name="connsiteY4" fmla="*/ 17813 h 2006930"/>
              <a:gd name="connsiteX5" fmla="*/ 2565070 w 2761013"/>
              <a:gd name="connsiteY5" fmla="*/ 17813 h 2006930"/>
              <a:gd name="connsiteX6" fmla="*/ 2713512 w 2761013"/>
              <a:gd name="connsiteY6" fmla="*/ 0 h 2006930"/>
              <a:gd name="connsiteX7" fmla="*/ 2761013 w 2761013"/>
              <a:gd name="connsiteY7" fmla="*/ 77190 h 2006930"/>
              <a:gd name="connsiteX8" fmla="*/ 2725387 w 2761013"/>
              <a:gd name="connsiteY8" fmla="*/ 148442 h 2006930"/>
              <a:gd name="connsiteX9" fmla="*/ 2553195 w 2761013"/>
              <a:gd name="connsiteY9" fmla="*/ 148442 h 2006930"/>
              <a:gd name="connsiteX10" fmla="*/ 2428504 w 2761013"/>
              <a:gd name="connsiteY10" fmla="*/ 184068 h 2006930"/>
              <a:gd name="connsiteX11" fmla="*/ 2179122 w 2761013"/>
              <a:gd name="connsiteY11" fmla="*/ 522514 h 2006930"/>
              <a:gd name="connsiteX12" fmla="*/ 1793174 w 2761013"/>
              <a:gd name="connsiteY12" fmla="*/ 546265 h 2006930"/>
              <a:gd name="connsiteX13" fmla="*/ 1525980 w 2761013"/>
              <a:gd name="connsiteY13" fmla="*/ 611579 h 2006930"/>
              <a:gd name="connsiteX14" fmla="*/ 783772 w 2761013"/>
              <a:gd name="connsiteY14" fmla="*/ 350322 h 2006930"/>
              <a:gd name="connsiteX15" fmla="*/ 374073 w 2761013"/>
              <a:gd name="connsiteY15" fmla="*/ 754083 h 2006930"/>
              <a:gd name="connsiteX16" fmla="*/ 314696 w 2761013"/>
              <a:gd name="connsiteY16" fmla="*/ 1128156 h 2006930"/>
              <a:gd name="connsiteX17" fmla="*/ 285008 w 2761013"/>
              <a:gd name="connsiteY17" fmla="*/ 1407226 h 2006930"/>
              <a:gd name="connsiteX18" fmla="*/ 184068 w 2761013"/>
              <a:gd name="connsiteY18" fmla="*/ 1662545 h 2006930"/>
              <a:gd name="connsiteX19" fmla="*/ 0 w 2761013"/>
              <a:gd name="connsiteY19" fmla="*/ 2006930 h 2006930"/>
              <a:gd name="connsiteX0" fmla="*/ 2392878 w 3111335"/>
              <a:gd name="connsiteY0" fmla="*/ 136566 h 2487880"/>
              <a:gd name="connsiteX1" fmla="*/ 2345377 w 3111335"/>
              <a:gd name="connsiteY1" fmla="*/ 59377 h 2487880"/>
              <a:gd name="connsiteX2" fmla="*/ 2381003 w 3111335"/>
              <a:gd name="connsiteY2" fmla="*/ 17813 h 2487880"/>
              <a:gd name="connsiteX3" fmla="*/ 2476005 w 3111335"/>
              <a:gd name="connsiteY3" fmla="*/ 0 h 2487880"/>
              <a:gd name="connsiteX4" fmla="*/ 2630385 w 3111335"/>
              <a:gd name="connsiteY4" fmla="*/ 17813 h 2487880"/>
              <a:gd name="connsiteX5" fmla="*/ 2915392 w 3111335"/>
              <a:gd name="connsiteY5" fmla="*/ 17813 h 2487880"/>
              <a:gd name="connsiteX6" fmla="*/ 3063834 w 3111335"/>
              <a:gd name="connsiteY6" fmla="*/ 0 h 2487880"/>
              <a:gd name="connsiteX7" fmla="*/ 3111335 w 3111335"/>
              <a:gd name="connsiteY7" fmla="*/ 77190 h 2487880"/>
              <a:gd name="connsiteX8" fmla="*/ 3075709 w 3111335"/>
              <a:gd name="connsiteY8" fmla="*/ 148442 h 2487880"/>
              <a:gd name="connsiteX9" fmla="*/ 2903517 w 3111335"/>
              <a:gd name="connsiteY9" fmla="*/ 148442 h 2487880"/>
              <a:gd name="connsiteX10" fmla="*/ 2778826 w 3111335"/>
              <a:gd name="connsiteY10" fmla="*/ 184068 h 2487880"/>
              <a:gd name="connsiteX11" fmla="*/ 2529444 w 3111335"/>
              <a:gd name="connsiteY11" fmla="*/ 522514 h 2487880"/>
              <a:gd name="connsiteX12" fmla="*/ 2143496 w 3111335"/>
              <a:gd name="connsiteY12" fmla="*/ 546265 h 2487880"/>
              <a:gd name="connsiteX13" fmla="*/ 1876302 w 3111335"/>
              <a:gd name="connsiteY13" fmla="*/ 611579 h 2487880"/>
              <a:gd name="connsiteX14" fmla="*/ 1134094 w 3111335"/>
              <a:gd name="connsiteY14" fmla="*/ 350322 h 2487880"/>
              <a:gd name="connsiteX15" fmla="*/ 724395 w 3111335"/>
              <a:gd name="connsiteY15" fmla="*/ 754083 h 2487880"/>
              <a:gd name="connsiteX16" fmla="*/ 665018 w 3111335"/>
              <a:gd name="connsiteY16" fmla="*/ 1128156 h 2487880"/>
              <a:gd name="connsiteX17" fmla="*/ 635330 w 3111335"/>
              <a:gd name="connsiteY17" fmla="*/ 1407226 h 2487880"/>
              <a:gd name="connsiteX18" fmla="*/ 534390 w 3111335"/>
              <a:gd name="connsiteY18" fmla="*/ 1662545 h 2487880"/>
              <a:gd name="connsiteX19" fmla="*/ 0 w 3111335"/>
              <a:gd name="connsiteY19" fmla="*/ 2487880 h 2487880"/>
              <a:gd name="connsiteX0" fmla="*/ 2392878 w 3111335"/>
              <a:gd name="connsiteY0" fmla="*/ 136566 h 2487880"/>
              <a:gd name="connsiteX1" fmla="*/ 2345377 w 3111335"/>
              <a:gd name="connsiteY1" fmla="*/ 59377 h 2487880"/>
              <a:gd name="connsiteX2" fmla="*/ 2381003 w 3111335"/>
              <a:gd name="connsiteY2" fmla="*/ 17813 h 2487880"/>
              <a:gd name="connsiteX3" fmla="*/ 2476005 w 3111335"/>
              <a:gd name="connsiteY3" fmla="*/ 0 h 2487880"/>
              <a:gd name="connsiteX4" fmla="*/ 2630385 w 3111335"/>
              <a:gd name="connsiteY4" fmla="*/ 17813 h 2487880"/>
              <a:gd name="connsiteX5" fmla="*/ 2915392 w 3111335"/>
              <a:gd name="connsiteY5" fmla="*/ 17813 h 2487880"/>
              <a:gd name="connsiteX6" fmla="*/ 3063834 w 3111335"/>
              <a:gd name="connsiteY6" fmla="*/ 0 h 2487880"/>
              <a:gd name="connsiteX7" fmla="*/ 3111335 w 3111335"/>
              <a:gd name="connsiteY7" fmla="*/ 77190 h 2487880"/>
              <a:gd name="connsiteX8" fmla="*/ 3075709 w 3111335"/>
              <a:gd name="connsiteY8" fmla="*/ 148442 h 2487880"/>
              <a:gd name="connsiteX9" fmla="*/ 2903517 w 3111335"/>
              <a:gd name="connsiteY9" fmla="*/ 148442 h 2487880"/>
              <a:gd name="connsiteX10" fmla="*/ 2778826 w 3111335"/>
              <a:gd name="connsiteY10" fmla="*/ 184068 h 2487880"/>
              <a:gd name="connsiteX11" fmla="*/ 2529444 w 3111335"/>
              <a:gd name="connsiteY11" fmla="*/ 522514 h 2487880"/>
              <a:gd name="connsiteX12" fmla="*/ 2143496 w 3111335"/>
              <a:gd name="connsiteY12" fmla="*/ 546265 h 2487880"/>
              <a:gd name="connsiteX13" fmla="*/ 1876302 w 3111335"/>
              <a:gd name="connsiteY13" fmla="*/ 611579 h 2487880"/>
              <a:gd name="connsiteX14" fmla="*/ 1134094 w 3111335"/>
              <a:gd name="connsiteY14" fmla="*/ 350322 h 2487880"/>
              <a:gd name="connsiteX15" fmla="*/ 724395 w 3111335"/>
              <a:gd name="connsiteY15" fmla="*/ 754083 h 2487880"/>
              <a:gd name="connsiteX16" fmla="*/ 665018 w 3111335"/>
              <a:gd name="connsiteY16" fmla="*/ 1128156 h 2487880"/>
              <a:gd name="connsiteX17" fmla="*/ 635330 w 3111335"/>
              <a:gd name="connsiteY17" fmla="*/ 1407226 h 2487880"/>
              <a:gd name="connsiteX18" fmla="*/ 534390 w 3111335"/>
              <a:gd name="connsiteY18" fmla="*/ 1662545 h 2487880"/>
              <a:gd name="connsiteX19" fmla="*/ 225631 w 3111335"/>
              <a:gd name="connsiteY19" fmla="*/ 2268187 h 2487880"/>
              <a:gd name="connsiteX20" fmla="*/ 0 w 3111335"/>
              <a:gd name="connsiteY20" fmla="*/ 2487880 h 2487880"/>
              <a:gd name="connsiteX0" fmla="*/ 2547257 w 3265714"/>
              <a:gd name="connsiteY0" fmla="*/ 136566 h 2268187"/>
              <a:gd name="connsiteX1" fmla="*/ 2499756 w 3265714"/>
              <a:gd name="connsiteY1" fmla="*/ 59377 h 2268187"/>
              <a:gd name="connsiteX2" fmla="*/ 2535382 w 3265714"/>
              <a:gd name="connsiteY2" fmla="*/ 17813 h 2268187"/>
              <a:gd name="connsiteX3" fmla="*/ 2630384 w 3265714"/>
              <a:gd name="connsiteY3" fmla="*/ 0 h 2268187"/>
              <a:gd name="connsiteX4" fmla="*/ 2784764 w 3265714"/>
              <a:gd name="connsiteY4" fmla="*/ 17813 h 2268187"/>
              <a:gd name="connsiteX5" fmla="*/ 3069771 w 3265714"/>
              <a:gd name="connsiteY5" fmla="*/ 17813 h 2268187"/>
              <a:gd name="connsiteX6" fmla="*/ 3218213 w 3265714"/>
              <a:gd name="connsiteY6" fmla="*/ 0 h 2268187"/>
              <a:gd name="connsiteX7" fmla="*/ 3265714 w 3265714"/>
              <a:gd name="connsiteY7" fmla="*/ 77190 h 2268187"/>
              <a:gd name="connsiteX8" fmla="*/ 3230088 w 3265714"/>
              <a:gd name="connsiteY8" fmla="*/ 148442 h 2268187"/>
              <a:gd name="connsiteX9" fmla="*/ 3057896 w 3265714"/>
              <a:gd name="connsiteY9" fmla="*/ 148442 h 2268187"/>
              <a:gd name="connsiteX10" fmla="*/ 2933205 w 3265714"/>
              <a:gd name="connsiteY10" fmla="*/ 184068 h 2268187"/>
              <a:gd name="connsiteX11" fmla="*/ 2683823 w 3265714"/>
              <a:gd name="connsiteY11" fmla="*/ 522514 h 2268187"/>
              <a:gd name="connsiteX12" fmla="*/ 2297875 w 3265714"/>
              <a:gd name="connsiteY12" fmla="*/ 546265 h 2268187"/>
              <a:gd name="connsiteX13" fmla="*/ 2030681 w 3265714"/>
              <a:gd name="connsiteY13" fmla="*/ 611579 h 2268187"/>
              <a:gd name="connsiteX14" fmla="*/ 1288473 w 3265714"/>
              <a:gd name="connsiteY14" fmla="*/ 350322 h 2268187"/>
              <a:gd name="connsiteX15" fmla="*/ 878774 w 3265714"/>
              <a:gd name="connsiteY15" fmla="*/ 754083 h 2268187"/>
              <a:gd name="connsiteX16" fmla="*/ 819397 w 3265714"/>
              <a:gd name="connsiteY16" fmla="*/ 1128156 h 2268187"/>
              <a:gd name="connsiteX17" fmla="*/ 789709 w 3265714"/>
              <a:gd name="connsiteY17" fmla="*/ 1407226 h 2268187"/>
              <a:gd name="connsiteX18" fmla="*/ 688769 w 3265714"/>
              <a:gd name="connsiteY18" fmla="*/ 1662545 h 2268187"/>
              <a:gd name="connsiteX19" fmla="*/ 380010 w 3265714"/>
              <a:gd name="connsiteY19" fmla="*/ 2268187 h 2268187"/>
              <a:gd name="connsiteX20" fmla="*/ 0 w 3265714"/>
              <a:gd name="connsiteY20" fmla="*/ 1816924 h 2268187"/>
              <a:gd name="connsiteX0" fmla="*/ 2547257 w 3265714"/>
              <a:gd name="connsiteY0" fmla="*/ 136566 h 2504171"/>
              <a:gd name="connsiteX1" fmla="*/ 2499756 w 3265714"/>
              <a:gd name="connsiteY1" fmla="*/ 59377 h 2504171"/>
              <a:gd name="connsiteX2" fmla="*/ 2535382 w 3265714"/>
              <a:gd name="connsiteY2" fmla="*/ 17813 h 2504171"/>
              <a:gd name="connsiteX3" fmla="*/ 2630384 w 3265714"/>
              <a:gd name="connsiteY3" fmla="*/ 0 h 2504171"/>
              <a:gd name="connsiteX4" fmla="*/ 2784764 w 3265714"/>
              <a:gd name="connsiteY4" fmla="*/ 17813 h 2504171"/>
              <a:gd name="connsiteX5" fmla="*/ 3069771 w 3265714"/>
              <a:gd name="connsiteY5" fmla="*/ 17813 h 2504171"/>
              <a:gd name="connsiteX6" fmla="*/ 3218213 w 3265714"/>
              <a:gd name="connsiteY6" fmla="*/ 0 h 2504171"/>
              <a:gd name="connsiteX7" fmla="*/ 3265714 w 3265714"/>
              <a:gd name="connsiteY7" fmla="*/ 77190 h 2504171"/>
              <a:gd name="connsiteX8" fmla="*/ 3230088 w 3265714"/>
              <a:gd name="connsiteY8" fmla="*/ 148442 h 2504171"/>
              <a:gd name="connsiteX9" fmla="*/ 3057896 w 3265714"/>
              <a:gd name="connsiteY9" fmla="*/ 148442 h 2504171"/>
              <a:gd name="connsiteX10" fmla="*/ 2933205 w 3265714"/>
              <a:gd name="connsiteY10" fmla="*/ 184068 h 2504171"/>
              <a:gd name="connsiteX11" fmla="*/ 2683823 w 3265714"/>
              <a:gd name="connsiteY11" fmla="*/ 522514 h 2504171"/>
              <a:gd name="connsiteX12" fmla="*/ 2297875 w 3265714"/>
              <a:gd name="connsiteY12" fmla="*/ 546265 h 2504171"/>
              <a:gd name="connsiteX13" fmla="*/ 2030681 w 3265714"/>
              <a:gd name="connsiteY13" fmla="*/ 611579 h 2504171"/>
              <a:gd name="connsiteX14" fmla="*/ 1288473 w 3265714"/>
              <a:gd name="connsiteY14" fmla="*/ 350322 h 2504171"/>
              <a:gd name="connsiteX15" fmla="*/ 878774 w 3265714"/>
              <a:gd name="connsiteY15" fmla="*/ 754083 h 2504171"/>
              <a:gd name="connsiteX16" fmla="*/ 819397 w 3265714"/>
              <a:gd name="connsiteY16" fmla="*/ 1128156 h 2504171"/>
              <a:gd name="connsiteX17" fmla="*/ 789709 w 3265714"/>
              <a:gd name="connsiteY17" fmla="*/ 1407226 h 2504171"/>
              <a:gd name="connsiteX18" fmla="*/ 688769 w 3265714"/>
              <a:gd name="connsiteY18" fmla="*/ 1662545 h 2504171"/>
              <a:gd name="connsiteX19" fmla="*/ 380010 w 3265714"/>
              <a:gd name="connsiteY19" fmla="*/ 2268187 h 2504171"/>
              <a:gd name="connsiteX20" fmla="*/ 142504 w 3265714"/>
              <a:gd name="connsiteY20" fmla="*/ 2499757 h 2504171"/>
              <a:gd name="connsiteX21" fmla="*/ 0 w 3265714"/>
              <a:gd name="connsiteY21" fmla="*/ 1816924 h 2504171"/>
              <a:gd name="connsiteX0" fmla="*/ 2547257 w 3265714"/>
              <a:gd name="connsiteY0" fmla="*/ 136566 h 2504171"/>
              <a:gd name="connsiteX1" fmla="*/ 2499756 w 3265714"/>
              <a:gd name="connsiteY1" fmla="*/ 59377 h 2504171"/>
              <a:gd name="connsiteX2" fmla="*/ 2535382 w 3265714"/>
              <a:gd name="connsiteY2" fmla="*/ 17813 h 2504171"/>
              <a:gd name="connsiteX3" fmla="*/ 2630384 w 3265714"/>
              <a:gd name="connsiteY3" fmla="*/ 0 h 2504171"/>
              <a:gd name="connsiteX4" fmla="*/ 2784764 w 3265714"/>
              <a:gd name="connsiteY4" fmla="*/ 17813 h 2504171"/>
              <a:gd name="connsiteX5" fmla="*/ 3069771 w 3265714"/>
              <a:gd name="connsiteY5" fmla="*/ 17813 h 2504171"/>
              <a:gd name="connsiteX6" fmla="*/ 3218213 w 3265714"/>
              <a:gd name="connsiteY6" fmla="*/ 0 h 2504171"/>
              <a:gd name="connsiteX7" fmla="*/ 3265714 w 3265714"/>
              <a:gd name="connsiteY7" fmla="*/ 77190 h 2504171"/>
              <a:gd name="connsiteX8" fmla="*/ 3230088 w 3265714"/>
              <a:gd name="connsiteY8" fmla="*/ 148442 h 2504171"/>
              <a:gd name="connsiteX9" fmla="*/ 3057896 w 3265714"/>
              <a:gd name="connsiteY9" fmla="*/ 148442 h 2504171"/>
              <a:gd name="connsiteX10" fmla="*/ 2933205 w 3265714"/>
              <a:gd name="connsiteY10" fmla="*/ 184068 h 2504171"/>
              <a:gd name="connsiteX11" fmla="*/ 2683823 w 3265714"/>
              <a:gd name="connsiteY11" fmla="*/ 522514 h 2504171"/>
              <a:gd name="connsiteX12" fmla="*/ 2297875 w 3265714"/>
              <a:gd name="connsiteY12" fmla="*/ 546265 h 2504171"/>
              <a:gd name="connsiteX13" fmla="*/ 2030681 w 3265714"/>
              <a:gd name="connsiteY13" fmla="*/ 611579 h 2504171"/>
              <a:gd name="connsiteX14" fmla="*/ 1288473 w 3265714"/>
              <a:gd name="connsiteY14" fmla="*/ 350322 h 2504171"/>
              <a:gd name="connsiteX15" fmla="*/ 878774 w 3265714"/>
              <a:gd name="connsiteY15" fmla="*/ 754083 h 2504171"/>
              <a:gd name="connsiteX16" fmla="*/ 819397 w 3265714"/>
              <a:gd name="connsiteY16" fmla="*/ 1128156 h 2504171"/>
              <a:gd name="connsiteX17" fmla="*/ 789709 w 3265714"/>
              <a:gd name="connsiteY17" fmla="*/ 1407226 h 2504171"/>
              <a:gd name="connsiteX18" fmla="*/ 688769 w 3265714"/>
              <a:gd name="connsiteY18" fmla="*/ 1662545 h 2504171"/>
              <a:gd name="connsiteX19" fmla="*/ 380010 w 3265714"/>
              <a:gd name="connsiteY19" fmla="*/ 2268187 h 2504171"/>
              <a:gd name="connsiteX20" fmla="*/ 142504 w 3265714"/>
              <a:gd name="connsiteY20" fmla="*/ 2499757 h 2504171"/>
              <a:gd name="connsiteX21" fmla="*/ 249382 w 3265714"/>
              <a:gd name="connsiteY21" fmla="*/ 2363191 h 2504171"/>
              <a:gd name="connsiteX22" fmla="*/ 0 w 3265714"/>
              <a:gd name="connsiteY22" fmla="*/ 1816924 h 2504171"/>
              <a:gd name="connsiteX0" fmla="*/ 2559132 w 3277589"/>
              <a:gd name="connsiteY0" fmla="*/ 136566 h 2504171"/>
              <a:gd name="connsiteX1" fmla="*/ 2511631 w 3277589"/>
              <a:gd name="connsiteY1" fmla="*/ 59377 h 2504171"/>
              <a:gd name="connsiteX2" fmla="*/ 2547257 w 3277589"/>
              <a:gd name="connsiteY2" fmla="*/ 17813 h 2504171"/>
              <a:gd name="connsiteX3" fmla="*/ 2642259 w 3277589"/>
              <a:gd name="connsiteY3" fmla="*/ 0 h 2504171"/>
              <a:gd name="connsiteX4" fmla="*/ 2796639 w 3277589"/>
              <a:gd name="connsiteY4" fmla="*/ 17813 h 2504171"/>
              <a:gd name="connsiteX5" fmla="*/ 3081646 w 3277589"/>
              <a:gd name="connsiteY5" fmla="*/ 17813 h 2504171"/>
              <a:gd name="connsiteX6" fmla="*/ 3230088 w 3277589"/>
              <a:gd name="connsiteY6" fmla="*/ 0 h 2504171"/>
              <a:gd name="connsiteX7" fmla="*/ 3277589 w 3277589"/>
              <a:gd name="connsiteY7" fmla="*/ 77190 h 2504171"/>
              <a:gd name="connsiteX8" fmla="*/ 3241963 w 3277589"/>
              <a:gd name="connsiteY8" fmla="*/ 148442 h 2504171"/>
              <a:gd name="connsiteX9" fmla="*/ 3069771 w 3277589"/>
              <a:gd name="connsiteY9" fmla="*/ 148442 h 2504171"/>
              <a:gd name="connsiteX10" fmla="*/ 2945080 w 3277589"/>
              <a:gd name="connsiteY10" fmla="*/ 184068 h 2504171"/>
              <a:gd name="connsiteX11" fmla="*/ 2695698 w 3277589"/>
              <a:gd name="connsiteY11" fmla="*/ 522514 h 2504171"/>
              <a:gd name="connsiteX12" fmla="*/ 2309750 w 3277589"/>
              <a:gd name="connsiteY12" fmla="*/ 546265 h 2504171"/>
              <a:gd name="connsiteX13" fmla="*/ 2042556 w 3277589"/>
              <a:gd name="connsiteY13" fmla="*/ 611579 h 2504171"/>
              <a:gd name="connsiteX14" fmla="*/ 1300348 w 3277589"/>
              <a:gd name="connsiteY14" fmla="*/ 350322 h 2504171"/>
              <a:gd name="connsiteX15" fmla="*/ 890649 w 3277589"/>
              <a:gd name="connsiteY15" fmla="*/ 754083 h 2504171"/>
              <a:gd name="connsiteX16" fmla="*/ 831272 w 3277589"/>
              <a:gd name="connsiteY16" fmla="*/ 1128156 h 2504171"/>
              <a:gd name="connsiteX17" fmla="*/ 801584 w 3277589"/>
              <a:gd name="connsiteY17" fmla="*/ 1407226 h 2504171"/>
              <a:gd name="connsiteX18" fmla="*/ 700644 w 3277589"/>
              <a:gd name="connsiteY18" fmla="*/ 1662545 h 2504171"/>
              <a:gd name="connsiteX19" fmla="*/ 391885 w 3277589"/>
              <a:gd name="connsiteY19" fmla="*/ 2268187 h 2504171"/>
              <a:gd name="connsiteX20" fmla="*/ 154379 w 3277589"/>
              <a:gd name="connsiteY20" fmla="*/ 2499757 h 2504171"/>
              <a:gd name="connsiteX21" fmla="*/ 261257 w 3277589"/>
              <a:gd name="connsiteY21" fmla="*/ 2363191 h 2504171"/>
              <a:gd name="connsiteX22" fmla="*/ 0 w 3277589"/>
              <a:gd name="connsiteY22" fmla="*/ 1751610 h 25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7589" h="2504171">
                <a:moveTo>
                  <a:pt x="2559132" y="136566"/>
                </a:moveTo>
                <a:lnTo>
                  <a:pt x="2511631" y="59377"/>
                </a:lnTo>
                <a:lnTo>
                  <a:pt x="2547257" y="17813"/>
                </a:lnTo>
                <a:lnTo>
                  <a:pt x="2642259" y="0"/>
                </a:lnTo>
                <a:lnTo>
                  <a:pt x="2796639" y="17813"/>
                </a:lnTo>
                <a:lnTo>
                  <a:pt x="3081646" y="17813"/>
                </a:lnTo>
                <a:lnTo>
                  <a:pt x="3230088" y="0"/>
                </a:lnTo>
                <a:lnTo>
                  <a:pt x="3277589" y="77190"/>
                </a:lnTo>
                <a:lnTo>
                  <a:pt x="3241963" y="148442"/>
                </a:lnTo>
                <a:lnTo>
                  <a:pt x="3069771" y="148442"/>
                </a:lnTo>
                <a:lnTo>
                  <a:pt x="2945080" y="184068"/>
                </a:lnTo>
                <a:lnTo>
                  <a:pt x="2695698" y="522514"/>
                </a:lnTo>
                <a:lnTo>
                  <a:pt x="2309750" y="546265"/>
                </a:lnTo>
                <a:lnTo>
                  <a:pt x="2042556" y="611579"/>
                </a:lnTo>
                <a:lnTo>
                  <a:pt x="1300348" y="350322"/>
                </a:lnTo>
                <a:lnTo>
                  <a:pt x="890649" y="754083"/>
                </a:lnTo>
                <a:lnTo>
                  <a:pt x="831272" y="1128156"/>
                </a:lnTo>
                <a:lnTo>
                  <a:pt x="801584" y="1407226"/>
                </a:lnTo>
                <a:lnTo>
                  <a:pt x="700644" y="1662545"/>
                </a:lnTo>
                <a:cubicBezTo>
                  <a:pt x="583870" y="1834737"/>
                  <a:pt x="508659" y="2095995"/>
                  <a:pt x="391885" y="2268187"/>
                </a:cubicBezTo>
                <a:cubicBezTo>
                  <a:pt x="358238" y="2222665"/>
                  <a:pt x="188026" y="2545279"/>
                  <a:pt x="154379" y="2499757"/>
                </a:cubicBezTo>
                <a:cubicBezTo>
                  <a:pt x="130628" y="2408713"/>
                  <a:pt x="285008" y="2454235"/>
                  <a:pt x="261257" y="2363191"/>
                </a:cubicBezTo>
                <a:lnTo>
                  <a:pt x="0" y="1751610"/>
                </a:lnTo>
              </a:path>
            </a:pathLst>
          </a:custGeom>
          <a:ln w="190500">
            <a:solidFill>
              <a:srgbClr val="FFC00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6352674" y="1796717"/>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166812" y="2839453"/>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6148138" y="2370221"/>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5887454" y="2939715"/>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6990348" y="2141623"/>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6220327" y="4379497"/>
            <a:ext cx="501316" cy="5013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052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and Circulation</a:t>
            </a:r>
            <a:endParaRPr lang="en-US" dirty="0"/>
          </a:p>
        </p:txBody>
      </p:sp>
      <p:sp>
        <p:nvSpPr>
          <p:cNvPr id="3" name="Content Placeholder 2"/>
          <p:cNvSpPr>
            <a:spLocks noGrp="1"/>
          </p:cNvSpPr>
          <p:nvPr>
            <p:ph sz="quarter" idx="1"/>
          </p:nvPr>
        </p:nvSpPr>
        <p:spPr>
          <a:xfrm>
            <a:off x="381000" y="1600200"/>
            <a:ext cx="8503920" cy="3200400"/>
          </a:xfrm>
        </p:spPr>
        <p:txBody>
          <a:bodyPr/>
          <a:lstStyle/>
          <a:p>
            <a:r>
              <a:rPr lang="en-US" dirty="0" smtClean="0"/>
              <a:t>Roundabout design and review</a:t>
            </a:r>
          </a:p>
          <a:p>
            <a:pPr lvl="1"/>
            <a:r>
              <a:rPr lang="en-US" dirty="0" smtClean="0"/>
              <a:t>Several months or more</a:t>
            </a:r>
          </a:p>
          <a:p>
            <a:pPr lvl="1"/>
            <a:r>
              <a:rPr lang="en-US" dirty="0" smtClean="0"/>
              <a:t>If not approved per plan, SP cannot be executed</a:t>
            </a:r>
          </a:p>
          <a:p>
            <a:pPr lvl="1"/>
            <a:r>
              <a:rPr lang="en-US" dirty="0" smtClean="0"/>
              <a:t>Can tie construction to approvals</a:t>
            </a:r>
          </a:p>
          <a:p>
            <a:pPr lvl="1"/>
            <a:r>
              <a:rPr lang="en-US" dirty="0" smtClean="0"/>
              <a:t>Require reconsideration by BOA</a:t>
            </a:r>
          </a:p>
          <a:p>
            <a:r>
              <a:rPr lang="en-US" dirty="0" smtClean="0"/>
              <a:t>Riverside Business Center/Equity Office/</a:t>
            </a:r>
            <a:r>
              <a:rPr lang="en-US" dirty="0" err="1" smtClean="0"/>
              <a:t>Stantec</a:t>
            </a:r>
            <a:r>
              <a:rPr lang="en-US" dirty="0" smtClean="0"/>
              <a:t> Concerns</a:t>
            </a:r>
          </a:p>
          <a:p>
            <a:pPr lvl="1"/>
            <a:r>
              <a:rPr lang="en-US" dirty="0" smtClean="0"/>
              <a:t>Secure access on westerly side (Option B-2) </a:t>
            </a:r>
          </a:p>
          <a:p>
            <a:pPr lvl="1"/>
            <a:r>
              <a:rPr lang="en-US" dirty="0" smtClean="0"/>
              <a:t>Traffic signal will add delays – Request review of signal timing</a:t>
            </a:r>
          </a:p>
          <a:p>
            <a:pPr lvl="1"/>
            <a:r>
              <a:rPr lang="en-US" dirty="0" smtClean="0"/>
              <a:t>Queuing at traffic signal to Business Center</a:t>
            </a:r>
          </a:p>
          <a:p>
            <a:pPr lvl="1"/>
            <a:r>
              <a:rPr lang="en-US" dirty="0" smtClean="0"/>
              <a:t>Peak hour conditions at Williams School </a:t>
            </a:r>
          </a:p>
          <a:p>
            <a:pPr lvl="1"/>
            <a:r>
              <a:rPr lang="en-US" dirty="0" smtClean="0"/>
              <a:t>Final design of roundabout</a:t>
            </a:r>
          </a:p>
          <a:p>
            <a:pPr lvl="1"/>
            <a:endParaRPr lang="en-US" dirty="0"/>
          </a:p>
        </p:txBody>
      </p:sp>
      <p:sp>
        <p:nvSpPr>
          <p:cNvPr id="4" name="Slide Number Placeholder 3"/>
          <p:cNvSpPr>
            <a:spLocks noGrp="1"/>
          </p:cNvSpPr>
          <p:nvPr>
            <p:ph type="sldNum" sz="quarter" idx="12"/>
          </p:nvPr>
        </p:nvSpPr>
        <p:spPr/>
        <p:txBody>
          <a:bodyPr/>
          <a:lstStyle/>
          <a:p>
            <a:pPr>
              <a:defRPr/>
            </a:pPr>
            <a:fld id="{8D6F0E53-4E35-4814-88F4-7A3937319A68}" type="slidenum">
              <a:rPr lang="en-US" smtClean="0"/>
              <a:pPr>
                <a:defRPr/>
              </a:pPr>
              <a:t>7</a:t>
            </a:fld>
            <a:endParaRPr lang="en-US" dirty="0"/>
          </a:p>
        </p:txBody>
      </p:sp>
    </p:spTree>
    <p:extLst>
      <p:ext uri="{BB962C8B-B14F-4D97-AF65-F5344CB8AC3E}">
        <p14:creationId xmlns:p14="http://schemas.microsoft.com/office/powerpoint/2010/main" val="154478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18" t="41317" r="12512" b="11360"/>
          <a:stretch/>
        </p:blipFill>
        <p:spPr bwMode="auto">
          <a:xfrm>
            <a:off x="435746" y="740546"/>
            <a:ext cx="8457606" cy="54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7400" y="1981200"/>
            <a:ext cx="3657600" cy="990599"/>
          </a:xfrm>
          <a:prstGeom prst="rect">
            <a:avLst/>
          </a:prstGeom>
          <a:noFill/>
          <a:ln w="76200">
            <a:solidFill>
              <a:schemeClr val="accent1">
                <a:lumMod val="75000"/>
              </a:schemeClr>
            </a:solidFill>
          </a:ln>
        </p:spPr>
        <p:txBody>
          <a:bodyPr wrap="square" rtlCol="0">
            <a:spAutoFit/>
          </a:bodyPr>
          <a:lstStyle/>
          <a:p>
            <a:endParaRPr lang="en-US" dirty="0"/>
          </a:p>
        </p:txBody>
      </p:sp>
      <p:sp>
        <p:nvSpPr>
          <p:cNvPr id="5" name="TextBox 4"/>
          <p:cNvSpPr txBox="1"/>
          <p:nvPr/>
        </p:nvSpPr>
        <p:spPr>
          <a:xfrm>
            <a:off x="3630406" y="6327003"/>
            <a:ext cx="1575303" cy="400110"/>
          </a:xfrm>
          <a:prstGeom prst="rect">
            <a:avLst/>
          </a:prstGeom>
          <a:noFill/>
        </p:spPr>
        <p:txBody>
          <a:bodyPr wrap="none" rtlCol="0">
            <a:spAutoFit/>
          </a:bodyPr>
          <a:lstStyle/>
          <a:p>
            <a:r>
              <a:rPr lang="en-US" sz="2000" b="1" dirty="0" smtClean="0">
                <a:solidFill>
                  <a:schemeClr val="bg1"/>
                </a:solidFill>
                <a:latin typeface="+mn-lt"/>
              </a:rPr>
              <a:t>Weave Study</a:t>
            </a:r>
            <a:endParaRPr lang="en-US" sz="2000" b="1" dirty="0">
              <a:solidFill>
                <a:schemeClr val="bg1"/>
              </a:solidFill>
              <a:latin typeface="+mn-lt"/>
            </a:endParaRPr>
          </a:p>
        </p:txBody>
      </p:sp>
    </p:spTree>
    <p:extLst>
      <p:ext uri="{BB962C8B-B14F-4D97-AF65-F5344CB8AC3E}">
        <p14:creationId xmlns:p14="http://schemas.microsoft.com/office/powerpoint/2010/main" val="245253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09600" y="6324600"/>
            <a:ext cx="8001000" cy="441325"/>
          </a:xfrm>
        </p:spPr>
        <p:txBody>
          <a:bodyPr>
            <a:normAutofit/>
          </a:bodyPr>
          <a:lstStyle/>
          <a:p>
            <a:pPr>
              <a:defRPr/>
            </a:pPr>
            <a:r>
              <a:rPr lang="en-US" sz="2000" b="1" dirty="0" smtClean="0"/>
              <a:t>Tunnel under railroad tracks</a:t>
            </a:r>
            <a:endParaRPr lang="en-US" sz="2000" b="1" dirty="0"/>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l="7298" t="17439" r="33372" b="26401"/>
          <a:stretch>
            <a:fillRect/>
          </a:stretch>
        </p:blipFill>
        <p:spPr bwMode="auto">
          <a:xfrm>
            <a:off x="763134" y="304800"/>
            <a:ext cx="7672324"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H="1" flipV="1">
            <a:off x="4267200" y="1295400"/>
            <a:ext cx="218662" cy="228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919331" y="1066800"/>
            <a:ext cx="914400" cy="914400"/>
          </a:xfrm>
          <a:prstGeom prst="ellipse">
            <a:avLst/>
          </a:prstGeom>
          <a:noFill/>
          <a:ln w="571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4267200" y="2819400"/>
            <a:ext cx="457200" cy="38496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667000" y="1600200"/>
            <a:ext cx="304800" cy="6858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95099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1380</TotalTime>
  <Words>402</Words>
  <Application>Microsoft Office PowerPoint</Application>
  <PresentationFormat>On-screen Show (4:3)</PresentationFormat>
  <Paragraphs>157</Paragraphs>
  <Slides>17</Slides>
  <Notes>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Civic</vt:lpstr>
      <vt:lpstr>Department of  Planning and Development</vt:lpstr>
      <vt:lpstr>PowerPoint Presentation</vt:lpstr>
      <vt:lpstr>PowerPoint Presentation</vt:lpstr>
      <vt:lpstr>Traffic and Circulation</vt:lpstr>
      <vt:lpstr>Six Study Area  Not Mitigated Intersections Suggested For Further  Study (AM LOS)</vt:lpstr>
      <vt:lpstr>Six Study Area  Not Mitigated Intersections Suggested For Further  Study (PM LOS)</vt:lpstr>
      <vt:lpstr>Traffic and Circulation</vt:lpstr>
      <vt:lpstr>PowerPoint Presentation</vt:lpstr>
      <vt:lpstr>PowerPoint Presentation</vt:lpstr>
      <vt:lpstr>PowerPoint Presentation</vt:lpstr>
      <vt:lpstr>Other issues</vt:lpstr>
      <vt:lpstr>Other issues</vt:lpstr>
      <vt:lpstr>Station at Riverside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Planning and Development</dc:title>
  <dc:creator>chavens</dc:creator>
  <cp:lastModifiedBy>chavens</cp:lastModifiedBy>
  <cp:revision>81</cp:revision>
  <cp:lastPrinted>2013-04-02T15:38:49Z</cp:lastPrinted>
  <dcterms:created xsi:type="dcterms:W3CDTF">2012-04-09T03:31:07Z</dcterms:created>
  <dcterms:modified xsi:type="dcterms:W3CDTF">2013-06-04T22:08:55Z</dcterms:modified>
</cp:coreProperties>
</file>