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66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0" r:id="rId13"/>
    <p:sldId id="280" r:id="rId14"/>
    <p:sldId id="279" r:id="rId15"/>
    <p:sldId id="278" r:id="rId16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8812-6980-4A8F-87B7-42E286AA8DF6}" type="datetimeFigureOut">
              <a:rPr lang="en-US" smtClean="0"/>
              <a:t>5/22/2012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A43EA-7016-4108-ADFE-D73B567C2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EB353-CDBC-445A-8CAB-D141C3CD4BFF}" type="datetimeFigureOut">
              <a:rPr lang="en-US" smtClean="0"/>
              <a:t>5/22/2012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D95F-A8B8-4C46-A406-F88F47A76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D95F-A8B8-4C46-A406-F88F47A76DD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9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5B7-57EB-409D-A095-DC5B2BC0FD00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122F-2C11-44ED-9DEB-68E3975AC1AD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850-6CBF-4A07-8C47-8202F4C4F5EC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212-354F-447A-8F70-95430C488951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663A-8C19-40A5-AF65-4A24E0B1619E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3C8527-0216-4B61-8D3E-2430F0B57F21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5B6E-3F46-4586-A158-CF267F3EE5FE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58B-B386-4255-808C-B37DD0C38BBD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497E-5620-42D5-B322-DA067E534FEF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EC81-0C32-4729-8427-632206398B93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BA67DF-CE4E-4CA9-89CD-D067E71EE767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 smtClean="0"/>
              <a:t>112 Exeter Street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9D5ED8-09F0-4868-A951-C9E20A1C645C}" type="datetime1">
              <a:rPr lang="en-US" smtClean="0"/>
              <a:t>5/22/2012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112 Exeter Street 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620E4-6EB5-4D9D-9855-63FBF70DB8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Permit #93-12</a:t>
            </a:r>
          </a:p>
          <a:p>
            <a:r>
              <a:rPr lang="en-US" sz="2400" dirty="0" smtClean="0"/>
              <a:t>35 Norwood Avenue</a:t>
            </a:r>
          </a:p>
          <a:p>
            <a:r>
              <a:rPr lang="en-US" sz="2400" dirty="0" smtClean="0"/>
              <a:t>Request to exceed FAR for a new single family dwelling</a:t>
            </a:r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Department of </a:t>
            </a:r>
            <a:br>
              <a:rPr lang="en-US" dirty="0" smtClean="0"/>
            </a:br>
            <a:r>
              <a:rPr lang="en-US" dirty="0" smtClean="0"/>
              <a:t>Planning and Development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49387"/>
              </p:ext>
            </p:extLst>
          </p:nvPr>
        </p:nvGraphicFramePr>
        <p:xfrm>
          <a:off x="4227513" y="2173288"/>
          <a:ext cx="6492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3" imgW="813951" imgH="824362" progId="MS_ClipArt_Gallery">
                  <p:embed/>
                </p:oleObj>
              </mc:Choice>
              <mc:Fallback>
                <p:oleObj r:id="rId3" imgW="813951" imgH="824362" progId="MS_ClipArt_Gallery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2173288"/>
                        <a:ext cx="649287" cy="655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4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5046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Proposed Rear Elevation: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24" y="1233650"/>
            <a:ext cx="84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14400" lvl="1" indent="-457200">
              <a:buAutoNum type="alphaLcParenR"/>
            </a:pPr>
            <a:endParaRPr lang="en-US" sz="20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9990" r="10961" b="12920"/>
          <a:stretch/>
        </p:blipFill>
        <p:spPr bwMode="auto">
          <a:xfrm>
            <a:off x="535675" y="1233650"/>
            <a:ext cx="7922525" cy="49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5287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Proposed South Elevation: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24" y="1233650"/>
            <a:ext cx="84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14400" lvl="1" indent="-457200">
              <a:buAutoNum type="alphaLcParenR"/>
            </a:pPr>
            <a:endParaRPr lang="en-US" sz="20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19990" r="6343" b="14599"/>
          <a:stretch/>
        </p:blipFill>
        <p:spPr bwMode="auto">
          <a:xfrm>
            <a:off x="259307" y="1233650"/>
            <a:ext cx="8570794" cy="47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3195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FAR Calculation: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2651" y="1229101"/>
            <a:ext cx="777467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Total FAR GFA = 4,282 SF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Actual GFA = 5,914 SF (includes basement)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Max FAR GFA Allowed =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400" dirty="0" smtClean="0"/>
              <a:t>.39 * Lot Area = .39 * 9,570 = 3,732 SF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Proposed FAR = 4,282 / 9570 = .45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Exceeds Max .39 FAR by 550 SF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Neighborhood Average FAR = .34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Neighborhood Median FAR = .31</a:t>
            </a:r>
          </a:p>
          <a:p>
            <a:pPr lvl="1"/>
            <a:endParaRPr lang="en-US" sz="24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43897"/>
              </p:ext>
            </p:extLst>
          </p:nvPr>
        </p:nvGraphicFramePr>
        <p:xfrm>
          <a:off x="457200" y="457200"/>
          <a:ext cx="827438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7039051" imgH="4667402" progId="Excel.Sheet.8">
                  <p:embed/>
                </p:oleObj>
              </mc:Choice>
              <mc:Fallback>
                <p:oleObj name="Worksheet" r:id="rId4" imgW="7039051" imgH="466740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8274383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2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285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FAR Concerns: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651" y="990600"/>
            <a:ext cx="77746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/>
              <a:t>First completely new house to exceed FAR requirements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Exceeds </a:t>
            </a:r>
            <a:r>
              <a:rPr lang="en-US" sz="2400" dirty="0"/>
              <a:t>neighborhood average </a:t>
            </a:r>
            <a:r>
              <a:rPr lang="en-US" sz="2400" dirty="0" smtClean="0"/>
              <a:t>house </a:t>
            </a:r>
            <a:r>
              <a:rPr lang="en-US" sz="2400" dirty="0"/>
              <a:t>size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/>
              <a:t>Although there are two homes that exceed the allowed FAR in immediate neighborhood do we want to add another?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/>
              <a:t>If Board continues to allow FAR to creep up, neighborhood average will increase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/>
              <a:t>If we continue to waive FAR why do we have it?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/>
              <a:t>Environmentally sensitive site deserves “right-sized” house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/>
              <a:t>9,573 SF lot not constrained in any way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14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5626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Additional Issues of Concern: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2651" y="1229101"/>
            <a:ext cx="77746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Preservation of existing mature trees bordering property </a:t>
            </a:r>
            <a:endParaRPr lang="en-US" sz="24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Proposed </a:t>
            </a:r>
            <a:r>
              <a:rPr lang="en-US" sz="2400" dirty="0" smtClean="0"/>
              <a:t>new house and rear deck projects into 100-foot wetland buffer zone – must get Con Com review and approval to build house as proposed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Need Construction Management Plan and Tree Preservation Plan (including trees on abutting properties) prior to building permit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42" y="493908"/>
            <a:ext cx="1107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Site: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3413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9,573 square foot lot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Zoned SR 2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Abuts Crystal Lake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Newton Centre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Existing 1930’s cape ~ </a:t>
            </a:r>
            <a:r>
              <a:rPr lang="en-US" sz="2400" dirty="0" smtClean="0"/>
              <a:t>2,400 </a:t>
            </a:r>
            <a:r>
              <a:rPr lang="en-US" sz="2400" dirty="0" smtClean="0"/>
              <a:t>SF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Located in eclectic neighborhood with a variety of sizes/styles/vintages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r="26724" b="16604"/>
          <a:stretch/>
        </p:blipFill>
        <p:spPr bwMode="auto">
          <a:xfrm>
            <a:off x="3810000" y="468809"/>
            <a:ext cx="475289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45" y="3850184"/>
            <a:ext cx="3657600" cy="27432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97807"/>
            <a:ext cx="7294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Project Description/Relief Requested: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944138"/>
            <a:ext cx="7141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Demolish existing house and construct new 4,282 SF house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358640" algn="l"/>
                <a:tab pos="4572000" algn="l"/>
                <a:tab pos="457200" algn="l"/>
              </a:tabLst>
            </a:pPr>
            <a:r>
              <a:rPr lang="en-US" sz="2000" dirty="0"/>
              <a:t>Section 30-15(u)(2), to allow an FAR of .45 where .39 is allowed by right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3" t="16915" r="28452" b="6965"/>
          <a:stretch/>
        </p:blipFill>
        <p:spPr bwMode="auto">
          <a:xfrm rot="16200000">
            <a:off x="2506754" y="-331971"/>
            <a:ext cx="4130492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4058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Proposed Basement: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24" y="1233650"/>
            <a:ext cx="84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14400" lvl="1" indent="-457200">
              <a:buAutoNum type="alphaLcParenR"/>
            </a:pPr>
            <a:endParaRPr lang="en-US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19590" r="7812" b="8396"/>
          <a:stretch/>
        </p:blipFill>
        <p:spPr bwMode="auto">
          <a:xfrm>
            <a:off x="735842" y="1066800"/>
            <a:ext cx="7722358" cy="52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4724400"/>
            <a:ext cx="32766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Basement Area = 2,147 SF</a:t>
            </a:r>
          </a:p>
          <a:p>
            <a:r>
              <a:rPr lang="en-US" sz="2000" dirty="0" smtClean="0"/>
              <a:t>Eligible FAR = 515 SF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4054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Proposed First Floor: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24" y="1233650"/>
            <a:ext cx="84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14400" lvl="1" indent="-457200">
              <a:buAutoNum type="alphaLcParenR"/>
            </a:pPr>
            <a:endParaRPr lang="en-US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21829" r="6250" b="8769"/>
          <a:stretch/>
        </p:blipFill>
        <p:spPr bwMode="auto">
          <a:xfrm>
            <a:off x="577755" y="1066800"/>
            <a:ext cx="7956645" cy="507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5921514"/>
            <a:ext cx="3276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1st Floor FAR Area = 1,655 SF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4719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Proposed Second Floor 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24" y="1233650"/>
            <a:ext cx="84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14400" lvl="1" indent="-457200">
              <a:buAutoNum type="alphaLcParenR"/>
            </a:pPr>
            <a:endParaRPr lang="en-US" sz="2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0335" r="9749" b="12687"/>
          <a:stretch/>
        </p:blipFill>
        <p:spPr bwMode="auto">
          <a:xfrm>
            <a:off x="1066800" y="1371600"/>
            <a:ext cx="7165075" cy="489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5391090"/>
            <a:ext cx="3276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2nd Floor FAR Area = 1,574 SF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21082" r="7812" b="6249"/>
          <a:stretch/>
        </p:blipFill>
        <p:spPr bwMode="auto">
          <a:xfrm>
            <a:off x="762000" y="1084996"/>
            <a:ext cx="7708710" cy="53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4223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Proposed Third Floor: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24" y="1233650"/>
            <a:ext cx="84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14400" lvl="1" indent="-457200">
              <a:buAutoNum type="alphaLcParenR"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0" y="5562600"/>
            <a:ext cx="3276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3rd Floor FAR Area = 538 SF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21829" r="11987" b="11194"/>
          <a:stretch/>
        </p:blipFill>
        <p:spPr bwMode="auto">
          <a:xfrm>
            <a:off x="641444" y="914400"/>
            <a:ext cx="7942997" cy="489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519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Proposed Front Elevation: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24" y="1233650"/>
            <a:ext cx="84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14400" lvl="1" indent="-457200">
              <a:buAutoNum type="alphaLcParenR"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72090"/>
            <a:ext cx="35052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Raising house ~ 4 ft. to accommodate full basement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5291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Proposed North Elevation: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24" y="1233650"/>
            <a:ext cx="84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14400" lvl="1" indent="-457200">
              <a:buAutoNum type="alphaLcParenR"/>
            </a:pPr>
            <a:endParaRPr lang="en-US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19776" r="6250" b="15299"/>
          <a:stretch/>
        </p:blipFill>
        <p:spPr bwMode="auto">
          <a:xfrm>
            <a:off x="533400" y="1446663"/>
            <a:ext cx="8256896" cy="47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US" dirty="0" smtClean="0"/>
              <a:t>35 Norwood 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431</Words>
  <Application>Microsoft Office PowerPoint</Application>
  <PresentationFormat>On-screen Show (4:3)</PresentationFormat>
  <Paragraphs>121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Civic</vt:lpstr>
      <vt:lpstr>MS_ClipArt_Gallery</vt:lpstr>
      <vt:lpstr>Microsoft Excel 97-2003 Worksheet</vt:lpstr>
      <vt:lpstr>Department of  Planning and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 Planning and Development</dc:title>
  <dc:creator>chavens</dc:creator>
  <cp:lastModifiedBy>Planning Department</cp:lastModifiedBy>
  <cp:revision>106</cp:revision>
  <cp:lastPrinted>2011-02-17T03:47:27Z</cp:lastPrinted>
  <dcterms:created xsi:type="dcterms:W3CDTF">2011-02-17T03:29:01Z</dcterms:created>
  <dcterms:modified xsi:type="dcterms:W3CDTF">2012-05-22T22:32:31Z</dcterms:modified>
</cp:coreProperties>
</file>