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2" r:id="rId5"/>
    <p:sldId id="268" r:id="rId6"/>
    <p:sldId id="270" r:id="rId7"/>
    <p:sldId id="258" r:id="rId8"/>
    <p:sldId id="260"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678"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ECC5410-D19A-4335-84C4-642B15D5813C}" type="datetimeFigureOut">
              <a:rPr lang="en-US" smtClean="0"/>
              <a:t>11/29/2013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t>11/29/2013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17F292-1C6F-4C68-A38E-2C0E3EB2B06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F217F292-1C6F-4C68-A38E-2C0E3EB2B066}"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t>11/29/2013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CC5410-D19A-4335-84C4-642B15D5813C}" type="datetimeFigureOut">
              <a:rPr lang="en-US" smtClean="0"/>
              <a:t>11/29/2013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F217F292-1C6F-4C68-A38E-2C0E3EB2B066}"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0ECC5410-D19A-4335-84C4-642B15D5813C}" type="datetimeFigureOut">
              <a:rPr lang="en-US" smtClean="0"/>
              <a:t>11/29/2013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17F292-1C6F-4C68-A38E-2C0E3EB2B066}"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ECC5410-D19A-4335-84C4-642B15D5813C}" type="datetimeFigureOut">
              <a:rPr lang="en-US" smtClean="0"/>
              <a:t>11/29/2013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17F292-1C6F-4C68-A38E-2C0E3EB2B066}"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ECC5410-D19A-4335-84C4-642B15D5813C}" type="datetimeFigureOut">
              <a:rPr lang="en-US" smtClean="0"/>
              <a:t>11/29/2013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217F292-1C6F-4C68-A38E-2C0E3EB2B066}"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CC5410-D19A-4335-84C4-642B15D5813C}" type="datetimeFigureOut">
              <a:rPr lang="en-US" smtClean="0"/>
              <a:t>11/29/2013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F217F292-1C6F-4C68-A38E-2C0E3EB2B06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ECC5410-D19A-4335-84C4-642B15D5813C}" type="datetimeFigureOut">
              <a:rPr lang="en-US" smtClean="0"/>
              <a:t>11/29/2013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17F292-1C6F-4C68-A38E-2C0E3EB2B06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17F292-1C6F-4C68-A38E-2C0E3EB2B066}"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0ECC5410-D19A-4335-84C4-642B15D5813C}" type="datetimeFigureOut">
              <a:rPr lang="en-US" smtClean="0"/>
              <a:t>11/29/2013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F217F292-1C6F-4C68-A38E-2C0E3EB2B066}"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0ECC5410-D19A-4335-84C4-642B15D5813C}" type="datetimeFigureOut">
              <a:rPr lang="en-US" smtClean="0"/>
              <a:t>11/29/2013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ECC5410-D19A-4335-84C4-642B15D5813C}" type="datetimeFigureOut">
              <a:rPr lang="en-US" smtClean="0"/>
              <a:t>11/29/2013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17F292-1C6F-4C68-A38E-2C0E3EB2B066}"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895600"/>
            <a:ext cx="8839200" cy="3200400"/>
          </a:xfrm>
        </p:spPr>
        <p:txBody>
          <a:bodyPr anchor="ctr" anchorCtr="0">
            <a:noAutofit/>
          </a:bodyPr>
          <a:lstStyle/>
          <a:p>
            <a:r>
              <a:rPr lang="en-US" sz="3200" dirty="0" smtClean="0">
                <a:solidFill>
                  <a:schemeClr val="tx1"/>
                </a:solidFill>
                <a:latin typeface="Calibri" pitchFamily="34" charset="0"/>
              </a:rPr>
              <a:t>Petition #141-13(2)</a:t>
            </a:r>
          </a:p>
          <a:p>
            <a:r>
              <a:rPr lang="en-US" sz="3200" dirty="0" smtClean="0">
                <a:solidFill>
                  <a:schemeClr val="tx1"/>
                </a:solidFill>
                <a:latin typeface="Calibri" pitchFamily="34" charset="0"/>
              </a:rPr>
              <a:t>74 Newtonville Avenue</a:t>
            </a:r>
          </a:p>
          <a:p>
            <a:r>
              <a:rPr lang="en-US" sz="3200" dirty="0" smtClean="0">
                <a:solidFill>
                  <a:schemeClr val="tx1"/>
                </a:solidFill>
                <a:latin typeface="Calibri" pitchFamily="34" charset="0"/>
              </a:rPr>
              <a:t>Construction of a Retaining Wall Exceeding four feet in Height and to locate two parking </a:t>
            </a:r>
            <a:r>
              <a:rPr lang="en-US" sz="3200" dirty="0">
                <a:solidFill>
                  <a:schemeClr val="tx1"/>
                </a:solidFill>
                <a:latin typeface="Calibri" pitchFamily="34" charset="0"/>
              </a:rPr>
              <a:t>stalls in the </a:t>
            </a:r>
            <a:r>
              <a:rPr lang="en-US" sz="3200" dirty="0" smtClean="0">
                <a:solidFill>
                  <a:schemeClr val="tx1"/>
                </a:solidFill>
                <a:latin typeface="Calibri" pitchFamily="34" charset="0"/>
              </a:rPr>
              <a:t>front yard Setback  </a:t>
            </a:r>
            <a:endParaRPr lang="en-US" sz="3200" dirty="0">
              <a:solidFill>
                <a:schemeClr val="tx1"/>
              </a:solidFill>
              <a:latin typeface="Calibri" pitchFamily="34" charset="0"/>
            </a:endParaRPr>
          </a:p>
        </p:txBody>
      </p:sp>
      <p:sp>
        <p:nvSpPr>
          <p:cNvPr id="2" name="Title 1"/>
          <p:cNvSpPr>
            <a:spLocks noGrp="1"/>
          </p:cNvSpPr>
          <p:nvPr>
            <p:ph type="ctrTitle"/>
          </p:nvPr>
        </p:nvSpPr>
        <p:spPr/>
        <p:txBody>
          <a:bodyPr anchor="ctr" anchorCtr="0"/>
          <a:lstStyle/>
          <a:p>
            <a:r>
              <a:rPr lang="en-US" b="1" dirty="0">
                <a:solidFill>
                  <a:srgbClr val="C00000"/>
                </a:solidFill>
                <a:latin typeface="Calibri" pitchFamily="34" charset="0"/>
              </a:rPr>
              <a:t>Department of </a:t>
            </a:r>
            <a:br>
              <a:rPr lang="en-US" b="1" dirty="0">
                <a:solidFill>
                  <a:srgbClr val="C00000"/>
                </a:solidFill>
                <a:latin typeface="Calibri" pitchFamily="34" charset="0"/>
              </a:rPr>
            </a:br>
            <a:r>
              <a:rPr lang="en-US" b="1" dirty="0">
                <a:solidFill>
                  <a:srgbClr val="C00000"/>
                </a:solidFill>
                <a:latin typeface="Calibri" pitchFamily="34" charset="0"/>
              </a:rPr>
              <a:t>Planning and Development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043913"/>
            <a:ext cx="781050" cy="79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270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807994" cy="762000"/>
          </a:xfrm>
        </p:spPr>
        <p:txBody>
          <a:bodyPr anchor="b" anchorCtr="0"/>
          <a:lstStyle/>
          <a:p>
            <a:r>
              <a:rPr lang="en-US" b="1" dirty="0" smtClean="0">
                <a:solidFill>
                  <a:schemeClr val="tx1"/>
                </a:solidFill>
                <a:latin typeface="Calibri" pitchFamily="34" charset="0"/>
              </a:rPr>
              <a:t>Enforcement/Permit History Assessment</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676400"/>
            <a:ext cx="8686800" cy="413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28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Calibri" pitchFamily="34" charset="0"/>
              </a:rPr>
              <a:t>Project Description</a:t>
            </a:r>
            <a:endParaRPr lang="en-US" b="1" dirty="0">
              <a:solidFill>
                <a:schemeClr val="tx1"/>
              </a:solidFill>
              <a:latin typeface="Calibri" pitchFamily="34" charset="0"/>
            </a:endParaRPr>
          </a:p>
        </p:txBody>
      </p:sp>
      <p:sp>
        <p:nvSpPr>
          <p:cNvPr id="5" name="TextBox 4"/>
          <p:cNvSpPr txBox="1"/>
          <p:nvPr/>
        </p:nvSpPr>
        <p:spPr>
          <a:xfrm>
            <a:off x="279400" y="1524000"/>
            <a:ext cx="5969000" cy="3354765"/>
          </a:xfrm>
          <a:prstGeom prst="rect">
            <a:avLst/>
          </a:prstGeom>
          <a:noFill/>
        </p:spPr>
        <p:txBody>
          <a:bodyPr wrap="square" rtlCol="0">
            <a:spAutoFit/>
          </a:bodyPr>
          <a:lstStyle/>
          <a:p>
            <a:pPr marL="342900" indent="-342900">
              <a:spcAft>
                <a:spcPts val="600"/>
              </a:spcAft>
              <a:buFont typeface="Arial" pitchFamily="34" charset="0"/>
              <a:buChar char="•"/>
            </a:pPr>
            <a:r>
              <a:rPr lang="en-US" sz="2300" b="1" dirty="0" smtClean="0">
                <a:latin typeface="Calibri" pitchFamily="34" charset="0"/>
              </a:rPr>
              <a:t>SR3 zoning district</a:t>
            </a:r>
          </a:p>
          <a:p>
            <a:pPr marL="342900" indent="-342900">
              <a:spcAft>
                <a:spcPts val="600"/>
              </a:spcAft>
              <a:buFont typeface="Arial" pitchFamily="34" charset="0"/>
              <a:buChar char="•"/>
            </a:pPr>
            <a:r>
              <a:rPr lang="en-US" sz="2300" b="1" dirty="0" smtClean="0">
                <a:latin typeface="Calibri" pitchFamily="34" charset="0"/>
              </a:rPr>
              <a:t>10,021 sq. ft. Lot</a:t>
            </a:r>
          </a:p>
          <a:p>
            <a:pPr marL="342900" indent="-342900">
              <a:spcAft>
                <a:spcPts val="600"/>
              </a:spcAft>
              <a:buFont typeface="Arial" pitchFamily="34" charset="0"/>
              <a:buChar char="•"/>
            </a:pPr>
            <a:r>
              <a:rPr lang="en-US" sz="2300" b="1" dirty="0" smtClean="0">
                <a:latin typeface="Calibri" pitchFamily="34" charset="0"/>
              </a:rPr>
              <a:t>Residence w/attached garage was constructed in 1973</a:t>
            </a:r>
          </a:p>
          <a:p>
            <a:pPr marL="342900" indent="-342900">
              <a:spcAft>
                <a:spcPts val="600"/>
              </a:spcAft>
              <a:buFont typeface="Arial" pitchFamily="34" charset="0"/>
              <a:buChar char="•"/>
            </a:pPr>
            <a:r>
              <a:rPr lang="en-US" sz="2300" b="1" dirty="0" smtClean="0">
                <a:latin typeface="Calibri" pitchFamily="34" charset="0"/>
              </a:rPr>
              <a:t>A </a:t>
            </a:r>
            <a:r>
              <a:rPr lang="en-US" sz="2300" b="1" dirty="0">
                <a:latin typeface="Calibri" pitchFamily="34" charset="0"/>
              </a:rPr>
              <a:t>p</a:t>
            </a:r>
            <a:r>
              <a:rPr lang="en-US" sz="2300" b="1" dirty="0" smtClean="0">
                <a:latin typeface="Calibri" pitchFamily="34" charset="0"/>
              </a:rPr>
              <a:t>roposed retaining wall with a maximum height of 12 feet and two parking stalls will be located in the front setback</a:t>
            </a:r>
          </a:p>
          <a:p>
            <a:pPr marL="342900" indent="-342900">
              <a:spcAft>
                <a:spcPts val="600"/>
              </a:spcAft>
              <a:buFont typeface="Arial" pitchFamily="34" charset="0"/>
              <a:buChar char="•"/>
            </a:pPr>
            <a:r>
              <a:rPr lang="en-US" sz="2300" b="1" dirty="0" smtClean="0">
                <a:latin typeface="Calibri" pitchFamily="34" charset="0"/>
              </a:rPr>
              <a:t>Rendering existing two-car garage useless</a:t>
            </a:r>
          </a:p>
        </p:txBody>
      </p:sp>
      <p:sp>
        <p:nvSpPr>
          <p:cNvPr id="6" name="TextBox 5"/>
          <p:cNvSpPr txBox="1"/>
          <p:nvPr/>
        </p:nvSpPr>
        <p:spPr>
          <a:xfrm>
            <a:off x="279400" y="4878765"/>
            <a:ext cx="8546942" cy="1508105"/>
          </a:xfrm>
          <a:prstGeom prst="rect">
            <a:avLst/>
          </a:prstGeom>
          <a:noFill/>
        </p:spPr>
        <p:txBody>
          <a:bodyPr wrap="square" rtlCol="0">
            <a:spAutoFit/>
          </a:bodyPr>
          <a:lstStyle/>
          <a:p>
            <a:r>
              <a:rPr lang="en-US" sz="2300" b="1" dirty="0" smtClean="0">
                <a:latin typeface="Calibri" pitchFamily="34" charset="0"/>
              </a:rPr>
              <a:t>Requested Relief From:</a:t>
            </a:r>
          </a:p>
          <a:p>
            <a:pPr algn="just"/>
            <a:r>
              <a:rPr lang="en-US" sz="2300" dirty="0" smtClean="0">
                <a:latin typeface="Calibri" pitchFamily="34" charset="0"/>
              </a:rPr>
              <a:t>§30-5(b)(4) Locate a retaining wall of four feet or more within a setback, §30-19(g)(1) </a:t>
            </a:r>
            <a:r>
              <a:rPr lang="en-US" sz="2300" dirty="0">
                <a:latin typeface="Calibri" pitchFamily="34" charset="0"/>
              </a:rPr>
              <a:t>and </a:t>
            </a:r>
            <a:r>
              <a:rPr lang="en-US" sz="2300" dirty="0" smtClean="0">
                <a:latin typeface="Calibri" pitchFamily="34" charset="0"/>
              </a:rPr>
              <a:t>§30-19(m) Allow two parking spaces within the front setback</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 r="8076" b="21760"/>
          <a:stretch/>
        </p:blipFill>
        <p:spPr>
          <a:xfrm>
            <a:off x="6134924" y="1550274"/>
            <a:ext cx="2691418" cy="1954925"/>
          </a:xfrm>
          <a:prstGeom prst="rect">
            <a:avLst/>
          </a:prstGeom>
          <a:ln w="12700">
            <a:solidFill>
              <a:srgbClr val="000000"/>
            </a:solidFill>
          </a:ln>
        </p:spPr>
      </p:pic>
    </p:spTree>
    <p:extLst>
      <p:ext uri="{BB962C8B-B14F-4D97-AF65-F5344CB8AC3E}">
        <p14:creationId xmlns:p14="http://schemas.microsoft.com/office/powerpoint/2010/main" val="3068303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6387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0800" y="5223091"/>
            <a:ext cx="2133600" cy="949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8463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Calibri" pitchFamily="34" charset="0"/>
              </a:rPr>
              <a:t>Retaining Wall Drawings – Side Details</a:t>
            </a:r>
            <a:endParaRPr lang="en-US" dirty="0"/>
          </a:p>
        </p:txBody>
      </p:sp>
      <p:sp>
        <p:nvSpPr>
          <p:cNvPr id="4" name="Rectangle 3"/>
          <p:cNvSpPr/>
          <p:nvPr/>
        </p:nvSpPr>
        <p:spPr>
          <a:xfrm>
            <a:off x="304800" y="1371600"/>
            <a:ext cx="1371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5376"/>
            <a:ext cx="9156652" cy="438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73424" y="1555376"/>
            <a:ext cx="564776" cy="111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 y="1555376"/>
            <a:ext cx="304799" cy="11116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ine Callout 1 18"/>
          <p:cNvSpPr/>
          <p:nvPr/>
        </p:nvSpPr>
        <p:spPr>
          <a:xfrm>
            <a:off x="457200" y="2729572"/>
            <a:ext cx="1524000" cy="1039581"/>
          </a:xfrm>
          <a:prstGeom prst="borderCallout1">
            <a:avLst>
              <a:gd name="adj1" fmla="val 101556"/>
              <a:gd name="adj2" fmla="val 51690"/>
              <a:gd name="adj3" fmla="val 180988"/>
              <a:gd name="adj4" fmla="val 91144"/>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alibri" panose="020F0502020204030204" pitchFamily="34" charset="0"/>
              </a:rPr>
              <a:t>End of wall height will vary  due to the existing slope of  the sidewalk and adjacent grade.</a:t>
            </a:r>
            <a:endParaRPr lang="en-US" sz="1200" b="1" dirty="0">
              <a:solidFill>
                <a:schemeClr val="tx1"/>
              </a:solidFill>
              <a:latin typeface="Calibri" panose="020F0502020204030204" pitchFamily="34" charset="0"/>
            </a:endParaRPr>
          </a:p>
        </p:txBody>
      </p:sp>
      <p:sp>
        <p:nvSpPr>
          <p:cNvPr id="28" name="Line Callout 1 27"/>
          <p:cNvSpPr/>
          <p:nvPr/>
        </p:nvSpPr>
        <p:spPr>
          <a:xfrm>
            <a:off x="4114800" y="1981200"/>
            <a:ext cx="1828800" cy="748372"/>
          </a:xfrm>
          <a:prstGeom prst="borderCallout1">
            <a:avLst>
              <a:gd name="adj1" fmla="val 79606"/>
              <a:gd name="adj2" fmla="val 100884"/>
              <a:gd name="adj3" fmla="val 89330"/>
              <a:gd name="adj4" fmla="val 13743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alibri" panose="020F0502020204030204" pitchFamily="34" charset="0"/>
              </a:rPr>
              <a:t>A four foot high iron rod railing  will extend above the 12-foot high wall.</a:t>
            </a:r>
            <a:endParaRPr lang="en-US" sz="12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51388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Calibri" pitchFamily="34" charset="0"/>
              </a:rPr>
              <a:t>Retaining Wall Drawings – Side Details</a:t>
            </a:r>
            <a:endParaRPr lang="en-US" dirty="0"/>
          </a:p>
        </p:txBody>
      </p:sp>
      <p:sp>
        <p:nvSpPr>
          <p:cNvPr id="4" name="Rectangle 3"/>
          <p:cNvSpPr/>
          <p:nvPr/>
        </p:nvSpPr>
        <p:spPr>
          <a:xfrm>
            <a:off x="304800" y="1371600"/>
            <a:ext cx="1371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73424" y="1555376"/>
            <a:ext cx="412376" cy="883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23" y="1996888"/>
            <a:ext cx="8565777"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044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1752" y="228600"/>
            <a:ext cx="8534400" cy="758952"/>
          </a:xfrm>
          <a:prstGeom prst="rect">
            <a:avLst/>
          </a:prstGeom>
        </p:spPr>
        <p:txBody>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b="1" dirty="0" smtClean="0">
                <a:solidFill>
                  <a:srgbClr val="000000"/>
                </a:solidFill>
                <a:latin typeface="Calibri" panose="020F0502020204030204" pitchFamily="34" charset="0"/>
              </a:rPr>
              <a:t>Neighborhood Context</a:t>
            </a:r>
            <a:endParaRPr lang="en-US" b="1" dirty="0">
              <a:solidFill>
                <a:srgbClr val="000000"/>
              </a:solidFill>
              <a:latin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5400"/>
            <a:ext cx="3048000" cy="2286000"/>
          </a:xfrm>
          <a:prstGeom prst="rect">
            <a:avLst/>
          </a:prstGeom>
          <a:ln>
            <a:solidFill>
              <a:srgbClr val="000000"/>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0961" y="4114800"/>
            <a:ext cx="3048000" cy="2286000"/>
          </a:xfrm>
          <a:prstGeom prst="rect">
            <a:avLst/>
          </a:prstGeom>
          <a:ln>
            <a:solidFill>
              <a:srgbClr val="000000"/>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1021965"/>
            <a:ext cx="3048000" cy="2286000"/>
          </a:xfrm>
          <a:prstGeom prst="rect">
            <a:avLst/>
          </a:prstGeom>
          <a:ln>
            <a:solidFill>
              <a:srgbClr val="000000"/>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295400"/>
            <a:ext cx="3048000" cy="2286000"/>
          </a:xfrm>
          <a:prstGeom prst="rect">
            <a:avLst/>
          </a:prstGeom>
          <a:ln>
            <a:solidFill>
              <a:srgbClr val="000000"/>
            </a:solidFill>
          </a:ln>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837039"/>
            <a:ext cx="3048000" cy="2286000"/>
          </a:xfrm>
          <a:prstGeom prst="rect">
            <a:avLst/>
          </a:prstGeom>
          <a:ln>
            <a:solidFill>
              <a:srgbClr val="000000"/>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1251" y="3810000"/>
            <a:ext cx="3048000" cy="2286000"/>
          </a:xfrm>
          <a:prstGeom prst="rect">
            <a:avLst/>
          </a:prstGeom>
          <a:ln>
            <a:solidFill>
              <a:srgbClr val="000000"/>
            </a:solidFill>
          </a:ln>
        </p:spPr>
      </p:pic>
    </p:spTree>
    <p:extLst>
      <p:ext uri="{BB962C8B-B14F-4D97-AF65-F5344CB8AC3E}">
        <p14:creationId xmlns:p14="http://schemas.microsoft.com/office/powerpoint/2010/main" val="263478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Calibri" pitchFamily="34" charset="0"/>
              </a:rPr>
              <a:t>Proposed Findings</a:t>
            </a:r>
            <a:endParaRPr lang="en-US" b="1" dirty="0">
              <a:solidFill>
                <a:schemeClr val="tx1"/>
              </a:solidFill>
              <a:latin typeface="Calibri" pitchFamily="34" charset="0"/>
            </a:endParaRPr>
          </a:p>
        </p:txBody>
      </p:sp>
      <p:sp>
        <p:nvSpPr>
          <p:cNvPr id="3" name="Content Placeholder 2"/>
          <p:cNvSpPr>
            <a:spLocks noGrp="1"/>
          </p:cNvSpPr>
          <p:nvPr>
            <p:ph sz="quarter" idx="1"/>
          </p:nvPr>
        </p:nvSpPr>
        <p:spPr>
          <a:xfrm>
            <a:off x="304800" y="1524000"/>
            <a:ext cx="8534400" cy="4873752"/>
          </a:xfrm>
        </p:spPr>
        <p:txBody>
          <a:bodyPr>
            <a:noAutofit/>
          </a:bodyPr>
          <a:lstStyle/>
          <a:p>
            <a:pPr marL="355600" lvl="0" indent="-355600" algn="just">
              <a:spcBef>
                <a:spcPts val="0"/>
              </a:spcBef>
              <a:spcAft>
                <a:spcPts val="1800"/>
              </a:spcAft>
              <a:buFont typeface="+mj-lt"/>
              <a:buAutoNum type="arabicPeriod"/>
            </a:pPr>
            <a:r>
              <a:rPr lang="en-US" sz="2300" b="1" dirty="0" smtClean="0">
                <a:latin typeface="Calibri" pitchFamily="34" charset="0"/>
              </a:rPr>
              <a:t>The </a:t>
            </a:r>
            <a:r>
              <a:rPr lang="en-US" sz="2300" b="1" dirty="0">
                <a:latin typeface="Calibri" pitchFamily="34" charset="0"/>
              </a:rPr>
              <a:t>constraints present on the property, specifically the significant grade of the lot and seasonal drainage conditions, make the use of the existing two-car garage unfeasible for the current owners. </a:t>
            </a:r>
          </a:p>
          <a:p>
            <a:pPr marL="355600" lvl="0" indent="-355600" algn="just">
              <a:spcBef>
                <a:spcPts val="0"/>
              </a:spcBef>
              <a:spcAft>
                <a:spcPts val="1800"/>
              </a:spcAft>
              <a:buFont typeface="+mj-lt"/>
              <a:buAutoNum type="arabicPeriod"/>
            </a:pPr>
            <a:r>
              <a:rPr lang="en-US" sz="2300" b="1" dirty="0" smtClean="0">
                <a:latin typeface="Calibri" pitchFamily="34" charset="0"/>
              </a:rPr>
              <a:t>The </a:t>
            </a:r>
            <a:r>
              <a:rPr lang="en-US" sz="2300" b="1" dirty="0">
                <a:latin typeface="Calibri" pitchFamily="34" charset="0"/>
              </a:rPr>
              <a:t>proposed relief for retaining walls greater than four feet in height and located in the front setback will not adversely affect the neighborhood, and all runoff will be contained on-site</a:t>
            </a:r>
            <a:r>
              <a:rPr lang="en-US" sz="2300" b="1" dirty="0" smtClean="0">
                <a:latin typeface="Calibri" pitchFamily="34" charset="0"/>
              </a:rPr>
              <a:t>.</a:t>
            </a:r>
            <a:endParaRPr lang="en-US" sz="2300" b="1" dirty="0">
              <a:latin typeface="Calibri" pitchFamily="34" charset="0"/>
            </a:endParaRPr>
          </a:p>
          <a:p>
            <a:pPr marL="355600" lvl="0" indent="-355600" algn="just">
              <a:spcBef>
                <a:spcPts val="0"/>
              </a:spcBef>
              <a:spcAft>
                <a:spcPts val="1800"/>
              </a:spcAft>
              <a:buFont typeface="+mj-lt"/>
              <a:buAutoNum type="arabicPeriod"/>
            </a:pPr>
            <a:r>
              <a:rPr lang="en-US" sz="2300" b="1" dirty="0" smtClean="0">
                <a:latin typeface="Calibri" pitchFamily="34" charset="0"/>
              </a:rPr>
              <a:t>The </a:t>
            </a:r>
            <a:r>
              <a:rPr lang="en-US" sz="2300" b="1" dirty="0">
                <a:latin typeface="Calibri" pitchFamily="34" charset="0"/>
              </a:rPr>
              <a:t>proposed parking stalls in the front yard setback will not create a nuisance or be a serious hazard to vehicles or pedestrians in the neighborhood and literal compliance with the parking requirements is impracticable due to the grade of the lot</a:t>
            </a:r>
          </a:p>
        </p:txBody>
      </p:sp>
    </p:spTree>
    <p:extLst>
      <p:ext uri="{BB962C8B-B14F-4D97-AF65-F5344CB8AC3E}">
        <p14:creationId xmlns:p14="http://schemas.microsoft.com/office/powerpoint/2010/main" val="12804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F2B20"/>
                </a:solidFill>
                <a:latin typeface="Calibri" pitchFamily="34" charset="0"/>
              </a:rPr>
              <a:t>Proposed Conditions</a:t>
            </a:r>
            <a:endParaRPr lang="en-US" dirty="0"/>
          </a:p>
        </p:txBody>
      </p:sp>
      <p:sp>
        <p:nvSpPr>
          <p:cNvPr id="3" name="Content Placeholder 2"/>
          <p:cNvSpPr>
            <a:spLocks noGrp="1"/>
          </p:cNvSpPr>
          <p:nvPr>
            <p:ph sz="quarter" idx="1"/>
          </p:nvPr>
        </p:nvSpPr>
        <p:spPr>
          <a:xfrm>
            <a:off x="301752" y="1527048"/>
            <a:ext cx="8503920" cy="4873752"/>
          </a:xfrm>
        </p:spPr>
        <p:txBody>
          <a:bodyPr>
            <a:noAutofit/>
          </a:bodyPr>
          <a:lstStyle/>
          <a:p>
            <a:pPr marL="457200" indent="-457200" algn="just">
              <a:lnSpc>
                <a:spcPct val="120000"/>
              </a:lnSpc>
              <a:spcBef>
                <a:spcPts val="0"/>
              </a:spcBef>
              <a:spcAft>
                <a:spcPts val="600"/>
              </a:spcAft>
              <a:buFont typeface="+mj-lt"/>
              <a:buAutoNum type="arabicPeriod"/>
            </a:pPr>
            <a:r>
              <a:rPr lang="en-US" sz="2300" b="1" dirty="0" smtClean="0">
                <a:latin typeface="Calibri" panose="020F0502020204030204" pitchFamily="34" charset="0"/>
              </a:rPr>
              <a:t>Standard Plan Condition</a:t>
            </a:r>
            <a:endParaRPr lang="en-US" sz="2300" b="1" dirty="0">
              <a:latin typeface="Calibri" panose="020F0502020204030204" pitchFamily="34" charset="0"/>
            </a:endParaRPr>
          </a:p>
          <a:p>
            <a:pPr marL="457200" indent="-457200" algn="just">
              <a:lnSpc>
                <a:spcPct val="120000"/>
              </a:lnSpc>
              <a:spcBef>
                <a:spcPts val="0"/>
              </a:spcBef>
              <a:spcAft>
                <a:spcPts val="600"/>
              </a:spcAft>
              <a:buFont typeface="+mj-lt"/>
              <a:buAutoNum type="arabicPeriod"/>
            </a:pPr>
            <a:r>
              <a:rPr lang="en-US" sz="2300" b="1" dirty="0" smtClean="0">
                <a:latin typeface="Calibri" panose="020F0502020204030204" pitchFamily="34" charset="0"/>
              </a:rPr>
              <a:t>Prior </a:t>
            </a:r>
            <a:r>
              <a:rPr lang="en-US" sz="2300" b="1" dirty="0">
                <a:latin typeface="Calibri" panose="020F0502020204030204" pitchFamily="34" charset="0"/>
              </a:rPr>
              <a:t>to the issuance of any building permit, the petitioner shall have repaired the fence on the rear lot line to the satisfaction of the Inspectional Services Department</a:t>
            </a:r>
            <a:r>
              <a:rPr lang="en-US" sz="2300" b="1" dirty="0" smtClean="0">
                <a:latin typeface="Calibri" panose="020F0502020204030204" pitchFamily="34" charset="0"/>
              </a:rPr>
              <a:t>.</a:t>
            </a:r>
            <a:endParaRPr lang="en-US" sz="2300" b="1" dirty="0">
              <a:latin typeface="Calibri" panose="020F0502020204030204" pitchFamily="34" charset="0"/>
            </a:endParaRPr>
          </a:p>
          <a:p>
            <a:pPr marL="457200" indent="-457200" algn="just">
              <a:lnSpc>
                <a:spcPct val="120000"/>
              </a:lnSpc>
              <a:spcBef>
                <a:spcPts val="0"/>
              </a:spcBef>
              <a:spcAft>
                <a:spcPts val="600"/>
              </a:spcAft>
              <a:buFont typeface="+mj-lt"/>
              <a:buAutoNum type="arabicPeriod"/>
            </a:pPr>
            <a:r>
              <a:rPr lang="en-US" sz="2300" b="1" dirty="0" smtClean="0">
                <a:latin typeface="Calibri" panose="020F0502020204030204" pitchFamily="34" charset="0"/>
              </a:rPr>
              <a:t>The </a:t>
            </a:r>
            <a:r>
              <a:rPr lang="en-US" sz="2300" b="1" dirty="0">
                <a:latin typeface="Calibri" panose="020F0502020204030204" pitchFamily="34" charset="0"/>
              </a:rPr>
              <a:t>petitioner shall stucco the surface of the retaining walls to improve the streetscape</a:t>
            </a:r>
            <a:r>
              <a:rPr lang="en-US" sz="2300" b="1" dirty="0" smtClean="0">
                <a:latin typeface="Calibri" panose="020F0502020204030204" pitchFamily="34" charset="0"/>
              </a:rPr>
              <a:t>.</a:t>
            </a:r>
            <a:endParaRPr lang="en-US" sz="2300" b="1" dirty="0">
              <a:latin typeface="Calibri" panose="020F0502020204030204" pitchFamily="34" charset="0"/>
            </a:endParaRPr>
          </a:p>
          <a:p>
            <a:pPr marL="457200" indent="-457200" algn="just">
              <a:lnSpc>
                <a:spcPct val="120000"/>
              </a:lnSpc>
              <a:spcBef>
                <a:spcPts val="0"/>
              </a:spcBef>
              <a:spcAft>
                <a:spcPts val="600"/>
              </a:spcAft>
              <a:buFont typeface="+mj-lt"/>
              <a:buAutoNum type="arabicPeriod"/>
            </a:pPr>
            <a:r>
              <a:rPr lang="en-US" sz="2300" b="1" dirty="0" smtClean="0">
                <a:latin typeface="Calibri" panose="020F0502020204030204" pitchFamily="34" charset="0"/>
              </a:rPr>
              <a:t>Upon </a:t>
            </a:r>
            <a:r>
              <a:rPr lang="en-US" sz="2300" b="1" dirty="0">
                <a:latin typeface="Calibri" panose="020F0502020204030204" pitchFamily="34" charset="0"/>
              </a:rPr>
              <a:t>the issuance of any building permit, the petitioner shall provide </a:t>
            </a:r>
            <a:r>
              <a:rPr lang="en-US" sz="2300" b="1" dirty="0" smtClean="0">
                <a:latin typeface="Calibri" panose="020F0502020204030204" pitchFamily="34" charset="0"/>
              </a:rPr>
              <a:t>engineering </a:t>
            </a:r>
            <a:r>
              <a:rPr lang="en-US" sz="2300" b="1" dirty="0">
                <a:latin typeface="Calibri" panose="020F0502020204030204" pitchFamily="34" charset="0"/>
              </a:rPr>
              <a:t>reports </a:t>
            </a:r>
            <a:r>
              <a:rPr lang="en-US" sz="2300" b="1" dirty="0" smtClean="0">
                <a:latin typeface="Calibri" panose="020F0502020204030204" pitchFamily="34" charset="0"/>
              </a:rPr>
              <a:t>twice a month documenting </a:t>
            </a:r>
            <a:r>
              <a:rPr lang="en-US" sz="2300" b="1" dirty="0">
                <a:latin typeface="Calibri" panose="020F0502020204030204" pitchFamily="34" charset="0"/>
              </a:rPr>
              <a:t>the progress of the project to the Engineering Division of Public Works, Inspectional Services Department and Department of Planning and Development</a:t>
            </a:r>
            <a:r>
              <a:rPr lang="en-US" sz="2300" b="1" dirty="0" smtClean="0">
                <a:latin typeface="Calibri" panose="020F0502020204030204" pitchFamily="34" charset="0"/>
              </a:rPr>
              <a:t>.</a:t>
            </a:r>
            <a:endParaRPr lang="en-US" sz="2300" b="1" dirty="0">
              <a:latin typeface="Calibri" panose="020F0502020204030204" pitchFamily="34" charset="0"/>
            </a:endParaRPr>
          </a:p>
        </p:txBody>
      </p:sp>
    </p:spTree>
    <p:extLst>
      <p:ext uri="{BB962C8B-B14F-4D97-AF65-F5344CB8AC3E}">
        <p14:creationId xmlns:p14="http://schemas.microsoft.com/office/powerpoint/2010/main" val="1269983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F2B20"/>
                </a:solidFill>
                <a:latin typeface="Calibri" pitchFamily="34" charset="0"/>
              </a:rPr>
              <a:t>Proposed Conditions</a:t>
            </a:r>
            <a:endParaRPr lang="en-US" dirty="0"/>
          </a:p>
        </p:txBody>
      </p:sp>
      <p:sp>
        <p:nvSpPr>
          <p:cNvPr id="3" name="Content Placeholder 2"/>
          <p:cNvSpPr>
            <a:spLocks noGrp="1"/>
          </p:cNvSpPr>
          <p:nvPr>
            <p:ph sz="quarter" idx="1"/>
          </p:nvPr>
        </p:nvSpPr>
        <p:spPr>
          <a:xfrm>
            <a:off x="301752" y="1447800"/>
            <a:ext cx="8503920" cy="5257800"/>
          </a:xfrm>
        </p:spPr>
        <p:txBody>
          <a:bodyPr>
            <a:normAutofit fontScale="92500"/>
          </a:bodyPr>
          <a:lstStyle/>
          <a:p>
            <a:pPr marL="457200" lvl="0" indent="-457200" algn="just">
              <a:lnSpc>
                <a:spcPct val="120000"/>
              </a:lnSpc>
              <a:spcBef>
                <a:spcPts val="0"/>
              </a:spcBef>
              <a:spcAft>
                <a:spcPts val="600"/>
              </a:spcAft>
              <a:buClr>
                <a:srgbClr val="A9A57C"/>
              </a:buClr>
              <a:buFont typeface="+mj-lt"/>
              <a:buAutoNum type="arabicPeriod" startAt="5"/>
            </a:pPr>
            <a:r>
              <a:rPr lang="en-US" sz="2500" b="1" dirty="0" smtClean="0">
                <a:solidFill>
                  <a:srgbClr val="2F2B20"/>
                </a:solidFill>
                <a:latin typeface="Calibri" panose="020F0502020204030204" pitchFamily="34" charset="0"/>
              </a:rPr>
              <a:t>Prior </a:t>
            </a:r>
            <a:r>
              <a:rPr lang="en-US" sz="2500" b="1" dirty="0">
                <a:solidFill>
                  <a:srgbClr val="2F2B20"/>
                </a:solidFill>
                <a:latin typeface="Calibri" panose="020F0502020204030204" pitchFamily="34" charset="0"/>
              </a:rPr>
              <a:t>to the issuance of any building permit, the petitioner shall submit a final Construction Management Plan (CMP) to the Commissioner of Inspectional Services, the Engineering Division of Public Works, the Director of the Department of Planning and Development, and Newton Police Department.  The CMP shall be consistent and not in conflict with relevant conditions of this Board Order and shall include, but not be limited to, the provisions of the draft CMP on file with the Department of Planning and Development, dated October 1, 2013</a:t>
            </a:r>
            <a:r>
              <a:rPr lang="en-US" sz="2500" b="1" dirty="0" smtClean="0">
                <a:solidFill>
                  <a:srgbClr val="2F2B20"/>
                </a:solidFill>
                <a:latin typeface="Calibri" panose="020F0502020204030204" pitchFamily="34" charset="0"/>
              </a:rPr>
              <a:t>.</a:t>
            </a:r>
          </a:p>
          <a:p>
            <a:pPr marL="457200" lvl="0" indent="-457200" algn="just">
              <a:lnSpc>
                <a:spcPct val="120000"/>
              </a:lnSpc>
              <a:spcBef>
                <a:spcPts val="0"/>
              </a:spcBef>
              <a:spcAft>
                <a:spcPts val="600"/>
              </a:spcAft>
              <a:buClr>
                <a:srgbClr val="A9A57C"/>
              </a:buClr>
              <a:buFont typeface="+mj-lt"/>
              <a:buAutoNum type="arabicPeriod" startAt="5"/>
            </a:pPr>
            <a:r>
              <a:rPr lang="en-US" sz="2500" b="1" dirty="0" smtClean="0">
                <a:solidFill>
                  <a:srgbClr val="2F2B20"/>
                </a:solidFill>
                <a:latin typeface="Calibri" panose="020F0502020204030204" pitchFamily="34" charset="0"/>
              </a:rPr>
              <a:t>Standard </a:t>
            </a:r>
            <a:r>
              <a:rPr lang="en-US" sz="2500" b="1" dirty="0">
                <a:solidFill>
                  <a:srgbClr val="2F2B20"/>
                </a:solidFill>
                <a:latin typeface="Calibri" panose="020F0502020204030204" pitchFamily="34" charset="0"/>
              </a:rPr>
              <a:t>Building Permit Condition</a:t>
            </a:r>
          </a:p>
          <a:p>
            <a:pPr marL="457200" lvl="0" indent="-457200" algn="just">
              <a:lnSpc>
                <a:spcPct val="120000"/>
              </a:lnSpc>
              <a:spcBef>
                <a:spcPts val="0"/>
              </a:spcBef>
              <a:spcAft>
                <a:spcPts val="600"/>
              </a:spcAft>
              <a:buClr>
                <a:srgbClr val="A9A57C"/>
              </a:buClr>
              <a:buFont typeface="+mj-lt"/>
              <a:buAutoNum type="arabicPeriod" startAt="5"/>
            </a:pPr>
            <a:r>
              <a:rPr lang="en-US" sz="2500" b="1" dirty="0">
                <a:solidFill>
                  <a:srgbClr val="2F2B20"/>
                </a:solidFill>
                <a:latin typeface="Calibri" panose="020F0502020204030204" pitchFamily="34" charset="0"/>
              </a:rPr>
              <a:t>Standard Certificate of Occupancy </a:t>
            </a:r>
            <a:r>
              <a:rPr lang="en-US" sz="2500" b="1" dirty="0" smtClean="0">
                <a:solidFill>
                  <a:srgbClr val="2F2B20"/>
                </a:solidFill>
                <a:latin typeface="Calibri" panose="020F0502020204030204" pitchFamily="34" charset="0"/>
              </a:rPr>
              <a:t>Condition</a:t>
            </a:r>
            <a:endParaRPr lang="en-US" sz="2500" b="1" dirty="0">
              <a:solidFill>
                <a:srgbClr val="2F2B20"/>
              </a:solidFill>
              <a:latin typeface="Calibri" panose="020F0502020204030204" pitchFamily="34" charset="0"/>
            </a:endParaRPr>
          </a:p>
        </p:txBody>
      </p:sp>
    </p:spTree>
    <p:extLst>
      <p:ext uri="{BB962C8B-B14F-4D97-AF65-F5344CB8AC3E}">
        <p14:creationId xmlns:p14="http://schemas.microsoft.com/office/powerpoint/2010/main" val="15720146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1125</TotalTime>
  <Words>474</Words>
  <Application>Microsoft Office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Civic</vt:lpstr>
      <vt:lpstr>Department of  Planning and Development</vt:lpstr>
      <vt:lpstr>Project Description</vt:lpstr>
      <vt:lpstr>PowerPoint Presentation</vt:lpstr>
      <vt:lpstr>Retaining Wall Drawings – Side Details</vt:lpstr>
      <vt:lpstr>Retaining Wall Drawings – Side Details</vt:lpstr>
      <vt:lpstr>PowerPoint Presentation</vt:lpstr>
      <vt:lpstr>Proposed Findings</vt:lpstr>
      <vt:lpstr>Proposed Conditions</vt:lpstr>
      <vt:lpstr>Proposed Conditions</vt:lpstr>
      <vt:lpstr>Enforcement/Permit History Assessment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 Beechcroft Road</dc:title>
  <dc:creator>dsexton</dc:creator>
  <cp:lastModifiedBy> </cp:lastModifiedBy>
  <cp:revision>57</cp:revision>
  <dcterms:created xsi:type="dcterms:W3CDTF">2013-08-02T14:43:34Z</dcterms:created>
  <dcterms:modified xsi:type="dcterms:W3CDTF">2013-11-29T21:30:03Z</dcterms:modified>
</cp:coreProperties>
</file>