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53" r:id="rId2"/>
    <p:sldId id="264" r:id="rId3"/>
    <p:sldId id="355" r:id="rId4"/>
    <p:sldId id="357" r:id="rId5"/>
    <p:sldId id="370" r:id="rId6"/>
    <p:sldId id="369" r:id="rId7"/>
    <p:sldId id="360" r:id="rId8"/>
    <p:sldId id="365" r:id="rId9"/>
    <p:sldId id="372" r:id="rId10"/>
    <p:sldId id="366" r:id="rId11"/>
    <p:sldId id="340" r:id="rId12"/>
    <p:sldId id="319" r:id="rId13"/>
    <p:sldId id="259" r:id="rId1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03" autoAdjust="0"/>
    <p:restoredTop sz="74618" autoAdjust="0"/>
  </p:normalViewPr>
  <p:slideViewPr>
    <p:cSldViewPr>
      <p:cViewPr>
        <p:scale>
          <a:sx n="120" d="100"/>
          <a:sy n="120" d="100"/>
        </p:scale>
        <p:origin x="942" y="-7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9282" cy="351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5" y="1"/>
            <a:ext cx="4029282" cy="351124"/>
          </a:xfrm>
          <a:prstGeom prst="rect">
            <a:avLst/>
          </a:prstGeom>
        </p:spPr>
        <p:txBody>
          <a:bodyPr vert="horz" lIns="91440" tIns="45720" rIns="91440" bIns="45720" rtlCol="0"/>
          <a:lstStyle>
            <a:lvl1pPr algn="r">
              <a:defRPr sz="1200"/>
            </a:lvl1pPr>
          </a:lstStyle>
          <a:p>
            <a:fld id="{FB635766-0C8A-4FD4-901D-1C4A090BE418}" type="datetimeFigureOut">
              <a:rPr lang="en-US" smtClean="0"/>
              <a:pPr/>
              <a:t>11/8/2018</a:t>
            </a:fld>
            <a:endParaRPr lang="en-US"/>
          </a:p>
        </p:txBody>
      </p:sp>
      <p:sp>
        <p:nvSpPr>
          <p:cNvPr id="4" name="Footer Placeholder 3"/>
          <p:cNvSpPr>
            <a:spLocks noGrp="1"/>
          </p:cNvSpPr>
          <p:nvPr>
            <p:ph type="ftr" sz="quarter" idx="2"/>
          </p:nvPr>
        </p:nvSpPr>
        <p:spPr>
          <a:xfrm>
            <a:off x="2" y="6658071"/>
            <a:ext cx="4029282" cy="35112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5" y="6658071"/>
            <a:ext cx="4029282" cy="351124"/>
          </a:xfrm>
          <a:prstGeom prst="rect">
            <a:avLst/>
          </a:prstGeom>
        </p:spPr>
        <p:txBody>
          <a:bodyPr vert="horz" lIns="91440" tIns="45720" rIns="91440" bIns="45720" rtlCol="0" anchor="b"/>
          <a:lstStyle>
            <a:lvl1pPr algn="r">
              <a:defRPr sz="1200"/>
            </a:lvl1pPr>
          </a:lstStyle>
          <a:p>
            <a:fld id="{DD05C987-2CC4-46B7-A250-32BE5F22E13B}" type="slidenum">
              <a:rPr lang="en-US" smtClean="0"/>
              <a:pPr/>
              <a:t>‹#›</a:t>
            </a:fld>
            <a:endParaRPr lang="en-US"/>
          </a:p>
        </p:txBody>
      </p:sp>
    </p:spTree>
    <p:extLst>
      <p:ext uri="{BB962C8B-B14F-4D97-AF65-F5344CB8AC3E}">
        <p14:creationId xmlns:p14="http://schemas.microsoft.com/office/powerpoint/2010/main" val="290679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5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5265809" y="1"/>
            <a:ext cx="4028440" cy="350520"/>
          </a:xfrm>
          <a:prstGeom prst="rect">
            <a:avLst/>
          </a:prstGeom>
        </p:spPr>
        <p:txBody>
          <a:bodyPr vert="horz" lIns="92757" tIns="46378" rIns="92757" bIns="46378" rtlCol="0"/>
          <a:lstStyle>
            <a:lvl1pPr algn="r">
              <a:defRPr sz="1200"/>
            </a:lvl1pPr>
          </a:lstStyle>
          <a:p>
            <a:fld id="{19BBA4AD-285D-4808-AFAF-F78C08B159F2}" type="datetimeFigureOut">
              <a:rPr lang="en-US" smtClean="0"/>
              <a:pPr/>
              <a:t>11/8/2018</a:t>
            </a:fld>
            <a:endParaRPr lang="en-US"/>
          </a:p>
        </p:txBody>
      </p:sp>
      <p:sp>
        <p:nvSpPr>
          <p:cNvPr id="4" name="Slide Image Placeholder 3"/>
          <p:cNvSpPr>
            <a:spLocks noGrp="1" noRot="1" noChangeAspect="1"/>
          </p:cNvSpPr>
          <p:nvPr>
            <p:ph type="sldImg" idx="2"/>
          </p:nvPr>
        </p:nvSpPr>
        <p:spPr>
          <a:xfrm>
            <a:off x="2894013" y="525463"/>
            <a:ext cx="3508375" cy="263048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2757" tIns="46378" rIns="92757" bIns="46378" rtlCol="0" anchor="b"/>
          <a:lstStyle>
            <a:lvl1pPr algn="r">
              <a:defRPr sz="1200"/>
            </a:lvl1pPr>
          </a:lstStyle>
          <a:p>
            <a:fld id="{10657235-65DE-4522-8287-6C37B24787F5}" type="slidenum">
              <a:rPr lang="en-US" smtClean="0"/>
              <a:pPr/>
              <a:t>‹#›</a:t>
            </a:fld>
            <a:endParaRPr lang="en-US"/>
          </a:p>
        </p:txBody>
      </p:sp>
    </p:spTree>
    <p:extLst>
      <p:ext uri="{BB962C8B-B14F-4D97-AF65-F5344CB8AC3E}">
        <p14:creationId xmlns:p14="http://schemas.microsoft.com/office/powerpoint/2010/main" val="156081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Petition #496-18 for </a:t>
            </a:r>
            <a:r>
              <a:rPr lang="en-US" sz="1500" dirty="0">
                <a:solidFill>
                  <a:sysClr val="windowText" lastClr="000000"/>
                </a:solidFill>
                <a:latin typeface="+mn-lt"/>
              </a:rPr>
              <a:t>131-181 Needham Street which is a </a:t>
            </a:r>
            <a:r>
              <a:rPr lang="en-US" sz="1500" b="0" dirty="0">
                <a:solidFill>
                  <a:sysClr val="windowText" lastClr="000000"/>
                </a:solidFill>
                <a:latin typeface="+mn-lt"/>
              </a:rPr>
              <a:t>SPECIAL PERMIT/SITE PLAN APPROVAL to allow a veterinary Hospital in a Mixed Use 1 District</a:t>
            </a:r>
            <a:endParaRPr lang="en-US" dirty="0"/>
          </a:p>
        </p:txBody>
      </p:sp>
      <p:sp>
        <p:nvSpPr>
          <p:cNvPr id="4" name="Slide Number Placeholder 3"/>
          <p:cNvSpPr>
            <a:spLocks noGrp="1"/>
          </p:cNvSpPr>
          <p:nvPr>
            <p:ph type="sldNum" sz="quarter" idx="5"/>
          </p:nvPr>
        </p:nvSpPr>
        <p:spPr/>
        <p:txBody>
          <a:bodyPr/>
          <a:lstStyle/>
          <a:p>
            <a:fld id="{10657235-65DE-4522-8287-6C37B24787F5}" type="slidenum">
              <a:rPr lang="en-US" smtClean="0"/>
              <a:pPr/>
              <a:t>1</a:t>
            </a:fld>
            <a:endParaRPr lang="en-US"/>
          </a:p>
        </p:txBody>
      </p:sp>
    </p:spTree>
    <p:extLst>
      <p:ext uri="{BB962C8B-B14F-4D97-AF65-F5344CB8AC3E}">
        <p14:creationId xmlns:p14="http://schemas.microsoft.com/office/powerpoint/2010/main" val="265371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There are a few additional parking spaces adjacent to the veterinary clinic</a:t>
            </a:r>
          </a:p>
        </p:txBody>
      </p:sp>
      <p:sp>
        <p:nvSpPr>
          <p:cNvPr id="4" name="Slide Number Placeholder 3"/>
          <p:cNvSpPr>
            <a:spLocks noGrp="1"/>
          </p:cNvSpPr>
          <p:nvPr>
            <p:ph type="sldNum" sz="quarter" idx="5"/>
          </p:nvPr>
        </p:nvSpPr>
        <p:spPr/>
        <p:txBody>
          <a:bodyPr/>
          <a:lstStyle/>
          <a:p>
            <a:fld id="{10657235-65DE-4522-8287-6C37B24787F5}" type="slidenum">
              <a:rPr lang="en-US" smtClean="0"/>
              <a:pPr/>
              <a:t>10</a:t>
            </a:fld>
            <a:endParaRPr lang="en-US"/>
          </a:p>
        </p:txBody>
      </p:sp>
    </p:spTree>
    <p:extLst>
      <p:ext uri="{BB962C8B-B14F-4D97-AF65-F5344CB8AC3E}">
        <p14:creationId xmlns:p14="http://schemas.microsoft.com/office/powerpoint/2010/main" val="109676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rgbClr val="FF0000"/>
                </a:solidFill>
              </a:rPr>
              <a:t>The approved site plan for Newton Nexus shows the proposed veterinary clinic location with a red star over it. Entrances to the site are represented by the 3 blue circles to the bottom of the plan and primary parking closest to the tenant space is represented by the large yellow rectangle.  This parking area has been observed to be underutilized.  Secondary parking is located at the center of the site, outlined by the green rectangle.  </a:t>
            </a:r>
          </a:p>
          <a:p>
            <a:endParaRPr lang="en-US" sz="2000" dirty="0">
              <a:solidFill>
                <a:srgbClr val="FF0000"/>
              </a:solidFill>
            </a:endParaRPr>
          </a:p>
          <a:p>
            <a:endParaRPr lang="en-US" sz="2000" dirty="0">
              <a:solidFill>
                <a:srgbClr val="FF0000"/>
              </a:solidFill>
            </a:endParaRPr>
          </a:p>
          <a:p>
            <a:r>
              <a:rPr lang="en-US" sz="2000" dirty="0">
                <a:solidFill>
                  <a:srgbClr val="FF0000"/>
                </a:solidFill>
              </a:rPr>
              <a:t>The proposed veterinary space was anticipated by Council Order #19-15 as a personal service use, which is the same parking requirement as the veterinary use therefore we do not anticipate any new parking or traffic impacts.</a:t>
            </a:r>
          </a:p>
          <a:p>
            <a:endParaRPr lang="en-US" sz="2000" dirty="0">
              <a:solidFill>
                <a:srgbClr val="FF0000"/>
              </a:solidFill>
            </a:endParaRPr>
          </a:p>
          <a:p>
            <a:r>
              <a:rPr lang="en-US" sz="2000" dirty="0">
                <a:solidFill>
                  <a:srgbClr val="FF0000"/>
                </a:solidFill>
              </a:rPr>
              <a:t>That’s all I have and we are happy to answer any questions.</a:t>
            </a:r>
          </a:p>
          <a:p>
            <a:endParaRPr lang="en-US" sz="2000" dirty="0">
              <a:solidFill>
                <a:srgbClr val="FF0000"/>
              </a:solidFill>
            </a:endParaRPr>
          </a:p>
          <a:p>
            <a:r>
              <a:rPr lang="en-US" sz="2000" b="1" dirty="0">
                <a:solidFill>
                  <a:srgbClr val="FF0000"/>
                </a:solidFill>
              </a:rPr>
              <a:t>STOP</a:t>
            </a:r>
          </a:p>
        </p:txBody>
      </p:sp>
      <p:sp>
        <p:nvSpPr>
          <p:cNvPr id="4" name="Slide Number Placeholder 3"/>
          <p:cNvSpPr>
            <a:spLocks noGrp="1"/>
          </p:cNvSpPr>
          <p:nvPr>
            <p:ph type="sldNum" sz="quarter" idx="5"/>
          </p:nvPr>
        </p:nvSpPr>
        <p:spPr/>
        <p:txBody>
          <a:bodyPr/>
          <a:lstStyle/>
          <a:p>
            <a:fld id="{10657235-65DE-4522-8287-6C37B24787F5}" type="slidenum">
              <a:rPr lang="en-US" smtClean="0"/>
              <a:pPr/>
              <a:t>11</a:t>
            </a:fld>
            <a:endParaRPr lang="en-US"/>
          </a:p>
        </p:txBody>
      </p:sp>
    </p:spTree>
    <p:extLst>
      <p:ext uri="{BB962C8B-B14F-4D97-AF65-F5344CB8AC3E}">
        <p14:creationId xmlns:p14="http://schemas.microsoft.com/office/powerpoint/2010/main" val="1630550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57235-65DE-4522-8287-6C37B24787F5}" type="slidenum">
              <a:rPr lang="en-US" smtClean="0"/>
              <a:pPr/>
              <a:t>12</a:t>
            </a:fld>
            <a:endParaRPr lang="en-US"/>
          </a:p>
        </p:txBody>
      </p:sp>
    </p:spTree>
    <p:extLst>
      <p:ext uri="{BB962C8B-B14F-4D97-AF65-F5344CB8AC3E}">
        <p14:creationId xmlns:p14="http://schemas.microsoft.com/office/powerpoint/2010/main" val="251322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solidFill>
                  <a:srgbClr val="000000"/>
                </a:solidFill>
              </a:rPr>
              <a:t>Standard plan referencing condition</a:t>
            </a:r>
          </a:p>
          <a:p>
            <a:pPr lvl="0"/>
            <a:r>
              <a:rPr lang="en-US" sz="1600" dirty="0">
                <a:solidFill>
                  <a:srgbClr val="000000"/>
                </a:solidFill>
              </a:rPr>
              <a:t>Standard building permit condition</a:t>
            </a:r>
          </a:p>
          <a:p>
            <a:pPr lvl="0"/>
            <a:r>
              <a:rPr lang="en-US" sz="1600" dirty="0">
                <a:solidFill>
                  <a:srgbClr val="000000"/>
                </a:solidFill>
              </a:rPr>
              <a:t>Standard Certificate of Occupancy condition</a:t>
            </a:r>
          </a:p>
          <a:p>
            <a:pPr lvl="0"/>
            <a:r>
              <a:rPr lang="en-US" sz="1600" dirty="0">
                <a:solidFill>
                  <a:srgbClr val="000000"/>
                </a:solidFill>
              </a:rPr>
              <a:t>The petitioner shall adhere to the following hours of operation: 6:00 p.m. to 8:00 a.m. Monday through Thursday and 24 hours from Friday at 6:00 p.m. through Monday at 8:00 a.m.  </a:t>
            </a:r>
          </a:p>
          <a:p>
            <a:pPr lvl="0"/>
            <a:r>
              <a:rPr lang="en-US" sz="1600" dirty="0">
                <a:solidFill>
                  <a:srgbClr val="000000"/>
                </a:solidFill>
              </a:rPr>
              <a:t>The petitioner shall not board animals overnight nor provide outdoor space for said animals.</a:t>
            </a:r>
          </a:p>
          <a:p>
            <a:pPr lvl="0"/>
            <a:r>
              <a:rPr lang="en-US" sz="1600" dirty="0">
                <a:solidFill>
                  <a:srgbClr val="000000"/>
                </a:solidFill>
              </a:rPr>
              <a:t>All signage shall be reviewed and approved by the Urban Design Commission.</a:t>
            </a:r>
          </a:p>
          <a:p>
            <a:pPr lvl="0"/>
            <a:endParaRPr lang="en-US" sz="1200" dirty="0">
              <a:solidFill>
                <a:srgbClr val="000000"/>
              </a:solidFill>
            </a:endParaRPr>
          </a:p>
          <a:p>
            <a:pPr lvl="0"/>
            <a:r>
              <a:rPr lang="en-US" sz="1200" dirty="0">
                <a:solidFill>
                  <a:srgbClr val="000000"/>
                </a:solidFill>
              </a:rPr>
              <a:t>Frank is going to speak to the hours of operation condition</a:t>
            </a:r>
          </a:p>
          <a:p>
            <a:endParaRPr lang="en-US" dirty="0"/>
          </a:p>
        </p:txBody>
      </p:sp>
      <p:sp>
        <p:nvSpPr>
          <p:cNvPr id="4" name="Slide Number Placeholder 3"/>
          <p:cNvSpPr>
            <a:spLocks noGrp="1"/>
          </p:cNvSpPr>
          <p:nvPr>
            <p:ph type="sldNum" sz="quarter" idx="5"/>
          </p:nvPr>
        </p:nvSpPr>
        <p:spPr/>
        <p:txBody>
          <a:bodyPr/>
          <a:lstStyle/>
          <a:p>
            <a:fld id="{10657235-65DE-4522-8287-6C37B24787F5}" type="slidenum">
              <a:rPr lang="en-US" smtClean="0"/>
              <a:pPr/>
              <a:t>13</a:t>
            </a:fld>
            <a:endParaRPr lang="en-US"/>
          </a:p>
        </p:txBody>
      </p:sp>
    </p:spTree>
    <p:extLst>
      <p:ext uri="{BB962C8B-B14F-4D97-AF65-F5344CB8AC3E}">
        <p14:creationId xmlns:p14="http://schemas.microsoft.com/office/powerpoint/2010/main" val="204103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a:solidFill>
                  <a:schemeClr val="tx1"/>
                </a:solidFill>
                <a:latin typeface="+mn-lt"/>
                <a:ea typeface="+mn-ea"/>
                <a:cs typeface="+mn-cs"/>
              </a:rPr>
              <a:t>The petitioner is seeking relief to:</a:t>
            </a:r>
          </a:p>
          <a:p>
            <a:endParaRPr lang="en-US" sz="1500" kern="1200" dirty="0">
              <a:solidFill>
                <a:schemeClr val="tx1"/>
              </a:solidFill>
              <a:latin typeface="+mn-lt"/>
              <a:ea typeface="+mn-ea"/>
              <a:cs typeface="+mn-cs"/>
            </a:endParaRPr>
          </a:p>
          <a:p>
            <a:pPr marL="342900" indent="-342900">
              <a:spcAft>
                <a:spcPts val="1200"/>
              </a:spcAft>
              <a:buClr>
                <a:srgbClr val="000000"/>
              </a:buClr>
              <a:buFont typeface="Wingdings" panose="05000000000000000000" pitchFamily="2" charset="2"/>
              <a:buChar char="Ø"/>
            </a:pPr>
            <a:r>
              <a:rPr lang="en-US" sz="1600" dirty="0">
                <a:solidFill>
                  <a:srgbClr val="000000"/>
                </a:solidFill>
                <a:latin typeface="Calibri" panose="020F0502020204030204" pitchFamily="34" charset="0"/>
              </a:rPr>
              <a:t>Amend Council Order #19-15</a:t>
            </a:r>
          </a:p>
          <a:p>
            <a:pPr marL="342900" indent="-342900">
              <a:spcAft>
                <a:spcPts val="1200"/>
              </a:spcAft>
              <a:buClr>
                <a:srgbClr val="000000"/>
              </a:buClr>
              <a:buFont typeface="Wingdings" panose="05000000000000000000" pitchFamily="2" charset="2"/>
              <a:buChar char="Ø"/>
            </a:pPr>
            <a:r>
              <a:rPr lang="en-US" sz="1600" dirty="0">
                <a:solidFill>
                  <a:srgbClr val="000000"/>
                </a:solidFill>
                <a:latin typeface="Calibri" panose="020F0502020204030204" pitchFamily="34" charset="0"/>
              </a:rPr>
              <a:t>Allow a veterinary hospital in the Mixed Use 1 (MU-1) zoning district (§4.4.1 and §7.3.3)</a:t>
            </a:r>
          </a:p>
          <a:p>
            <a:pPr marL="0" indent="0">
              <a:spcAft>
                <a:spcPts val="1200"/>
              </a:spcAft>
              <a:buClr>
                <a:srgbClr val="000000"/>
              </a:buClr>
              <a:buFont typeface="Wingdings" panose="05000000000000000000" pitchFamily="2" charset="2"/>
              <a:buNone/>
            </a:pPr>
            <a:endParaRPr lang="en-US" sz="1600" dirty="0">
              <a:solidFill>
                <a:srgbClr val="000000"/>
              </a:solidFill>
              <a:latin typeface="Calibri" panose="020F0502020204030204" pitchFamily="34" charset="0"/>
            </a:endParaRPr>
          </a:p>
          <a:p>
            <a:pPr marL="0" indent="0">
              <a:spcAft>
                <a:spcPts val="1200"/>
              </a:spcAft>
              <a:buClr>
                <a:srgbClr val="000000"/>
              </a:buClr>
              <a:buFont typeface="Wingdings" panose="05000000000000000000" pitchFamily="2" charset="2"/>
              <a:buNone/>
            </a:pPr>
            <a:r>
              <a:rPr lang="en-US" sz="1600" dirty="0">
                <a:solidFill>
                  <a:srgbClr val="000000"/>
                </a:solidFill>
                <a:latin typeface="Calibri" panose="020F0502020204030204" pitchFamily="34" charset="0"/>
              </a:rPr>
              <a:t>The petitioner is an emergency veterinary clinic.  Their core operations of emergency veterinary services is overnight during the week and 24 hours on the weekends.  The petitioner will be occupying 2,700 square feet of space in the existing building.</a:t>
            </a:r>
          </a:p>
          <a:p>
            <a:endParaRPr lang="en-US" dirty="0"/>
          </a:p>
        </p:txBody>
      </p:sp>
      <p:sp>
        <p:nvSpPr>
          <p:cNvPr id="4" name="Slide Number Placeholder 3"/>
          <p:cNvSpPr>
            <a:spLocks noGrp="1"/>
          </p:cNvSpPr>
          <p:nvPr>
            <p:ph type="sldNum" sz="quarter" idx="5"/>
          </p:nvPr>
        </p:nvSpPr>
        <p:spPr/>
        <p:txBody>
          <a:bodyPr/>
          <a:lstStyle/>
          <a:p>
            <a:fld id="{10657235-65DE-4522-8287-6C37B24787F5}" type="slidenum">
              <a:rPr lang="en-US" smtClean="0"/>
              <a:pPr/>
              <a:t>2</a:t>
            </a:fld>
            <a:endParaRPr lang="en-US"/>
          </a:p>
        </p:txBody>
      </p:sp>
    </p:spTree>
    <p:extLst>
      <p:ext uri="{BB962C8B-B14F-4D97-AF65-F5344CB8AC3E}">
        <p14:creationId xmlns:p14="http://schemas.microsoft.com/office/powerpoint/2010/main" val="425987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1200"/>
              </a:spcAft>
              <a:buClr>
                <a:srgbClr val="000000"/>
              </a:buClr>
            </a:pPr>
            <a:r>
              <a:rPr lang="en-US" sz="1600" dirty="0">
                <a:solidFill>
                  <a:srgbClr val="000000"/>
                </a:solidFill>
                <a:latin typeface="Calibri" panose="020F0502020204030204" pitchFamily="34" charset="0"/>
              </a:rPr>
              <a:t>When reviewing this request, the Council should consider whether:</a:t>
            </a:r>
          </a:p>
          <a:p>
            <a:pPr marL="342900" lvl="0" indent="-342900">
              <a:spcAft>
                <a:spcPts val="1200"/>
              </a:spcAft>
              <a:buClr>
                <a:srgbClr val="000000"/>
              </a:buClr>
              <a:buFont typeface="Wingdings" panose="05000000000000000000" pitchFamily="2" charset="2"/>
              <a:buChar char="Ø"/>
            </a:pPr>
            <a:r>
              <a:rPr lang="en-US" sz="1400" dirty="0">
                <a:solidFill>
                  <a:srgbClr val="000000"/>
                </a:solidFill>
                <a:latin typeface="Calibri" panose="020F0502020204030204" pitchFamily="34" charset="0"/>
              </a:rPr>
              <a:t>The site is an appropriate location for veterinary hospital (§7.3.3.C.1);</a:t>
            </a:r>
          </a:p>
          <a:p>
            <a:pPr marL="342900" lvl="0" indent="-342900">
              <a:spcAft>
                <a:spcPts val="1200"/>
              </a:spcAft>
              <a:buClr>
                <a:srgbClr val="000000"/>
              </a:buClr>
              <a:buFont typeface="Wingdings" panose="05000000000000000000" pitchFamily="2" charset="2"/>
              <a:buChar char="Ø"/>
            </a:pPr>
            <a:r>
              <a:rPr lang="en-US" sz="1400" dirty="0">
                <a:solidFill>
                  <a:srgbClr val="000000"/>
                </a:solidFill>
                <a:latin typeface="Calibri" panose="020F0502020204030204" pitchFamily="34" charset="0"/>
              </a:rPr>
              <a:t>The proposed veterinary hospital will adversely affect the neighborhood (§7.3.3.C.2);</a:t>
            </a:r>
          </a:p>
          <a:p>
            <a:pPr marL="342900" lvl="0" indent="-342900">
              <a:spcAft>
                <a:spcPts val="1200"/>
              </a:spcAft>
              <a:buClr>
                <a:srgbClr val="000000"/>
              </a:buClr>
              <a:buFont typeface="Wingdings" panose="05000000000000000000" pitchFamily="2" charset="2"/>
              <a:buChar char="Ø"/>
            </a:pPr>
            <a:r>
              <a:rPr lang="en-US" sz="1400" dirty="0">
                <a:solidFill>
                  <a:srgbClr val="000000"/>
                </a:solidFill>
                <a:latin typeface="Calibri" panose="020F0502020204030204" pitchFamily="34" charset="0"/>
              </a:rPr>
              <a:t>The proposed veterinary hospital will create a nuisance or serious hazard to vehicles or pedestrians (§7.3.3.C.3);</a:t>
            </a:r>
          </a:p>
          <a:p>
            <a:pPr marL="342900" lvl="0" indent="-342900">
              <a:spcAft>
                <a:spcPts val="1200"/>
              </a:spcAft>
              <a:buClr>
                <a:srgbClr val="000000"/>
              </a:buClr>
              <a:buFont typeface="Wingdings" panose="05000000000000000000" pitchFamily="2" charset="2"/>
              <a:buChar char="Ø"/>
            </a:pPr>
            <a:r>
              <a:rPr lang="en-US" sz="1400" dirty="0">
                <a:solidFill>
                  <a:srgbClr val="000000"/>
                </a:solidFill>
                <a:latin typeface="Calibri" panose="020F0502020204030204" pitchFamily="34" charset="0"/>
              </a:rPr>
              <a:t>Access to the site over streets is appropriate for the types and numbers of vehicles involved (§7.3.3.C.4).</a:t>
            </a:r>
          </a:p>
          <a:p>
            <a:endParaRPr lang="en-US" dirty="0"/>
          </a:p>
        </p:txBody>
      </p:sp>
      <p:sp>
        <p:nvSpPr>
          <p:cNvPr id="4" name="Slide Number Placeholder 3"/>
          <p:cNvSpPr>
            <a:spLocks noGrp="1"/>
          </p:cNvSpPr>
          <p:nvPr>
            <p:ph type="sldNum" sz="quarter" idx="5"/>
          </p:nvPr>
        </p:nvSpPr>
        <p:spPr/>
        <p:txBody>
          <a:bodyPr/>
          <a:lstStyle/>
          <a:p>
            <a:fld id="{10657235-65DE-4522-8287-6C37B24787F5}" type="slidenum">
              <a:rPr lang="en-US" smtClean="0"/>
              <a:pPr/>
              <a:t>3</a:t>
            </a:fld>
            <a:endParaRPr lang="en-US"/>
          </a:p>
        </p:txBody>
      </p:sp>
    </p:spTree>
    <p:extLst>
      <p:ext uri="{BB962C8B-B14F-4D97-AF65-F5344CB8AC3E}">
        <p14:creationId xmlns:p14="http://schemas.microsoft.com/office/powerpoint/2010/main" val="178186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 site is located on Needham Street and is part of Newton Nexus.  The site was found to be an appropriate location for mixed use development with office, service, retail, and restaurant uses per Council Order #19-15.  </a:t>
            </a:r>
          </a:p>
          <a:p>
            <a:endParaRPr lang="en-US" sz="1500" dirty="0"/>
          </a:p>
          <a:p>
            <a:r>
              <a:rPr lang="en-US" sz="1500" dirty="0"/>
              <a:t>The vet will be located in the southernmost building occupying the tenant space on the left side when facing the building.  </a:t>
            </a:r>
          </a:p>
        </p:txBody>
      </p:sp>
      <p:sp>
        <p:nvSpPr>
          <p:cNvPr id="4" name="Slide Number Placeholder 3"/>
          <p:cNvSpPr>
            <a:spLocks noGrp="1"/>
          </p:cNvSpPr>
          <p:nvPr>
            <p:ph type="sldNum" sz="quarter" idx="5"/>
          </p:nvPr>
        </p:nvSpPr>
        <p:spPr/>
        <p:txBody>
          <a:bodyPr/>
          <a:lstStyle/>
          <a:p>
            <a:fld id="{10657235-65DE-4522-8287-6C37B24787F5}" type="slidenum">
              <a:rPr lang="en-US" smtClean="0"/>
              <a:pPr/>
              <a:t>4</a:t>
            </a:fld>
            <a:endParaRPr lang="en-US"/>
          </a:p>
        </p:txBody>
      </p:sp>
    </p:spTree>
    <p:extLst>
      <p:ext uri="{BB962C8B-B14F-4D97-AF65-F5344CB8AC3E}">
        <p14:creationId xmlns:p14="http://schemas.microsoft.com/office/powerpoint/2010/main" val="41191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Zoning</a:t>
            </a:r>
          </a:p>
          <a:p>
            <a:endParaRPr lang="en-US" sz="1500" dirty="0"/>
          </a:p>
          <a:p>
            <a:r>
              <a:rPr lang="en-US" sz="1500" dirty="0"/>
              <a:t>The surrounding zoning is mostly mixed use 1 zone with a smaller section of mixed use 2 on the east side of Needham St.  The Upper Falls greenway separates the site from multi residence 1 zones and public space.</a:t>
            </a:r>
          </a:p>
        </p:txBody>
      </p:sp>
      <p:sp>
        <p:nvSpPr>
          <p:cNvPr id="4" name="Slide Number Placeholder 3"/>
          <p:cNvSpPr>
            <a:spLocks noGrp="1"/>
          </p:cNvSpPr>
          <p:nvPr>
            <p:ph type="sldNum" sz="quarter" idx="5"/>
          </p:nvPr>
        </p:nvSpPr>
        <p:spPr/>
        <p:txBody>
          <a:bodyPr/>
          <a:lstStyle/>
          <a:p>
            <a:fld id="{10657235-65DE-4522-8287-6C37B24787F5}" type="slidenum">
              <a:rPr lang="en-US" smtClean="0"/>
              <a:pPr/>
              <a:t>5</a:t>
            </a:fld>
            <a:endParaRPr lang="en-US"/>
          </a:p>
        </p:txBody>
      </p:sp>
    </p:spTree>
    <p:extLst>
      <p:ext uri="{BB962C8B-B14F-4D97-AF65-F5344CB8AC3E}">
        <p14:creationId xmlns:p14="http://schemas.microsoft.com/office/powerpoint/2010/main" val="294960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Land Use</a:t>
            </a:r>
          </a:p>
          <a:p>
            <a:endParaRPr lang="en-US" sz="1500" dirty="0"/>
          </a:p>
          <a:p>
            <a:r>
              <a:rPr lang="en-US" sz="1500" dirty="0"/>
              <a:t>The surrounding land use is commercial.</a:t>
            </a:r>
          </a:p>
        </p:txBody>
      </p:sp>
      <p:sp>
        <p:nvSpPr>
          <p:cNvPr id="4" name="Slide Number Placeholder 3"/>
          <p:cNvSpPr>
            <a:spLocks noGrp="1"/>
          </p:cNvSpPr>
          <p:nvPr>
            <p:ph type="sldNum" sz="quarter" idx="5"/>
          </p:nvPr>
        </p:nvSpPr>
        <p:spPr/>
        <p:txBody>
          <a:bodyPr/>
          <a:lstStyle/>
          <a:p>
            <a:fld id="{10657235-65DE-4522-8287-6C37B24787F5}" type="slidenum">
              <a:rPr lang="en-US" smtClean="0"/>
              <a:pPr/>
              <a:t>6</a:t>
            </a:fld>
            <a:endParaRPr lang="en-US"/>
          </a:p>
        </p:txBody>
      </p:sp>
    </p:spTree>
    <p:extLst>
      <p:ext uri="{BB962C8B-B14F-4D97-AF65-F5344CB8AC3E}">
        <p14:creationId xmlns:p14="http://schemas.microsoft.com/office/powerpoint/2010/main" val="344795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 veterinary clinic will be occupying the space on the left side.</a:t>
            </a:r>
          </a:p>
        </p:txBody>
      </p:sp>
      <p:sp>
        <p:nvSpPr>
          <p:cNvPr id="4" name="Slide Number Placeholder 3"/>
          <p:cNvSpPr>
            <a:spLocks noGrp="1"/>
          </p:cNvSpPr>
          <p:nvPr>
            <p:ph type="sldNum" sz="quarter" idx="5"/>
          </p:nvPr>
        </p:nvSpPr>
        <p:spPr/>
        <p:txBody>
          <a:bodyPr/>
          <a:lstStyle/>
          <a:p>
            <a:fld id="{10657235-65DE-4522-8287-6C37B24787F5}" type="slidenum">
              <a:rPr lang="en-US" smtClean="0"/>
              <a:pPr/>
              <a:t>7</a:t>
            </a:fld>
            <a:endParaRPr lang="en-US"/>
          </a:p>
        </p:txBody>
      </p:sp>
    </p:spTree>
    <p:extLst>
      <p:ext uri="{BB962C8B-B14F-4D97-AF65-F5344CB8AC3E}">
        <p14:creationId xmlns:p14="http://schemas.microsoft.com/office/powerpoint/2010/main" val="57560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 image on the left shows the trail to the upper falls greenway which can be accessed along the left side of the site.</a:t>
            </a:r>
          </a:p>
          <a:p>
            <a:endParaRPr lang="en-US" sz="1500" dirty="0"/>
          </a:p>
          <a:p>
            <a:r>
              <a:rPr lang="en-US" sz="1500" dirty="0"/>
              <a:t>The image on the right shows the  driveway to the left of the building leading back to the larger shared parking facility. </a:t>
            </a:r>
          </a:p>
        </p:txBody>
      </p:sp>
      <p:sp>
        <p:nvSpPr>
          <p:cNvPr id="4" name="Slide Number Placeholder 3"/>
          <p:cNvSpPr>
            <a:spLocks noGrp="1"/>
          </p:cNvSpPr>
          <p:nvPr>
            <p:ph type="sldNum" sz="quarter" idx="5"/>
          </p:nvPr>
        </p:nvSpPr>
        <p:spPr/>
        <p:txBody>
          <a:bodyPr/>
          <a:lstStyle/>
          <a:p>
            <a:fld id="{10657235-65DE-4522-8287-6C37B24787F5}" type="slidenum">
              <a:rPr lang="en-US" smtClean="0"/>
              <a:pPr/>
              <a:t>8</a:t>
            </a:fld>
            <a:endParaRPr lang="en-US"/>
          </a:p>
        </p:txBody>
      </p:sp>
    </p:spTree>
    <p:extLst>
      <p:ext uri="{BB962C8B-B14F-4D97-AF65-F5344CB8AC3E}">
        <p14:creationId xmlns:p14="http://schemas.microsoft.com/office/powerpoint/2010/main" val="10145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This image shows the side of the building that the vet will be occupying from the driveway</a:t>
            </a:r>
          </a:p>
        </p:txBody>
      </p:sp>
      <p:sp>
        <p:nvSpPr>
          <p:cNvPr id="4" name="Slide Number Placeholder 3"/>
          <p:cNvSpPr>
            <a:spLocks noGrp="1"/>
          </p:cNvSpPr>
          <p:nvPr>
            <p:ph type="sldNum" sz="quarter" idx="5"/>
          </p:nvPr>
        </p:nvSpPr>
        <p:spPr/>
        <p:txBody>
          <a:bodyPr/>
          <a:lstStyle/>
          <a:p>
            <a:fld id="{10657235-65DE-4522-8287-6C37B24787F5}" type="slidenum">
              <a:rPr lang="en-US" smtClean="0"/>
              <a:pPr/>
              <a:t>9</a:t>
            </a:fld>
            <a:endParaRPr lang="en-US"/>
          </a:p>
        </p:txBody>
      </p:sp>
    </p:spTree>
    <p:extLst>
      <p:ext uri="{BB962C8B-B14F-4D97-AF65-F5344CB8AC3E}">
        <p14:creationId xmlns:p14="http://schemas.microsoft.com/office/powerpoint/2010/main" val="122540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ECC5410-D19A-4335-84C4-642B15D5813C}" type="datetimeFigureOut">
              <a:rPr lang="en-US" smtClean="0"/>
              <a:pPr/>
              <a:t>11/8/2018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7F292-1C6F-4C68-A38E-2C0E3EB2B06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217F292-1C6F-4C68-A38E-2C0E3EB2B06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ECC5410-D19A-4335-84C4-642B15D5813C}"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217F292-1C6F-4C68-A38E-2C0E3EB2B06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ECC5410-D19A-4335-84C4-642B15D5813C}" type="datetimeFigureOut">
              <a:rPr lang="en-US" smtClean="0"/>
              <a:pPr/>
              <a:t>11/8/2018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0ECC5410-D19A-4335-84C4-642B15D5813C}"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7F292-1C6F-4C68-A38E-2C0E3EB2B06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ECC5410-D19A-4335-84C4-642B15D5813C}" type="datetimeFigureOut">
              <a:rPr lang="en-US" smtClean="0"/>
              <a:pPr/>
              <a:t>11/8/2018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217F292-1C6F-4C68-A38E-2C0E3EB2B06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ECC5410-D19A-4335-84C4-642B15D5813C}"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217F292-1C6F-4C68-A38E-2C0E3EB2B0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ECC5410-D19A-4335-84C4-642B15D5813C}"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17F292-1C6F-4C68-A38E-2C0E3EB2B0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ECC5410-D19A-4335-84C4-642B15D5813C}" type="datetimeFigureOut">
              <a:rPr lang="en-US" smtClean="0"/>
              <a:pPr/>
              <a:t>11/8/2018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217F292-1C6F-4C68-A38E-2C0E3EB2B06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ECC5410-D19A-4335-84C4-642B15D5813C}" type="datetimeFigureOut">
              <a:rPr lang="en-US" smtClean="0"/>
              <a:pPr/>
              <a:t>11/8/2018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ECC5410-D19A-4335-84C4-642B15D5813C}" type="datetimeFigureOut">
              <a:rPr lang="en-US" smtClean="0"/>
              <a:pPr/>
              <a:t>11/8/2018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17F292-1C6F-4C68-A38E-2C0E3EB2B06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chorCtr="0"/>
          <a:lstStyle/>
          <a:p>
            <a:r>
              <a:rPr lang="en-US" b="1" dirty="0">
                <a:solidFill>
                  <a:srgbClr val="C00000"/>
                </a:solidFill>
                <a:latin typeface="Calibri" pitchFamily="34" charset="0"/>
              </a:rPr>
              <a:t>Department of </a:t>
            </a:r>
            <a:br>
              <a:rPr lang="en-US" b="1" dirty="0">
                <a:solidFill>
                  <a:srgbClr val="C00000"/>
                </a:solidFill>
                <a:latin typeface="Calibri" pitchFamily="34" charset="0"/>
              </a:rPr>
            </a:br>
            <a:r>
              <a:rPr lang="en-US" b="1" dirty="0">
                <a:solidFill>
                  <a:srgbClr val="C00000"/>
                </a:solidFill>
                <a:latin typeface="Calibri" pitchFamily="34" charset="0"/>
              </a:rPr>
              <a:t>Planning and Development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43913"/>
            <a:ext cx="781050" cy="7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a:spLocks noGrp="1"/>
          </p:cNvSpPr>
          <p:nvPr/>
        </p:nvSpPr>
        <p:spPr>
          <a:xfrm>
            <a:off x="304800" y="2614793"/>
            <a:ext cx="3937000" cy="3733800"/>
          </a:xfrm>
          <a:prstGeom prst="rect">
            <a:avLst/>
          </a:prstGeom>
        </p:spPr>
        <p:txBody>
          <a:bodyPr vert="horz">
            <a:normAutofit lnSpcReduction="1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lvl="0" algn="l">
              <a:buClrTx/>
              <a:defRPr/>
            </a:pPr>
            <a:r>
              <a:rPr kumimoji="0" lang="en-US" sz="2000" b="1" u="none" strike="noStrike" kern="1200" cap="all" spc="250" normalizeH="0" baseline="0" noProof="0" dirty="0">
                <a:ln>
                  <a:noFill/>
                </a:ln>
                <a:solidFill>
                  <a:sysClr val="windowText" lastClr="000000"/>
                </a:solidFill>
                <a:effectLst/>
                <a:uLnTx/>
                <a:uFillTx/>
                <a:latin typeface="Calibri"/>
              </a:rPr>
              <a:t>Petition </a:t>
            </a:r>
            <a:r>
              <a:rPr lang="en-US" sz="2000" dirty="0">
                <a:solidFill>
                  <a:sysClr val="windowText" lastClr="000000"/>
                </a:solidFill>
                <a:latin typeface="Calibri"/>
              </a:rPr>
              <a:t>#496-18</a:t>
            </a:r>
          </a:p>
          <a:p>
            <a:pPr lvl="0" algn="l">
              <a:buClrTx/>
              <a:defRPr/>
            </a:pPr>
            <a:r>
              <a:rPr lang="en-US" sz="2000" dirty="0">
                <a:solidFill>
                  <a:sysClr val="windowText" lastClr="000000"/>
                </a:solidFill>
                <a:latin typeface="Calibri"/>
              </a:rPr>
              <a:t>131-181 Needham Street</a:t>
            </a:r>
          </a:p>
          <a:p>
            <a:pPr lvl="0" algn="l">
              <a:buClrTx/>
              <a:defRPr/>
            </a:pPr>
            <a:endParaRPr lang="en-US" sz="2000" dirty="0">
              <a:solidFill>
                <a:sysClr val="windowText" lastClr="000000"/>
              </a:solidFill>
              <a:latin typeface="Calibri"/>
            </a:endParaRPr>
          </a:p>
          <a:p>
            <a:pPr lvl="0" algn="l">
              <a:buClrTx/>
              <a:defRPr/>
            </a:pPr>
            <a:r>
              <a:rPr lang="en-US" sz="2000" b="0" dirty="0">
                <a:solidFill>
                  <a:sysClr val="windowText" lastClr="000000"/>
                </a:solidFill>
                <a:latin typeface="Calibri"/>
              </a:rPr>
              <a:t>SPECIAL PERMIT/SITE PLAN APPROVAL to amend council order #19-15 and to allow A veterinary Hospital in a Mixed use-1 District </a:t>
            </a:r>
          </a:p>
          <a:p>
            <a:pPr lvl="0" algn="l">
              <a:buClrTx/>
              <a:defRPr/>
            </a:pPr>
            <a:endParaRPr lang="en-US" sz="2000" b="0" dirty="0">
              <a:solidFill>
                <a:sysClr val="windowText" lastClr="000000"/>
              </a:solidFill>
              <a:latin typeface="Calibri"/>
            </a:endParaRPr>
          </a:p>
          <a:p>
            <a:pPr lvl="0" algn="l">
              <a:buClrTx/>
              <a:defRPr/>
            </a:pPr>
            <a:r>
              <a:rPr lang="en-US" sz="2000" b="0" dirty="0">
                <a:solidFill>
                  <a:sysClr val="windowText" lastClr="000000"/>
                </a:solidFill>
                <a:latin typeface="Calibri"/>
              </a:rPr>
              <a:t>November 8, 2018</a:t>
            </a:r>
            <a:endParaRPr kumimoji="0" lang="en-US" sz="2000" b="0" u="none" strike="noStrike" kern="1200" cap="all" spc="250" normalizeH="0" baseline="0" noProof="0" dirty="0">
              <a:ln>
                <a:noFill/>
              </a:ln>
              <a:solidFill>
                <a:sysClr val="windowText" lastClr="000000"/>
              </a:solidFill>
              <a:effectLst/>
              <a:uLnTx/>
              <a:uFillTx/>
              <a:latin typeface="Calibri"/>
            </a:endParaRPr>
          </a:p>
        </p:txBody>
      </p:sp>
      <p:pic>
        <p:nvPicPr>
          <p:cNvPr id="3" name="Picture 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17340" y="3248387"/>
            <a:ext cx="3288817" cy="246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422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building, road, sky&#10;&#10;Description generated with very high confidence">
            <a:extLst>
              <a:ext uri="{FF2B5EF4-FFF2-40B4-BE49-F238E27FC236}">
                <a16:creationId xmlns:a16="http://schemas.microsoft.com/office/drawing/2014/main" id="{7D47BE6E-A7AC-4648-A625-C3EFB3FA5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52400"/>
            <a:ext cx="4791075" cy="6388100"/>
          </a:xfrm>
          <a:prstGeom prst="rect">
            <a:avLst/>
          </a:prstGeom>
        </p:spPr>
      </p:pic>
    </p:spTree>
    <p:extLst>
      <p:ext uri="{BB962C8B-B14F-4D97-AF65-F5344CB8AC3E}">
        <p14:creationId xmlns:p14="http://schemas.microsoft.com/office/powerpoint/2010/main" val="122581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9400"/>
            <a:ext cx="2209800" cy="685800"/>
          </a:xfrm>
          <a:solidFill>
            <a:schemeClr val="bg1"/>
          </a:solidFill>
        </p:spPr>
        <p:txBody>
          <a:bodyPr>
            <a:normAutofit/>
          </a:bodyPr>
          <a:lstStyle/>
          <a:p>
            <a:pPr algn="l"/>
            <a:r>
              <a:rPr lang="en-US" b="1" dirty="0">
                <a:solidFill>
                  <a:srgbClr val="2F2B20"/>
                </a:solidFill>
                <a:latin typeface="Calibri" pitchFamily="34" charset="0"/>
              </a:rPr>
              <a:t>Site Plan</a:t>
            </a:r>
            <a:endParaRPr lang="en-US" dirty="0"/>
          </a:p>
        </p:txBody>
      </p:sp>
      <p:pic>
        <p:nvPicPr>
          <p:cNvPr id="3" name="Picture 2">
            <a:extLst>
              <a:ext uri="{FF2B5EF4-FFF2-40B4-BE49-F238E27FC236}">
                <a16:creationId xmlns:a16="http://schemas.microsoft.com/office/drawing/2014/main" id="{564F086E-3D6C-4C6B-89F3-86DE8832B992}"/>
              </a:ext>
            </a:extLst>
          </p:cNvPr>
          <p:cNvPicPr>
            <a:picLocks noChangeAspect="1"/>
          </p:cNvPicPr>
          <p:nvPr/>
        </p:nvPicPr>
        <p:blipFill>
          <a:blip r:embed="rId3"/>
          <a:stretch>
            <a:fillRect/>
          </a:stretch>
        </p:blipFill>
        <p:spPr>
          <a:xfrm>
            <a:off x="144112" y="965200"/>
            <a:ext cx="8999888" cy="5007788"/>
          </a:xfrm>
          <a:prstGeom prst="rect">
            <a:avLst/>
          </a:prstGeom>
        </p:spPr>
      </p:pic>
      <p:sp>
        <p:nvSpPr>
          <p:cNvPr id="4" name="Star: 5 Points 3">
            <a:extLst>
              <a:ext uri="{FF2B5EF4-FFF2-40B4-BE49-F238E27FC236}">
                <a16:creationId xmlns:a16="http://schemas.microsoft.com/office/drawing/2014/main" id="{BC532162-301A-47A0-A9A0-23BFEDB48AC7}"/>
              </a:ext>
            </a:extLst>
          </p:cNvPr>
          <p:cNvSpPr/>
          <p:nvPr/>
        </p:nvSpPr>
        <p:spPr>
          <a:xfrm>
            <a:off x="3181350" y="5029201"/>
            <a:ext cx="323850" cy="35267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2BEFDFC-ACE1-42A3-9E40-BE32778EF2F3}"/>
              </a:ext>
            </a:extLst>
          </p:cNvPr>
          <p:cNvSpPr/>
          <p:nvPr/>
        </p:nvSpPr>
        <p:spPr>
          <a:xfrm>
            <a:off x="4876800" y="5410200"/>
            <a:ext cx="457200" cy="406400"/>
          </a:xfrm>
          <a:prstGeom prst="ellipse">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A4B9012-F375-406D-8397-9EB186F92051}"/>
              </a:ext>
            </a:extLst>
          </p:cNvPr>
          <p:cNvSpPr/>
          <p:nvPr/>
        </p:nvSpPr>
        <p:spPr>
          <a:xfrm>
            <a:off x="2724150" y="5445938"/>
            <a:ext cx="457200" cy="406400"/>
          </a:xfrm>
          <a:prstGeom prst="ellipse">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ED0BE78-F3FA-4B81-A6E6-C069A93AB1B6}"/>
              </a:ext>
            </a:extLst>
          </p:cNvPr>
          <p:cNvSpPr/>
          <p:nvPr/>
        </p:nvSpPr>
        <p:spPr>
          <a:xfrm>
            <a:off x="7772400" y="5445938"/>
            <a:ext cx="457200" cy="406400"/>
          </a:xfrm>
          <a:prstGeom prst="ellipse">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8E3798-2E80-45A2-87EF-0FC242CE0C72}"/>
              </a:ext>
            </a:extLst>
          </p:cNvPr>
          <p:cNvSpPr/>
          <p:nvPr/>
        </p:nvSpPr>
        <p:spPr>
          <a:xfrm rot="20462746">
            <a:off x="1994532" y="1913032"/>
            <a:ext cx="803671" cy="2598906"/>
          </a:xfrm>
          <a:prstGeom prst="rect">
            <a:avLst/>
          </a:prstGeom>
          <a:noFill/>
          <a:ln w="5715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016EFB-EEA0-4DD7-ABAA-EF689B102729}"/>
              </a:ext>
            </a:extLst>
          </p:cNvPr>
          <p:cNvSpPr/>
          <p:nvPr/>
        </p:nvSpPr>
        <p:spPr>
          <a:xfrm>
            <a:off x="4267200" y="3810000"/>
            <a:ext cx="1695452" cy="17526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75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Calibri" pitchFamily="34" charset="0"/>
              </a:rPr>
              <a:t>Proposed Findings</a:t>
            </a:r>
            <a:endParaRPr lang="en-US" dirty="0"/>
          </a:p>
        </p:txBody>
      </p:sp>
      <p:sp>
        <p:nvSpPr>
          <p:cNvPr id="3" name="Content Placeholder 2"/>
          <p:cNvSpPr>
            <a:spLocks noGrp="1"/>
          </p:cNvSpPr>
          <p:nvPr>
            <p:ph sz="quarter" idx="1"/>
          </p:nvPr>
        </p:nvSpPr>
        <p:spPr>
          <a:xfrm>
            <a:off x="301752" y="1527048"/>
            <a:ext cx="8689848" cy="5233516"/>
          </a:xfrm>
        </p:spPr>
        <p:txBody>
          <a:bodyPr>
            <a:noAutofit/>
          </a:bodyPr>
          <a:lstStyle/>
          <a:p>
            <a:pPr marL="457200" lvl="0" indent="-457200">
              <a:buClrTx/>
              <a:buFont typeface="+mj-lt"/>
              <a:buAutoNum type="arabicPeriod"/>
            </a:pPr>
            <a:r>
              <a:rPr lang="en-US" sz="2200" dirty="0">
                <a:solidFill>
                  <a:srgbClr val="000000"/>
                </a:solidFill>
                <a:latin typeface="Calibri" panose="020F0502020204030204" pitchFamily="34" charset="0"/>
              </a:rPr>
              <a:t>The specific site is an appropriate location for the proposed veterinary hospital because the site is located in an area containing a mix of uses and the proposed use is compatible with that mix. (§7.3.3.C.1.)</a:t>
            </a:r>
          </a:p>
          <a:p>
            <a:pPr marL="457200" lvl="0" indent="-457200">
              <a:buClrTx/>
              <a:buFont typeface="+mj-lt"/>
              <a:buAutoNum type="arabicPeriod"/>
            </a:pPr>
            <a:r>
              <a:rPr lang="en-US" sz="2200" dirty="0">
                <a:solidFill>
                  <a:srgbClr val="000000"/>
                </a:solidFill>
                <a:latin typeface="Calibri" panose="020F0502020204030204" pitchFamily="34" charset="0"/>
              </a:rPr>
              <a:t>The proposed veterinary hospital will not adversely affect the neighborhood given the mixed use nature of the area. (§7.3.3.C.2)</a:t>
            </a:r>
          </a:p>
          <a:p>
            <a:pPr marL="457200" lvl="0" indent="-457200">
              <a:buClrTx/>
              <a:buFont typeface="+mj-lt"/>
              <a:buAutoNum type="arabicPeriod"/>
            </a:pPr>
            <a:r>
              <a:rPr lang="en-US" sz="2200" dirty="0">
                <a:solidFill>
                  <a:srgbClr val="000000"/>
                </a:solidFill>
                <a:latin typeface="Calibri" panose="020F0502020204030204" pitchFamily="34" charset="0"/>
              </a:rPr>
              <a:t>The proposed veterinary hospital will not create a nuisance or serious hazard to vehicles or pedestrians because the use does not require any alterations to the site. (§7.3.3.C.3.)</a:t>
            </a:r>
          </a:p>
          <a:p>
            <a:pPr marL="457200" lvl="0" indent="-457200">
              <a:buClrTx/>
              <a:buFont typeface="+mj-lt"/>
              <a:buAutoNum type="arabicPeriod"/>
            </a:pPr>
            <a:r>
              <a:rPr lang="en-US" sz="2200" dirty="0">
                <a:solidFill>
                  <a:srgbClr val="000000"/>
                </a:solidFill>
                <a:latin typeface="Calibri" panose="020F0502020204030204" pitchFamily="34" charset="0"/>
              </a:rPr>
              <a:t>Access to the site over streets is appropriate for the types and numbers of vehicles involved. (§7.3.3.C.4)</a:t>
            </a:r>
          </a:p>
        </p:txBody>
      </p:sp>
    </p:spTree>
    <p:extLst>
      <p:ext uri="{BB962C8B-B14F-4D97-AF65-F5344CB8AC3E}">
        <p14:creationId xmlns:p14="http://schemas.microsoft.com/office/powerpoint/2010/main" val="398040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Proposed Conditions</a:t>
            </a:r>
          </a:p>
        </p:txBody>
      </p:sp>
      <p:sp>
        <p:nvSpPr>
          <p:cNvPr id="3" name="Content Placeholder 2"/>
          <p:cNvSpPr>
            <a:spLocks noGrp="1"/>
          </p:cNvSpPr>
          <p:nvPr>
            <p:ph sz="quarter" idx="1"/>
          </p:nvPr>
        </p:nvSpPr>
        <p:spPr>
          <a:xfrm>
            <a:off x="301752" y="1676400"/>
            <a:ext cx="8534400" cy="3657600"/>
          </a:xfrm>
        </p:spPr>
        <p:txBody>
          <a:bodyPr>
            <a:noAutofit/>
          </a:bodyPr>
          <a:lstStyle/>
          <a:p>
            <a:pPr lvl="0"/>
            <a:r>
              <a:rPr lang="en-US" sz="2000" dirty="0">
                <a:solidFill>
                  <a:srgbClr val="000000"/>
                </a:solidFill>
              </a:rPr>
              <a:t>Standard plan referencing condition</a:t>
            </a:r>
          </a:p>
          <a:p>
            <a:pPr lvl="0"/>
            <a:r>
              <a:rPr lang="en-US" sz="2000" dirty="0">
                <a:solidFill>
                  <a:srgbClr val="000000"/>
                </a:solidFill>
              </a:rPr>
              <a:t>Standard building permit condition</a:t>
            </a:r>
          </a:p>
          <a:p>
            <a:pPr lvl="0"/>
            <a:r>
              <a:rPr lang="en-US" sz="2000" dirty="0">
                <a:solidFill>
                  <a:srgbClr val="000000"/>
                </a:solidFill>
              </a:rPr>
              <a:t>Standard Certificate of Occupancy condition</a:t>
            </a:r>
          </a:p>
          <a:p>
            <a:pPr lvl="0"/>
            <a:r>
              <a:rPr lang="en-US" sz="2000" dirty="0">
                <a:solidFill>
                  <a:srgbClr val="000000"/>
                </a:solidFill>
              </a:rPr>
              <a:t>The petitioner shall adhere to the following hours of operation: 6:00 p.m. to 8:00 a.m. Monday through Thursday and 24 hours from Friday at 6:00 p.m. through Monday at 8:00 a.m.  </a:t>
            </a:r>
          </a:p>
          <a:p>
            <a:pPr lvl="0"/>
            <a:r>
              <a:rPr lang="en-US" sz="2000" dirty="0">
                <a:solidFill>
                  <a:srgbClr val="000000"/>
                </a:solidFill>
              </a:rPr>
              <a:t>The petitioner shall not board animals overnight nor provide outdoor space for said animals.</a:t>
            </a:r>
          </a:p>
          <a:p>
            <a:pPr lvl="0"/>
            <a:r>
              <a:rPr lang="en-US" sz="2000" dirty="0">
                <a:solidFill>
                  <a:srgbClr val="000000"/>
                </a:solidFill>
              </a:rPr>
              <a:t>All signage shall be reviewed and approved by the Urban Design Commission.</a:t>
            </a:r>
          </a:p>
        </p:txBody>
      </p:sp>
    </p:spTree>
    <p:extLst>
      <p:ext uri="{BB962C8B-B14F-4D97-AF65-F5344CB8AC3E}">
        <p14:creationId xmlns:p14="http://schemas.microsoft.com/office/powerpoint/2010/main" val="126317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Requested Relief</a:t>
            </a:r>
          </a:p>
        </p:txBody>
      </p:sp>
      <p:sp>
        <p:nvSpPr>
          <p:cNvPr id="6" name="TextBox 5"/>
          <p:cNvSpPr txBox="1"/>
          <p:nvPr/>
        </p:nvSpPr>
        <p:spPr>
          <a:xfrm>
            <a:off x="304800" y="1638544"/>
            <a:ext cx="8534400" cy="1261884"/>
          </a:xfrm>
          <a:prstGeom prst="rect">
            <a:avLst/>
          </a:prstGeom>
          <a:noFill/>
        </p:spPr>
        <p:txBody>
          <a:bodyPr wrap="square" rtlCol="0">
            <a:spAutoFit/>
          </a:bodyPr>
          <a:lstStyle/>
          <a:p>
            <a:pPr marL="342900" indent="-342900">
              <a:spcAft>
                <a:spcPts val="1200"/>
              </a:spcAft>
              <a:buClr>
                <a:srgbClr val="000000"/>
              </a:buClr>
              <a:buFont typeface="Wingdings" panose="05000000000000000000" pitchFamily="2" charset="2"/>
              <a:buChar char="Ø"/>
            </a:pPr>
            <a:r>
              <a:rPr lang="en-US" sz="2200" dirty="0">
                <a:solidFill>
                  <a:srgbClr val="000000"/>
                </a:solidFill>
                <a:latin typeface="Calibri" panose="020F0502020204030204" pitchFamily="34" charset="0"/>
              </a:rPr>
              <a:t>Amend Council Order #19-15</a:t>
            </a:r>
          </a:p>
          <a:p>
            <a:pPr marL="342900" indent="-342900">
              <a:spcAft>
                <a:spcPts val="1200"/>
              </a:spcAft>
              <a:buClr>
                <a:srgbClr val="000000"/>
              </a:buClr>
              <a:buFont typeface="Wingdings" panose="05000000000000000000" pitchFamily="2" charset="2"/>
              <a:buChar char="Ø"/>
            </a:pPr>
            <a:r>
              <a:rPr lang="en-US" sz="2200" dirty="0">
                <a:solidFill>
                  <a:srgbClr val="000000"/>
                </a:solidFill>
                <a:latin typeface="Calibri" panose="020F0502020204030204" pitchFamily="34" charset="0"/>
              </a:rPr>
              <a:t>Allow a veterinary hospital in the Mixed Use 1 (MU-1) zoning district (§4.4.1 and §7.3.3)</a:t>
            </a:r>
          </a:p>
        </p:txBody>
      </p:sp>
    </p:spTree>
    <p:extLst>
      <p:ext uri="{BB962C8B-B14F-4D97-AF65-F5344CB8AC3E}">
        <p14:creationId xmlns:p14="http://schemas.microsoft.com/office/powerpoint/2010/main" val="37629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Criteria to Consider</a:t>
            </a:r>
          </a:p>
        </p:txBody>
      </p:sp>
      <p:sp>
        <p:nvSpPr>
          <p:cNvPr id="6" name="TextBox 5"/>
          <p:cNvSpPr txBox="1"/>
          <p:nvPr/>
        </p:nvSpPr>
        <p:spPr>
          <a:xfrm>
            <a:off x="304800" y="1638544"/>
            <a:ext cx="8534400" cy="3200876"/>
          </a:xfrm>
          <a:prstGeom prst="rect">
            <a:avLst/>
          </a:prstGeom>
          <a:noFill/>
        </p:spPr>
        <p:txBody>
          <a:bodyPr wrap="square" rtlCol="0">
            <a:spAutoFit/>
          </a:bodyPr>
          <a:lstStyle/>
          <a:p>
            <a:pPr lvl="0">
              <a:spcAft>
                <a:spcPts val="1200"/>
              </a:spcAft>
              <a:buClr>
                <a:srgbClr val="000000"/>
              </a:buClr>
            </a:pPr>
            <a:r>
              <a:rPr lang="en-US" sz="2200" dirty="0">
                <a:solidFill>
                  <a:srgbClr val="000000"/>
                </a:solidFill>
                <a:latin typeface="Calibri" panose="020F0502020204030204" pitchFamily="34" charset="0"/>
              </a:rPr>
              <a:t>When reviewing this request, the Council should consider whether:</a:t>
            </a:r>
          </a:p>
          <a:p>
            <a:pPr marL="342900" lvl="0" indent="-342900">
              <a:spcAft>
                <a:spcPts val="1200"/>
              </a:spcAft>
              <a:buClr>
                <a:srgbClr val="000000"/>
              </a:buClr>
              <a:buFont typeface="Wingdings" panose="05000000000000000000" pitchFamily="2" charset="2"/>
              <a:buChar char="Ø"/>
            </a:pPr>
            <a:r>
              <a:rPr lang="en-US" sz="2000" dirty="0">
                <a:solidFill>
                  <a:srgbClr val="000000"/>
                </a:solidFill>
                <a:latin typeface="Calibri" panose="020F0502020204030204" pitchFamily="34" charset="0"/>
              </a:rPr>
              <a:t>The site is an appropriate location for veterinary hospital (§7.3.3.C.1);</a:t>
            </a:r>
          </a:p>
          <a:p>
            <a:pPr marL="342900" lvl="0" indent="-342900">
              <a:spcAft>
                <a:spcPts val="1200"/>
              </a:spcAft>
              <a:buClr>
                <a:srgbClr val="000000"/>
              </a:buClr>
              <a:buFont typeface="Wingdings" panose="05000000000000000000" pitchFamily="2" charset="2"/>
              <a:buChar char="Ø"/>
            </a:pPr>
            <a:r>
              <a:rPr lang="en-US" sz="2000" dirty="0">
                <a:solidFill>
                  <a:srgbClr val="000000"/>
                </a:solidFill>
                <a:latin typeface="Calibri" panose="020F0502020204030204" pitchFamily="34" charset="0"/>
              </a:rPr>
              <a:t>The proposed veterinary hospital will adversely affect the neighborhood (§7.3.3.C.2);</a:t>
            </a:r>
          </a:p>
          <a:p>
            <a:pPr marL="342900" lvl="0" indent="-342900">
              <a:spcAft>
                <a:spcPts val="1200"/>
              </a:spcAft>
              <a:buClr>
                <a:srgbClr val="000000"/>
              </a:buClr>
              <a:buFont typeface="Wingdings" panose="05000000000000000000" pitchFamily="2" charset="2"/>
              <a:buChar char="Ø"/>
            </a:pPr>
            <a:r>
              <a:rPr lang="en-US" sz="2000" dirty="0">
                <a:solidFill>
                  <a:srgbClr val="000000"/>
                </a:solidFill>
                <a:latin typeface="Calibri" panose="020F0502020204030204" pitchFamily="34" charset="0"/>
              </a:rPr>
              <a:t>The proposed veterinary hospital will create a nuisance or serious hazard to vehicles or pedestrians (§7.3.3.C.3);</a:t>
            </a:r>
          </a:p>
          <a:p>
            <a:pPr marL="342900" lvl="0" indent="-342900">
              <a:spcAft>
                <a:spcPts val="1200"/>
              </a:spcAft>
              <a:buClr>
                <a:srgbClr val="000000"/>
              </a:buClr>
              <a:buFont typeface="Wingdings" panose="05000000000000000000" pitchFamily="2" charset="2"/>
              <a:buChar char="Ø"/>
            </a:pPr>
            <a:r>
              <a:rPr lang="en-US" sz="2000" dirty="0">
                <a:solidFill>
                  <a:srgbClr val="000000"/>
                </a:solidFill>
                <a:latin typeface="Calibri" panose="020F0502020204030204" pitchFamily="34" charset="0"/>
              </a:rPr>
              <a:t>Access to the site over streets is appropriate for the types and numbers of vehicles involved (§7.3.3.C.4).</a:t>
            </a:r>
          </a:p>
        </p:txBody>
      </p:sp>
    </p:spTree>
    <p:extLst>
      <p:ext uri="{BB962C8B-B14F-4D97-AF65-F5344CB8AC3E}">
        <p14:creationId xmlns:p14="http://schemas.microsoft.com/office/powerpoint/2010/main" val="350466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AERIAL/GIS MAP</a:t>
            </a:r>
          </a:p>
        </p:txBody>
      </p:sp>
      <p:pic>
        <p:nvPicPr>
          <p:cNvPr id="3" name="Picture 2">
            <a:extLst>
              <a:ext uri="{FF2B5EF4-FFF2-40B4-BE49-F238E27FC236}">
                <a16:creationId xmlns:a16="http://schemas.microsoft.com/office/drawing/2014/main" id="{D6E84826-7C75-4E07-8551-0B2D63BD7601}"/>
              </a:ext>
            </a:extLst>
          </p:cNvPr>
          <p:cNvPicPr>
            <a:picLocks noChangeAspect="1"/>
          </p:cNvPicPr>
          <p:nvPr/>
        </p:nvPicPr>
        <p:blipFill>
          <a:blip r:embed="rId3"/>
          <a:stretch>
            <a:fillRect/>
          </a:stretch>
        </p:blipFill>
        <p:spPr>
          <a:xfrm>
            <a:off x="1030414" y="1419537"/>
            <a:ext cx="7077075" cy="5191125"/>
          </a:xfrm>
          <a:prstGeom prst="rect">
            <a:avLst/>
          </a:prstGeom>
        </p:spPr>
      </p:pic>
      <p:sp>
        <p:nvSpPr>
          <p:cNvPr id="4" name="Star: 5 Points 3">
            <a:extLst>
              <a:ext uri="{FF2B5EF4-FFF2-40B4-BE49-F238E27FC236}">
                <a16:creationId xmlns:a16="http://schemas.microsoft.com/office/drawing/2014/main" id="{BA594027-C662-4440-9A8C-CCEDD0B6F0AD}"/>
              </a:ext>
            </a:extLst>
          </p:cNvPr>
          <p:cNvSpPr/>
          <p:nvPr/>
        </p:nvSpPr>
        <p:spPr>
          <a:xfrm>
            <a:off x="3276600" y="4991100"/>
            <a:ext cx="457200" cy="40926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54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D8B970-262F-4B30-9E25-C75E22022150}"/>
              </a:ext>
            </a:extLst>
          </p:cNvPr>
          <p:cNvPicPr>
            <a:picLocks noChangeAspect="1"/>
          </p:cNvPicPr>
          <p:nvPr/>
        </p:nvPicPr>
        <p:blipFill>
          <a:blip r:embed="rId3"/>
          <a:stretch>
            <a:fillRect/>
          </a:stretch>
        </p:blipFill>
        <p:spPr>
          <a:xfrm>
            <a:off x="738187" y="381000"/>
            <a:ext cx="7667625" cy="5772150"/>
          </a:xfrm>
          <a:prstGeom prst="rect">
            <a:avLst/>
          </a:prstGeom>
        </p:spPr>
      </p:pic>
    </p:spTree>
    <p:extLst>
      <p:ext uri="{BB962C8B-B14F-4D97-AF65-F5344CB8AC3E}">
        <p14:creationId xmlns:p14="http://schemas.microsoft.com/office/powerpoint/2010/main" val="419989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59F155-1254-47C9-9B21-FED50C1719E5}"/>
              </a:ext>
            </a:extLst>
          </p:cNvPr>
          <p:cNvPicPr>
            <a:picLocks noChangeAspect="1"/>
          </p:cNvPicPr>
          <p:nvPr/>
        </p:nvPicPr>
        <p:blipFill>
          <a:blip r:embed="rId3"/>
          <a:stretch>
            <a:fillRect/>
          </a:stretch>
        </p:blipFill>
        <p:spPr>
          <a:xfrm>
            <a:off x="709612" y="533400"/>
            <a:ext cx="7724775" cy="5791200"/>
          </a:xfrm>
          <a:prstGeom prst="rect">
            <a:avLst/>
          </a:prstGeom>
        </p:spPr>
      </p:pic>
    </p:spTree>
    <p:extLst>
      <p:ext uri="{BB962C8B-B14F-4D97-AF65-F5344CB8AC3E}">
        <p14:creationId xmlns:p14="http://schemas.microsoft.com/office/powerpoint/2010/main" val="85817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Photos</a:t>
            </a:r>
          </a:p>
        </p:txBody>
      </p:sp>
      <p:pic>
        <p:nvPicPr>
          <p:cNvPr id="7" name="Picture 6" descr="A picture containing building, outdoor&#10;&#10;Description generated with very high confidence">
            <a:extLst>
              <a:ext uri="{FF2B5EF4-FFF2-40B4-BE49-F238E27FC236}">
                <a16:creationId xmlns:a16="http://schemas.microsoft.com/office/drawing/2014/main" id="{3B33EA0C-5A6F-4D5E-B0D4-A08D48123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576" y="1371600"/>
            <a:ext cx="6778752" cy="5084064"/>
          </a:xfrm>
          <a:prstGeom prst="rect">
            <a:avLst/>
          </a:prstGeom>
        </p:spPr>
      </p:pic>
    </p:spTree>
    <p:extLst>
      <p:ext uri="{BB962C8B-B14F-4D97-AF65-F5344CB8AC3E}">
        <p14:creationId xmlns:p14="http://schemas.microsoft.com/office/powerpoint/2010/main" val="63683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th with trees on the side of a road&#10;&#10;Description generated with very high confidence">
            <a:extLst>
              <a:ext uri="{FF2B5EF4-FFF2-40B4-BE49-F238E27FC236}">
                <a16:creationId xmlns:a16="http://schemas.microsoft.com/office/drawing/2014/main" id="{1E5CB957-0D21-48CA-AB6F-150AFD0D4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
            <a:ext cx="4191000" cy="5588000"/>
          </a:xfrm>
          <a:prstGeom prst="rect">
            <a:avLst/>
          </a:prstGeom>
        </p:spPr>
      </p:pic>
      <p:pic>
        <p:nvPicPr>
          <p:cNvPr id="5" name="Picture 4" descr="A sign on the side of a building&#10;&#10;Description generated with high confidence">
            <a:extLst>
              <a:ext uri="{FF2B5EF4-FFF2-40B4-BE49-F238E27FC236}">
                <a16:creationId xmlns:a16="http://schemas.microsoft.com/office/drawing/2014/main" id="{F9FC0C83-C5C4-4D77-A225-CE123C899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018973" y="1079500"/>
            <a:ext cx="5588000" cy="4191000"/>
          </a:xfrm>
          <a:prstGeom prst="rect">
            <a:avLst/>
          </a:prstGeom>
        </p:spPr>
      </p:pic>
    </p:spTree>
    <p:extLst>
      <p:ext uri="{BB962C8B-B14F-4D97-AF65-F5344CB8AC3E}">
        <p14:creationId xmlns:p14="http://schemas.microsoft.com/office/powerpoint/2010/main" val="234340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the side of a building&#10;&#10;Description generated with high confidence">
            <a:extLst>
              <a:ext uri="{FF2B5EF4-FFF2-40B4-BE49-F238E27FC236}">
                <a16:creationId xmlns:a16="http://schemas.microsoft.com/office/drawing/2014/main" id="{9E24F692-1C56-49B0-8D20-3B0465BD6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74800" y="939800"/>
            <a:ext cx="6299200" cy="4724400"/>
          </a:xfrm>
          <a:prstGeom prst="rect">
            <a:avLst/>
          </a:prstGeom>
        </p:spPr>
      </p:pic>
    </p:spTree>
    <p:extLst>
      <p:ext uri="{BB962C8B-B14F-4D97-AF65-F5344CB8AC3E}">
        <p14:creationId xmlns:p14="http://schemas.microsoft.com/office/powerpoint/2010/main" val="18758506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30911</TotalTime>
  <Words>1013</Words>
  <Application>Microsoft Office PowerPoint</Application>
  <PresentationFormat>On-screen Show (4:3)</PresentationFormat>
  <Paragraphs>87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Georgia</vt:lpstr>
      <vt:lpstr>Wingdings</vt:lpstr>
      <vt:lpstr>Wingdings 2</vt:lpstr>
      <vt:lpstr>Civic</vt:lpstr>
      <vt:lpstr>Department of  Planning and Development</vt:lpstr>
      <vt:lpstr>Requested Relief</vt:lpstr>
      <vt:lpstr>Criteria to Consider</vt:lpstr>
      <vt:lpstr>AERIAL/GIS MAP</vt:lpstr>
      <vt:lpstr>PowerPoint Presentation</vt:lpstr>
      <vt:lpstr>PowerPoint Presentation</vt:lpstr>
      <vt:lpstr>Photos</vt:lpstr>
      <vt:lpstr>PowerPoint Presentation</vt:lpstr>
      <vt:lpstr>PowerPoint Presentation</vt:lpstr>
      <vt:lpstr>PowerPoint Presentation</vt:lpstr>
      <vt:lpstr>Site Plan</vt:lpstr>
      <vt:lpstr>Proposed Findings</vt:lpstr>
      <vt:lpstr>Proposed Conditions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 Beechcroft Road</dc:title>
  <dc:creator>dsexton</dc:creator>
  <cp:lastModifiedBy>Katie Whewell</cp:lastModifiedBy>
  <cp:revision>343</cp:revision>
  <cp:lastPrinted>2018-11-08T21:13:20Z</cp:lastPrinted>
  <dcterms:created xsi:type="dcterms:W3CDTF">2015-04-13T01:03:18Z</dcterms:created>
  <dcterms:modified xsi:type="dcterms:W3CDTF">2018-11-08T21:25:42Z</dcterms:modified>
</cp:coreProperties>
</file>