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81" r:id="rId7"/>
    <p:sldId id="263" r:id="rId8"/>
    <p:sldId id="264" r:id="rId9"/>
    <p:sldId id="267" r:id="rId10"/>
    <p:sldId id="279" r:id="rId11"/>
    <p:sldId id="266" r:id="rId12"/>
    <p:sldId id="265" r:id="rId13"/>
    <p:sldId id="293" r:id="rId14"/>
    <p:sldId id="271" r:id="rId15"/>
    <p:sldId id="280" r:id="rId16"/>
    <p:sldId id="304" r:id="rId17"/>
    <p:sldId id="284" r:id="rId18"/>
    <p:sldId id="294" r:id="rId19"/>
    <p:sldId id="287" r:id="rId20"/>
    <p:sldId id="286" r:id="rId21"/>
    <p:sldId id="299" r:id="rId22"/>
    <p:sldId id="288" r:id="rId23"/>
    <p:sldId id="292" r:id="rId24"/>
    <p:sldId id="296" r:id="rId25"/>
    <p:sldId id="298" r:id="rId26"/>
    <p:sldId id="300" r:id="rId27"/>
    <p:sldId id="302" r:id="rId28"/>
    <p:sldId id="303" r:id="rId29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5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B1C06-9B1C-44DA-BD20-D3CCFAEF8D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4D5538-55D3-44B0-863F-B952F0FD54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007DA-6E32-4315-8D10-6C13C66F3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E6C4-8034-4F8E-9981-929E47A64046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1AD6E-46A5-47B0-917B-7745D822A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4DFBD2-CA50-452E-B546-4FE2DB3E4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DB5B-8C19-4217-9D0A-B48E61FE7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01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5FB68-7BE5-44A3-899B-A6DEB3734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113F4A-4BC0-4669-A9CC-81EECB33E1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A6A4DD-5F02-4605-872E-C5926281F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E6C4-8034-4F8E-9981-929E47A64046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DBA655-E1CE-4048-93EB-104862B8B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D0090-3D34-4961-8B5F-A693985C3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DB5B-8C19-4217-9D0A-B48E61FE7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463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B41E7A-35DC-4119-AC06-6488F2044C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96A5D3-F50D-45D9-88FA-7F4BF19356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3966A-C41C-4FAB-8434-7F0E9554A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E6C4-8034-4F8E-9981-929E47A64046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9205B-40E4-4F99-9391-9E958CE38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F793C-85A7-40D7-B015-71D4441C9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DB5B-8C19-4217-9D0A-B48E61FE7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86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C3392-FA25-4577-9D6F-A51611A8C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A0C9A-1189-458B-B76C-B2EFB8476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6E2989-B7DF-4148-9209-4F874C68F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E6C4-8034-4F8E-9981-929E47A64046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84FB3-D7AC-40BA-B227-04D064B0A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4360D1-3B08-479F-B40C-83A38B93C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DB5B-8C19-4217-9D0A-B48E61FE7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465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4FD0D-AAD3-4D12-943D-2CFA61C09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A7A94-433B-481D-8122-234F9091A5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D34D3-5989-4622-B6CC-6362AD370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E6C4-8034-4F8E-9981-929E47A64046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8BE90-2AE2-4F0E-BCCE-18BB531D8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94761-DADC-4345-BB30-736BBB121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DB5B-8C19-4217-9D0A-B48E61FE7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234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A4610-C925-498E-8FCE-2768DDDEB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0B6C2-B65E-4855-9DBB-095E484819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DA3CFC-08AE-4065-BAE7-ABD6C978AE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C856C-F6BE-48FA-8AC4-164695EFB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E6C4-8034-4F8E-9981-929E47A64046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3F4BD2-362D-471C-8F34-3381E8334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05DB7A-BC63-41A4-BE52-202FF6AAC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DB5B-8C19-4217-9D0A-B48E61FE7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31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31220-77B0-4DDB-ADF9-8837F289F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7A004-4DF9-435C-8F2C-DA13F277D1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219954-DA5B-4352-BBB7-298DC245FD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9D18F0-CFFD-4BC2-8C76-DC1D55FB6C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480B07-97F3-4E4D-9750-BFB6D5B18E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0D2D67-BCFB-44EB-AD20-2334744B0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E6C4-8034-4F8E-9981-929E47A64046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392FFD-C083-4C2F-BD7B-A894A2E86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F1631A-DC43-4840-B9F6-46C489CF0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DB5B-8C19-4217-9D0A-B48E61FE7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944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FDC3B-D733-4FD7-87E9-E0EC45138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F021D0-A703-423B-B303-C3142F074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E6C4-8034-4F8E-9981-929E47A64046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39E30D-2DDD-469F-A18E-2409CC9FD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E094A3-979D-4C56-8366-E926516BF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DB5B-8C19-4217-9D0A-B48E61FE7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13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19A5C0-F7CF-4C3E-ADAF-1DEA56D28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E6C4-8034-4F8E-9981-929E47A64046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F19260-6A38-40FE-B468-29BA67D2E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78FABC-3005-4379-B468-F1C464899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DB5B-8C19-4217-9D0A-B48E61FE7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732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E07C6-20A4-4A98-8775-B3202A0C0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3767A-1AF1-4972-8339-16CFEB6EE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FF2C59-F217-4099-AD1D-C52267BD19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FFA580-A07E-4C84-B93B-4B89EFE1A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E6C4-8034-4F8E-9981-929E47A64046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3D6443-B07E-4266-9841-6E31A8812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717B1-9DB8-4870-A167-DDD24E84D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DB5B-8C19-4217-9D0A-B48E61FE7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989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0D2C9-9F51-4A7E-80B7-8773DA84B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71C813-C22C-498C-9736-991CD3862C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F45F7E-CBCC-4C11-AD0D-299B512F6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472DD5-C4ED-48AE-8113-C1B777F81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E6C4-8034-4F8E-9981-929E47A64046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C23D49-F665-41A3-A675-93CABF7DA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4BDC50-BF36-4FED-A9C8-6EF1766FB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0DB5B-8C19-4217-9D0A-B48E61FE7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512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224512-5890-47ED-9D79-E17409A87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50C16-E332-47B2-B500-41EF01A0E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FEB3E-A7EB-4012-95A0-41F2D14B80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1E6C4-8034-4F8E-9981-929E47A64046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09B19-7CD0-423F-8905-B9DF31B5CC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7BBD98-E454-4EBA-9A79-52F0BC5872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0DB5B-8C19-4217-9D0A-B48E61FE7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38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8D4C8-6FB7-4A67-B67B-14CB1617FC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City of Newton FY 2019 Municipal Energy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705D3B-8B86-41D8-BBAE-1329085EEA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Highlights  of Municipal  Energy Use, Electricity Cost Savings, and Solar Generation, areas for improvement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989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026DF-1752-47D2-8098-19739E62C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595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/>
              <a:t>Increase in Electricity Use: 34 Accts. &gt; 10%</a:t>
            </a: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A007B05-0A62-40DA-8005-FEFC1E830F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4075" y="949814"/>
            <a:ext cx="7981950" cy="5804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964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3384A-45DE-4CE5-A2EB-09042896F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0217"/>
          </a:xfrm>
        </p:spPr>
        <p:txBody>
          <a:bodyPr/>
          <a:lstStyle/>
          <a:p>
            <a:pPr algn="ctr"/>
            <a:r>
              <a:rPr lang="en-US" b="1" u="sng" dirty="0"/>
              <a:t>FY 2019 Solar Projects $ Savings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BCB17-7000-4BF2-B892-D90710016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8800" lvl="4" indent="0">
              <a:buNone/>
            </a:pPr>
            <a:r>
              <a:rPr lang="en-US" sz="3500" dirty="0"/>
              <a:t>Total Net Metering Credits=    $1,276,223</a:t>
            </a:r>
            <a:endParaRPr lang="en-US" sz="2800" dirty="0"/>
          </a:p>
          <a:p>
            <a:pPr marL="1828800" lvl="4" indent="0">
              <a:buNone/>
            </a:pPr>
            <a:r>
              <a:rPr lang="en-US" sz="3500" dirty="0"/>
              <a:t>Total PPA Charges=                     -$518,868</a:t>
            </a:r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marL="3657600" lvl="8" indent="0">
              <a:buNone/>
            </a:pPr>
            <a:r>
              <a:rPr lang="en-US" sz="3600" dirty="0"/>
              <a:t>  Total Savings=          $757,355</a:t>
            </a:r>
          </a:p>
          <a:p>
            <a:endParaRPr lang="en-US" sz="3600" dirty="0"/>
          </a:p>
          <a:p>
            <a:pPr marL="0" indent="0">
              <a:buNone/>
            </a:pPr>
            <a:r>
              <a:rPr lang="en-US" sz="3200" dirty="0"/>
              <a:t>				  *</a:t>
            </a:r>
            <a:r>
              <a:rPr lang="en-US" sz="2400" dirty="0"/>
              <a:t>Plus lease </a:t>
            </a:r>
            <a:r>
              <a:rPr lang="en-US" sz="2400" dirty="0" err="1"/>
              <a:t>pmt</a:t>
            </a:r>
            <a:r>
              <a:rPr lang="en-US" sz="2400" dirty="0"/>
              <a:t>: $10,000</a:t>
            </a:r>
          </a:p>
        </p:txBody>
      </p:sp>
    </p:spTree>
    <p:extLst>
      <p:ext uri="{BB962C8B-B14F-4D97-AF65-F5344CB8AC3E}">
        <p14:creationId xmlns:p14="http://schemas.microsoft.com/office/powerpoint/2010/main" val="790863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81B2E-2B7E-44D3-A5AD-6977B4E31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u="sng"/>
              <a:t>FY 2019 $ Savings from Solar Projects by Phase</a:t>
            </a:r>
            <a:endParaRPr lang="en-US" sz="4000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FDCA5-6512-46E5-9658-3F21EC121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500" dirty="0"/>
              <a:t>Phase 1 Projects:         $ 82,002</a:t>
            </a:r>
          </a:p>
          <a:p>
            <a:pPr marL="0" indent="0">
              <a:buNone/>
            </a:pPr>
            <a:r>
              <a:rPr lang="en-US" sz="3500" dirty="0"/>
              <a:t>    (Brown, Mem. Spaulding, Countryside NHS)</a:t>
            </a:r>
          </a:p>
          <a:p>
            <a:pPr marL="0" indent="0">
              <a:buNone/>
            </a:pPr>
            <a:endParaRPr lang="en-US" sz="3500" dirty="0"/>
          </a:p>
          <a:p>
            <a:r>
              <a:rPr lang="en-US" sz="3500" dirty="0"/>
              <a:t>Phase 2 Projects:       $217,357</a:t>
            </a:r>
          </a:p>
          <a:p>
            <a:pPr marL="0" indent="0">
              <a:buNone/>
            </a:pPr>
            <a:r>
              <a:rPr lang="en-US" sz="3500" dirty="0"/>
              <a:t>     (SHS, DPW Elliot St., Bowen, Angier, Oak Hill, FS #10, LFCC)</a:t>
            </a:r>
          </a:p>
          <a:p>
            <a:pPr marL="0" indent="0">
              <a:buNone/>
            </a:pPr>
            <a:endParaRPr lang="en-US" sz="3500" dirty="0"/>
          </a:p>
          <a:p>
            <a:r>
              <a:rPr lang="en-US" sz="3500" dirty="0"/>
              <a:t>Rumford Landfill:      $467,355</a:t>
            </a:r>
          </a:p>
          <a:p>
            <a:endParaRPr lang="en-US" sz="4400" dirty="0"/>
          </a:p>
          <a:p>
            <a:r>
              <a:rPr lang="en-US" sz="3800" u="sng" dirty="0"/>
              <a:t>TOTAL SAVINGS:</a:t>
            </a:r>
            <a:r>
              <a:rPr lang="en-US" sz="3800" dirty="0"/>
              <a:t>    $757,355</a:t>
            </a:r>
          </a:p>
        </p:txBody>
      </p:sp>
    </p:spTree>
    <p:extLst>
      <p:ext uri="{BB962C8B-B14F-4D97-AF65-F5344CB8AC3E}">
        <p14:creationId xmlns:p14="http://schemas.microsoft.com/office/powerpoint/2010/main" val="1788454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DCB96EA-4201-4286-9BE2-521C58554B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9943" y="174172"/>
            <a:ext cx="5994400" cy="6516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101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536B0-3159-40AC-91CE-DC14E8445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u="sng" dirty="0"/>
              <a:t>All FY 2019 Savings, Rebates and Grants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D0C7F-5485-434F-AED6-55B9F1835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Electricity Contract: 	$685,438</a:t>
            </a:r>
          </a:p>
          <a:p>
            <a:r>
              <a:rPr lang="en-US" dirty="0"/>
              <a:t>LED lighting:                    $507,929</a:t>
            </a:r>
          </a:p>
          <a:p>
            <a:r>
              <a:rPr lang="en-US" dirty="0"/>
              <a:t>Solar projects:		$757,355</a:t>
            </a:r>
          </a:p>
          <a:p>
            <a:r>
              <a:rPr lang="en-US" dirty="0"/>
              <a:t>Demand Response:          $50,187</a:t>
            </a:r>
          </a:p>
          <a:p>
            <a:r>
              <a:rPr lang="en-US" dirty="0"/>
              <a:t>Rebates:			$312,620</a:t>
            </a:r>
          </a:p>
          <a:p>
            <a:r>
              <a:rPr lang="en-US" dirty="0"/>
              <a:t>GC Grant 			$248,374</a:t>
            </a:r>
          </a:p>
          <a:p>
            <a:endParaRPr lang="en-US" dirty="0"/>
          </a:p>
          <a:p>
            <a:r>
              <a:rPr lang="en-US" dirty="0"/>
              <a:t>Total		        $2,561,918</a:t>
            </a:r>
          </a:p>
        </p:txBody>
      </p:sp>
    </p:spTree>
    <p:extLst>
      <p:ext uri="{BB962C8B-B14F-4D97-AF65-F5344CB8AC3E}">
        <p14:creationId xmlns:p14="http://schemas.microsoft.com/office/powerpoint/2010/main" val="1205126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FF3C4F4-A80B-41D2-AFEC-36CB99110C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905" y="148634"/>
            <a:ext cx="9774189" cy="6560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331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1769A21-A280-4E68-B20D-863396779A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976" y="44250"/>
            <a:ext cx="8848724" cy="663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3217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343FC-9874-4CA2-A0FA-7D351540C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and Future Gas Savings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9B998-E9FB-49C1-ADD1-A951C8187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Angier</a:t>
            </a:r>
          </a:p>
          <a:p>
            <a:r>
              <a:rPr lang="en-US" dirty="0" err="1"/>
              <a:t>Zervas</a:t>
            </a:r>
            <a:endParaRPr lang="en-US" dirty="0"/>
          </a:p>
          <a:p>
            <a:r>
              <a:rPr lang="en-US" dirty="0"/>
              <a:t>Cabot</a:t>
            </a:r>
          </a:p>
          <a:p>
            <a:r>
              <a:rPr lang="en-US" dirty="0"/>
              <a:t>Bigelow</a:t>
            </a:r>
          </a:p>
          <a:p>
            <a:r>
              <a:rPr lang="en-US" dirty="0"/>
              <a:t>FA Day</a:t>
            </a:r>
          </a:p>
          <a:p>
            <a:r>
              <a:rPr lang="en-US" dirty="0"/>
              <a:t>Horace Mann</a:t>
            </a:r>
          </a:p>
          <a:p>
            <a:r>
              <a:rPr lang="en-US" dirty="0"/>
              <a:t>Aquinas (oil) </a:t>
            </a:r>
          </a:p>
        </p:txBody>
      </p:sp>
    </p:spTree>
    <p:extLst>
      <p:ext uri="{BB962C8B-B14F-4D97-AF65-F5344CB8AC3E}">
        <p14:creationId xmlns:p14="http://schemas.microsoft.com/office/powerpoint/2010/main" val="21429405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D2E18-4358-422D-B3DE-14D81ACA7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Gas Savings-New Schools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6A8CD51-CD6F-4174-8711-986BB7A882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9655" y="2533651"/>
            <a:ext cx="11087751" cy="2962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4667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B63D9-1534-4982-9463-2E2D1C48F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Gas Savings – </a:t>
            </a:r>
            <a:r>
              <a:rPr lang="en-US" dirty="0" err="1"/>
              <a:t>Carr</a:t>
            </a:r>
            <a:r>
              <a:rPr lang="en-US" dirty="0"/>
              <a:t> School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9EB00EB-5140-49BA-872C-95B8C8C397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0090" y="3251200"/>
            <a:ext cx="11166572" cy="1698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643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8A401-1434-48A5-AF47-DCBC3C8E5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 </a:t>
            </a:r>
            <a:r>
              <a:rPr lang="en-US" b="1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Electricity Use FY 2019-City of Newton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2501A83-A689-40FE-9276-63CD0E9B12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8675" y="2199428"/>
            <a:ext cx="10525125" cy="3603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5953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98F97-BF85-4B88-8DEB-E1F854814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Gas Efficiency Projects in Progress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FF4FE94-DB12-41C8-9B50-8E3C320570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5886" y="1890078"/>
            <a:ext cx="8316685" cy="420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6437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BB6B8-A190-4170-BDEB-551C996BD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 2019 Green Communities Progress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940CA-D0A2-4C09-8365-CD8C00A90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11% </a:t>
            </a:r>
            <a:r>
              <a:rPr lang="en-US" dirty="0"/>
              <a:t>reduction in weather  </a:t>
            </a:r>
            <a:r>
              <a:rPr lang="en-US"/>
              <a:t>normalized use </a:t>
            </a:r>
            <a:r>
              <a:rPr lang="en-US" dirty="0"/>
              <a:t>compared to our base year of </a:t>
            </a:r>
            <a:r>
              <a:rPr lang="en-US"/>
              <a:t>FY 2008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854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27125-D97E-4B74-916E-E3E9DBF9C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Newton Municipal Energy Contracts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9B170-5906-4E08-AF8B-DD0F951C1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Electricity contract: expires Nov 30, 2020</a:t>
            </a:r>
          </a:p>
          <a:p>
            <a:r>
              <a:rPr lang="en-US" dirty="0"/>
              <a:t>REC contract: expires Nov 15, 2020</a:t>
            </a:r>
          </a:p>
          <a:p>
            <a:pPr lvl="1"/>
            <a:r>
              <a:rPr lang="en-US" dirty="0"/>
              <a:t>5% of our electricity use (1,050 RECs)</a:t>
            </a:r>
          </a:p>
          <a:p>
            <a:endParaRPr lang="en-US" dirty="0"/>
          </a:p>
          <a:p>
            <a:r>
              <a:rPr lang="en-US" dirty="0"/>
              <a:t>New Gas contract: Nov. 1, 2019 – Oct. 31, 2023</a:t>
            </a:r>
          </a:p>
        </p:txBody>
      </p:sp>
    </p:spTree>
    <p:extLst>
      <p:ext uri="{BB962C8B-B14F-4D97-AF65-F5344CB8AC3E}">
        <p14:creationId xmlns:p14="http://schemas.microsoft.com/office/powerpoint/2010/main" val="40384784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A73B8-2FE0-434F-9F19-2D89159A1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New Gas Contract: Nov 1, 2019 – Oct 31, 2023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071E84B-D204-4C9F-B4B7-316B5E0EF8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1310" y="2409826"/>
            <a:ext cx="992938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1283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17D21-91B4-4429-BC03-E3AAF0ABA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Green Communities Grant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DBEA5-2053-49CA-BED1-6367C4BE1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South HS tennis courts</a:t>
            </a:r>
          </a:p>
          <a:p>
            <a:r>
              <a:rPr lang="en-US" dirty="0"/>
              <a:t>South HS field house (includes locker rooms and support facilities)</a:t>
            </a:r>
          </a:p>
          <a:p>
            <a:r>
              <a:rPr lang="en-US" dirty="0"/>
              <a:t>Total Cost $194,969</a:t>
            </a:r>
          </a:p>
          <a:p>
            <a:endParaRPr lang="en-US" dirty="0"/>
          </a:p>
          <a:p>
            <a:r>
              <a:rPr lang="en-US" dirty="0"/>
              <a:t>$111,217   Green Communities Grant</a:t>
            </a:r>
          </a:p>
          <a:p>
            <a:r>
              <a:rPr lang="en-US" dirty="0"/>
              <a:t>  $73,164   Eversource rebate</a:t>
            </a:r>
          </a:p>
          <a:p>
            <a:r>
              <a:rPr lang="en-US" dirty="0"/>
              <a:t>  $10,588   Energy Stabilization funds</a:t>
            </a:r>
          </a:p>
          <a:p>
            <a:endParaRPr lang="en-US" dirty="0"/>
          </a:p>
          <a:p>
            <a:r>
              <a:rPr lang="en-US" dirty="0"/>
              <a:t>Annual projected savings:  243,879 kWh, $42,679</a:t>
            </a:r>
          </a:p>
        </p:txBody>
      </p:sp>
    </p:spTree>
    <p:extLst>
      <p:ext uri="{BB962C8B-B14F-4D97-AF65-F5344CB8AC3E}">
        <p14:creationId xmlns:p14="http://schemas.microsoft.com/office/powerpoint/2010/main" val="6315992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C7B50-9DDF-4F2D-BA33-7B5B357E3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GC Grants and Utility Rebates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01640-EF3B-492C-A47D-00FDE6234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Green Communities Grants: $1,483,486 </a:t>
            </a:r>
          </a:p>
          <a:p>
            <a:pPr marL="457200" lvl="1" indent="0">
              <a:buNone/>
            </a:pPr>
            <a:r>
              <a:rPr lang="en-US" dirty="0"/>
              <a:t>		We have gotten 7 grants since 2010</a:t>
            </a:r>
          </a:p>
          <a:p>
            <a:pPr marL="457200" lvl="1" indent="0">
              <a:buNone/>
            </a:pPr>
            <a:r>
              <a:rPr lang="en-US" dirty="0"/>
              <a:t>		We have gotten grants each of the last five years</a:t>
            </a:r>
          </a:p>
          <a:p>
            <a:pPr marL="457200" lvl="1" indent="0">
              <a:buNone/>
            </a:pPr>
            <a:r>
              <a:rPr lang="en-US" dirty="0"/>
              <a:t>		We will be applying for another grant in March 2020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	Utility Rebates: $2,284,044 since December 2013</a:t>
            </a:r>
          </a:p>
        </p:txBody>
      </p:sp>
    </p:spTree>
    <p:extLst>
      <p:ext uri="{BB962C8B-B14F-4D97-AF65-F5344CB8AC3E}">
        <p14:creationId xmlns:p14="http://schemas.microsoft.com/office/powerpoint/2010/main" val="41505763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372D2-508E-47F0-957F-24148BE10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3 Solar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819C8-E1BD-42EE-BB1A-7A9D9DA9B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AMERESCO Projects:</a:t>
            </a:r>
          </a:p>
          <a:p>
            <a:pPr lvl="1"/>
            <a:r>
              <a:rPr lang="en-US" dirty="0" err="1"/>
              <a:t>Zervas</a:t>
            </a:r>
            <a:r>
              <a:rPr lang="en-US" dirty="0"/>
              <a:t> School, Ed Center roof top, FS #3 and HQ are completed</a:t>
            </a:r>
          </a:p>
          <a:p>
            <a:pPr lvl="1"/>
            <a:r>
              <a:rPr lang="en-US" dirty="0"/>
              <a:t>North HS Canopies on Lowell Street and Walnut Street will begin construction during Spring break and be completed in the summer. </a:t>
            </a:r>
          </a:p>
          <a:p>
            <a:r>
              <a:rPr lang="en-US" dirty="0"/>
              <a:t>Macquarie Projects:</a:t>
            </a:r>
          </a:p>
          <a:p>
            <a:pPr lvl="1"/>
            <a:r>
              <a:rPr lang="en-US" dirty="0"/>
              <a:t>PPA signed </a:t>
            </a:r>
          </a:p>
          <a:p>
            <a:pPr lvl="1"/>
            <a:r>
              <a:rPr lang="en-US" dirty="0"/>
              <a:t>Rooftop projects and Pleasant St. canopy will begin in the Spring.</a:t>
            </a:r>
          </a:p>
          <a:p>
            <a:pPr lvl="1"/>
            <a:r>
              <a:rPr lang="en-US" dirty="0"/>
              <a:t>Canopies will be done in the Summer. </a:t>
            </a:r>
          </a:p>
        </p:txBody>
      </p:sp>
    </p:spTree>
    <p:extLst>
      <p:ext uri="{BB962C8B-B14F-4D97-AF65-F5344CB8AC3E}">
        <p14:creationId xmlns:p14="http://schemas.microsoft.com/office/powerpoint/2010/main" val="39813967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AF769-1A3D-4F5F-BA1A-EC0C1B32F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3 Solar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D0576-FDD3-49B5-A71C-67DD1C953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Roof Projects have been constructed at </a:t>
            </a:r>
            <a:r>
              <a:rPr lang="en-US" dirty="0" err="1"/>
              <a:t>Zervas</a:t>
            </a:r>
            <a:r>
              <a:rPr lang="en-US" dirty="0"/>
              <a:t>, Ed Center, FD #3/HQ</a:t>
            </a:r>
          </a:p>
          <a:p>
            <a:r>
              <a:rPr lang="en-US" dirty="0"/>
              <a:t>14 more projects will be constructed in Spring and Summer of 2020</a:t>
            </a:r>
          </a:p>
          <a:p>
            <a:pPr lvl="1"/>
            <a:r>
              <a:rPr lang="en-US" dirty="0"/>
              <a:t>4 roof projects (Angier, Cabot, Carr Williams)</a:t>
            </a:r>
          </a:p>
          <a:p>
            <a:pPr lvl="1"/>
            <a:r>
              <a:rPr lang="en-US" dirty="0"/>
              <a:t>10 canopies (NNHS Walnut, NNHS Lowell, Library, Pleasant St, Wheeler Rd, Brown, Oak Hill, Ed Center, Mason Rice, Mem. Spaulding)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Savings: $3.5 million over 20 years (assumes 0% escalation)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2259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0D94541-664F-4CCF-9EE8-9558C6B978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8394" y="643466"/>
            <a:ext cx="4315212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436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3B5BB-4D78-4596-8EF7-890526411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4945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/>
              <a:t>Total $ Savings from Electricity Contract </a:t>
            </a:r>
            <a:br>
              <a:rPr lang="en-US" sz="4000" b="1" u="sng" dirty="0"/>
            </a:br>
            <a:r>
              <a:rPr lang="en-US" sz="3100" b="1" dirty="0"/>
              <a:t>(Savings are based on contract rates compared to Eversource rates)</a:t>
            </a:r>
            <a:br>
              <a:rPr lang="en-US" sz="3100" b="1" dirty="0"/>
            </a:br>
            <a:r>
              <a:rPr lang="en-US" b="1" dirty="0"/>
              <a:t>                               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8DE5E44-EF65-48FA-9318-7A681DDF5F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4372" y="2517112"/>
            <a:ext cx="11143255" cy="216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602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0D092-AA65-4064-BF85-54FCDE203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675"/>
            <a:ext cx="10515600" cy="127635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/>
              <a:t>$ Savings from Elec. Contract-4 Large Accts.</a:t>
            </a:r>
            <a:br>
              <a:rPr lang="en-US" b="1" dirty="0"/>
            </a:br>
            <a:r>
              <a:rPr lang="en-US" b="1" dirty="0"/>
              <a:t>				</a:t>
            </a:r>
            <a:endParaRPr lang="en-US" sz="3600" b="1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4B1BE6B-246B-4720-B55D-BFAFB0AFE6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8276" y="1343025"/>
            <a:ext cx="9401174" cy="5244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451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854AE-6337-49CB-A3E9-393640FC9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315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</a:t>
            </a:r>
            <a:r>
              <a:rPr lang="en-US" b="1" u="sng" dirty="0"/>
              <a:t>$ </a:t>
            </a:r>
            <a:r>
              <a:rPr lang="en-US" b="1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Savings From Elec. Contract-90 Small Accts.</a:t>
            </a:r>
            <a:br>
              <a:rPr lang="en-US" b="1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endParaRPr lang="en-US" sz="22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7" name="Content Placeholder 3">
            <a:extLst>
              <a:ext uri="{FF2B5EF4-FFF2-40B4-BE49-F238E27FC236}">
                <a16:creationId xmlns:a16="http://schemas.microsoft.com/office/drawing/2014/main" id="{CE1E84FD-1E58-44D1-AFF7-650F1FB377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1333" y="1438277"/>
            <a:ext cx="7979809" cy="5054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931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AB1D8EA-BF08-4183-AD07-08D0B52F7D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54" y="211790"/>
            <a:ext cx="12039600" cy="655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112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72F80-1A16-4D4E-B55E-6D0AC1A75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en-US" b="1" u="sng" dirty="0"/>
              <a:t> kWh Savings from Accts. With LED Lighting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A889756-6533-4490-9662-8C6F5AD77F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1569" y="1162344"/>
            <a:ext cx="8042031" cy="5658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448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3DAE0-2579-4C87-950C-98DA64C0E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u="sng" dirty="0"/>
              <a:t>LED vs non-LED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2987E-62E8-400D-892B-18E55BFBF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24 accounts where LED lighting was installed had a decrease of 2.9 million kWh (FY 19 vs FY 13).</a:t>
            </a:r>
          </a:p>
          <a:p>
            <a:r>
              <a:rPr lang="en-US" dirty="0"/>
              <a:t>1.6 million kWh of this decrease was streetlighting.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remaining accounts that did not have LED installed had a 21,000 kWh reduction in electricity use overall. </a:t>
            </a:r>
          </a:p>
          <a:p>
            <a:endParaRPr lang="en-US" dirty="0"/>
          </a:p>
          <a:p>
            <a:r>
              <a:rPr lang="en-US" dirty="0"/>
              <a:t>This does not include new schools and Fire Stations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860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DEACE-C195-4208-8897-67A30C47F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u="sng" dirty="0"/>
              <a:t>$ Savings from Accounts with LED Lighting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1AA5E-D914-4D59-A80A-02BB587A7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2,987,820 kWh @ 17 cents per kWh= $507,929</a:t>
            </a:r>
          </a:p>
        </p:txBody>
      </p:sp>
    </p:spTree>
    <p:extLst>
      <p:ext uri="{BB962C8B-B14F-4D97-AF65-F5344CB8AC3E}">
        <p14:creationId xmlns:p14="http://schemas.microsoft.com/office/powerpoint/2010/main" val="730204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1045</TotalTime>
  <Words>700</Words>
  <Application>Microsoft Office PowerPoint</Application>
  <PresentationFormat>Widescreen</PresentationFormat>
  <Paragraphs>99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City of Newton FY 2019 Municipal Energy Report</vt:lpstr>
      <vt:lpstr>      Electricity Use FY 2019-City of Newton</vt:lpstr>
      <vt:lpstr>Total $ Savings from Electricity Contract  (Savings are based on contract rates compared to Eversource rates)                                 </vt:lpstr>
      <vt:lpstr>$ Savings from Elec. Contract-4 Large Accts.     </vt:lpstr>
      <vt:lpstr>  $ Savings From Elec. Contract-90 Small Accts.  </vt:lpstr>
      <vt:lpstr>PowerPoint Presentation</vt:lpstr>
      <vt:lpstr> kWh Savings from Accts. With LED Lighting</vt:lpstr>
      <vt:lpstr>LED vs non-LED</vt:lpstr>
      <vt:lpstr>$ Savings from Accounts with LED Lighting</vt:lpstr>
      <vt:lpstr>Increase in Electricity Use: 34 Accts. &gt; 10%</vt:lpstr>
      <vt:lpstr>FY 2019 Solar Projects $ Savings</vt:lpstr>
      <vt:lpstr>FY 2019 $ Savings from Solar Projects by Phase</vt:lpstr>
      <vt:lpstr>PowerPoint Presentation</vt:lpstr>
      <vt:lpstr>All FY 2019 Savings, Rebates and Grants</vt:lpstr>
      <vt:lpstr>PowerPoint Presentation</vt:lpstr>
      <vt:lpstr>PowerPoint Presentation</vt:lpstr>
      <vt:lpstr>Current and Future Gas Savings</vt:lpstr>
      <vt:lpstr>Gas Savings-New Schools</vt:lpstr>
      <vt:lpstr>Gas Savings – Carr School</vt:lpstr>
      <vt:lpstr>Gas Efficiency Projects in Progress</vt:lpstr>
      <vt:lpstr>FY 2019 Green Communities Progress Report</vt:lpstr>
      <vt:lpstr>Newton Municipal Energy Contracts</vt:lpstr>
      <vt:lpstr>New Gas Contract: Nov 1, 2019 – Oct 31, 2023</vt:lpstr>
      <vt:lpstr>2019 Green Communities Grant</vt:lpstr>
      <vt:lpstr>Total GC Grants and Utility Rebates </vt:lpstr>
      <vt:lpstr>Phase 3 Solar</vt:lpstr>
      <vt:lpstr>Phase 3 Solar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of Newton FY 2019 Energy Report</dc:title>
  <dc:creator>William Ferguson</dc:creator>
  <cp:lastModifiedBy>Stephanie Tocci</cp:lastModifiedBy>
  <cp:revision>6</cp:revision>
  <dcterms:created xsi:type="dcterms:W3CDTF">2020-01-13T19:38:31Z</dcterms:created>
  <dcterms:modified xsi:type="dcterms:W3CDTF">2021-02-26T16:31:56Z</dcterms:modified>
</cp:coreProperties>
</file>