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330" r:id="rId3"/>
    <p:sldId id="303" r:id="rId4"/>
    <p:sldId id="300" r:id="rId5"/>
    <p:sldId id="351" r:id="rId6"/>
    <p:sldId id="286" r:id="rId7"/>
    <p:sldId id="353" r:id="rId8"/>
    <p:sldId id="312" r:id="rId9"/>
    <p:sldId id="356" r:id="rId10"/>
    <p:sldId id="309" r:id="rId11"/>
    <p:sldId id="350" r:id="rId12"/>
    <p:sldId id="310" r:id="rId13"/>
    <p:sldId id="337" r:id="rId14"/>
    <p:sldId id="339" r:id="rId15"/>
    <p:sldId id="355" r:id="rId16"/>
    <p:sldId id="311" r:id="rId17"/>
    <p:sldId id="357" r:id="rId18"/>
    <p:sldId id="340" r:id="rId19"/>
    <p:sldId id="341" r:id="rId20"/>
    <p:sldId id="302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lyn Centracchio" initials="JC" lastIdx="1" clrIdx="0">
    <p:extLst>
      <p:ext uri="{19B8F6BF-5375-455C-9EA6-DF929625EA0E}">
        <p15:presenceInfo xmlns:p15="http://schemas.microsoft.com/office/powerpoint/2012/main" userId="S::jdextradeur@BETA-Inc.com::2733e008-23f4-4ee9-bc3d-cec55a4ce6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FF66"/>
    <a:srgbClr val="782F40"/>
    <a:srgbClr val="003B5C"/>
    <a:srgbClr val="63666A"/>
    <a:srgbClr val="719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200"/>
            </a:lvl1pPr>
          </a:lstStyle>
          <a:p>
            <a:fld id="{63DE6F10-99D0-47E0-B3F2-12FE48867CB8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3"/>
            <a:ext cx="3169920" cy="48006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200"/>
            </a:lvl1pPr>
          </a:lstStyle>
          <a:p>
            <a:fld id="{AD48FB61-6A14-4B3F-82FE-3DEE0A6F1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4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8FB61-6A14-4B3F-82FE-3DEE0A6F12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4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9693-E5E5-41CC-9440-0E16E4F20594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306D-E1E6-488F-8362-A562282D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7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9693-E5E5-41CC-9440-0E16E4F20594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306D-E1E6-488F-8362-A562282D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4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9693-E5E5-41CC-9440-0E16E4F20594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306D-E1E6-488F-8362-A562282D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3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9693-E5E5-41CC-9440-0E16E4F20594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306D-E1E6-488F-8362-A562282D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5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9693-E5E5-41CC-9440-0E16E4F20594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306D-E1E6-488F-8362-A562282D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3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9693-E5E5-41CC-9440-0E16E4F20594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306D-E1E6-488F-8362-A562282D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9693-E5E5-41CC-9440-0E16E4F20594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306D-E1E6-488F-8362-A562282D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4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9693-E5E5-41CC-9440-0E16E4F20594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306D-E1E6-488F-8362-A562282D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9693-E5E5-41CC-9440-0E16E4F20594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306D-E1E6-488F-8362-A562282D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7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9693-E5E5-41CC-9440-0E16E4F20594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306D-E1E6-488F-8362-A562282D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8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9693-E5E5-41CC-9440-0E16E4F20594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306D-E1E6-488F-8362-A562282D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4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D9693-E5E5-41CC-9440-0E16E4F20594}" type="datetimeFigureOut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C306D-E1E6-488F-8362-A562282D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5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81" y="-76200"/>
            <a:ext cx="9299037" cy="697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-2590800" y="-1501140"/>
            <a:ext cx="7848600" cy="8686800"/>
          </a:xfrm>
          <a:prstGeom prst="ellipse">
            <a:avLst/>
          </a:prstGeom>
          <a:solidFill>
            <a:srgbClr val="003B5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899" y="1057379"/>
            <a:ext cx="4495801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86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Dunstan Residences</a:t>
            </a:r>
          </a:p>
          <a:p>
            <a:pPr defTabSz="914186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West Newton Redevelopment</a:t>
            </a:r>
          </a:p>
          <a:p>
            <a:pPr defTabSz="914186"/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defTabSz="914186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Transportation </a:t>
            </a:r>
          </a:p>
          <a:p>
            <a:pPr defTabSz="914186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Peer Review</a:t>
            </a:r>
          </a:p>
          <a:p>
            <a:pPr defTabSz="914186"/>
            <a:endParaRPr lang="en-US" sz="1100" dirty="0">
              <a:ln w="50800">
                <a:noFill/>
              </a:ln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defTabSz="914186"/>
            <a:endParaRPr lang="en-US" sz="2400" dirty="0">
              <a:ln w="508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defTabSz="914186"/>
            <a:r>
              <a:rPr lang="en-US" sz="2400" dirty="0">
                <a:ln w="508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City of Newton</a:t>
            </a:r>
          </a:p>
          <a:p>
            <a:pPr defTabSz="914186"/>
            <a:endParaRPr lang="en-US" sz="2400" dirty="0">
              <a:ln w="508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defTabSz="914186"/>
            <a:endParaRPr lang="en-US" sz="2400" dirty="0">
              <a:ln w="508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defTabSz="914186"/>
            <a:r>
              <a:rPr lang="en-US" dirty="0">
                <a:ln w="508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Newton City Hall</a:t>
            </a:r>
          </a:p>
          <a:p>
            <a:pPr defTabSz="914186"/>
            <a:r>
              <a:rPr lang="en-US" dirty="0">
                <a:ln w="508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June 28, 2021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6030364"/>
            <a:ext cx="1543051" cy="3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98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-4038600" y="-762000"/>
            <a:ext cx="8077200" cy="9220200"/>
          </a:xfrm>
          <a:prstGeom prst="ellipse">
            <a:avLst/>
          </a:prstGeom>
          <a:solidFill>
            <a:srgbClr val="003B5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750" y="3185866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86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Parking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Access, Circulation &amp; Loading</a:t>
            </a:r>
            <a:endParaRPr lang="en-US" sz="4000" dirty="0">
              <a:ln w="508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62" y="5922256"/>
            <a:ext cx="1382638" cy="33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30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Bracket 7"/>
          <p:cNvSpPr/>
          <p:nvPr/>
        </p:nvSpPr>
        <p:spPr>
          <a:xfrm>
            <a:off x="228600" y="228600"/>
            <a:ext cx="8689428" cy="914400"/>
          </a:xfrm>
          <a:prstGeom prst="bracketPai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3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Project Parking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86604"/>
              </p:ext>
            </p:extLst>
          </p:nvPr>
        </p:nvGraphicFramePr>
        <p:xfrm>
          <a:off x="914400" y="2133598"/>
          <a:ext cx="7696200" cy="3688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7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38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</a:rPr>
                        <a:t>Project Element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</a:rPr>
                        <a:t>Garage Spaces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</a:rPr>
                        <a:t>Surface Spaces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489">
                <a:tc>
                  <a:txBody>
                    <a:bodyPr/>
                    <a:lstStyle/>
                    <a:p>
                      <a:pPr marL="2730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302  Residential Units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302 (70 Building 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489">
                <a:tc>
                  <a:txBody>
                    <a:bodyPr/>
                    <a:lstStyle/>
                    <a:p>
                      <a:pPr marL="2730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Commercial and Residential Visitor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489">
                <a:tc>
                  <a:txBody>
                    <a:bodyPr/>
                    <a:lstStyle/>
                    <a:p>
                      <a:pPr marL="2730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6353103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1271573"/>
            <a:ext cx="85370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Project Parking Summary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Bracket 7"/>
          <p:cNvSpPr/>
          <p:nvPr/>
        </p:nvSpPr>
        <p:spPr>
          <a:xfrm>
            <a:off x="228600" y="228600"/>
            <a:ext cx="8689428" cy="914400"/>
          </a:xfrm>
          <a:prstGeom prst="bracketPai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3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Project Parking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686" y="1371600"/>
            <a:ext cx="8537028" cy="352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Proposed </a:t>
            </a:r>
            <a:r>
              <a:rPr lang="en-US" sz="2400" b="1" dirty="0"/>
              <a:t>1.0 space </a:t>
            </a:r>
            <a:r>
              <a:rPr lang="en-US" sz="2400" dirty="0"/>
              <a:t>per dwelling unit consistent with MBTA/MassDOT TOD guidelines and MAPC Metro Boston Perfect Fit Parking Initiative recommendations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Commercial Use: 113 parking spaces required per Newton Zoning Ordinance; 36 spaces proposed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Waiver of 77 spaces required, Applicant to update with additional 1,950 SF retail </a:t>
            </a:r>
          </a:p>
          <a:p>
            <a:pPr>
              <a:lnSpc>
                <a:spcPts val="38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618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Bracket 7"/>
          <p:cNvSpPr/>
          <p:nvPr/>
        </p:nvSpPr>
        <p:spPr>
          <a:xfrm>
            <a:off x="228600" y="228600"/>
            <a:ext cx="8689428" cy="914400"/>
          </a:xfrm>
          <a:prstGeom prst="bracketPai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3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Project Parking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537028" cy="561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Need additional information on parking: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Will 36 spaces for commercial use be shared with residential visitor use? Where, when and  how?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Will proposed increase in retail space by 1,950 SF require additional parking spaces?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Will 16 parking spaces on Kempton Place be available for both retail and visitor use?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Need to designate one of the spaces as handicapped parking.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</a:endParaRPr>
          </a:p>
          <a:p>
            <a:pPr>
              <a:lnSpc>
                <a:spcPts val="38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3825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Bracket 7"/>
          <p:cNvSpPr/>
          <p:nvPr/>
        </p:nvSpPr>
        <p:spPr>
          <a:xfrm>
            <a:off x="228600" y="228600"/>
            <a:ext cx="8689428" cy="914400"/>
          </a:xfrm>
          <a:prstGeom prst="bracketPai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3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Parking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537028" cy="3091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Provide dimensions and number of Compact parking spaces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Dimensional waivers required for: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Parking aisle width of 22 feet (24 required)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Parking stalls are 18 feet long (19 feet required)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lnSpc>
                <a:spcPts val="38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855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Bracket 7"/>
          <p:cNvSpPr/>
          <p:nvPr/>
        </p:nvSpPr>
        <p:spPr>
          <a:xfrm>
            <a:off x="228600" y="228600"/>
            <a:ext cx="8689428" cy="914400"/>
          </a:xfrm>
          <a:prstGeom prst="bracketPai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3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Site Access, Circulation, Loading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537028" cy="185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How and where will loading and deliveries be handled for Building 3 from both Kempton Place and Washington Street?</a:t>
            </a:r>
          </a:p>
          <a:p>
            <a:pPr lvl="0">
              <a:lnSpc>
                <a:spcPts val="3800"/>
              </a:lnSpc>
            </a:pPr>
            <a:endParaRPr lang="en-US" sz="2800" dirty="0"/>
          </a:p>
          <a:p>
            <a:pPr>
              <a:lnSpc>
                <a:spcPts val="38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8193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140" y="0"/>
            <a:ext cx="9245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-4038600" y="-1181100"/>
            <a:ext cx="8991600" cy="9220200"/>
          </a:xfrm>
          <a:prstGeom prst="ellipse">
            <a:avLst/>
          </a:prstGeom>
          <a:solidFill>
            <a:srgbClr val="003B5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6350" y="35814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86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Pedestrians, Bicycles, and TDM</a:t>
            </a:r>
            <a:endParaRPr lang="en-US" sz="4000" dirty="0">
              <a:ln w="508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562600"/>
            <a:ext cx="1695450" cy="4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8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Bracket 7"/>
          <p:cNvSpPr/>
          <p:nvPr/>
        </p:nvSpPr>
        <p:spPr>
          <a:xfrm>
            <a:off x="228600" y="228600"/>
            <a:ext cx="8689428" cy="914400"/>
          </a:xfrm>
          <a:prstGeom prst="bracketPai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3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Pedestrians and Bicyclists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0F85F1-AC3C-4EBE-A1BD-304D255F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861822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detectable warning panels across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driveways on Dunstan Street and Kempton Place</a:t>
            </a:r>
          </a:p>
          <a:p>
            <a:pPr marL="861822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 number of bicycle parking spaces in garages and on-street </a:t>
            </a:r>
          </a:p>
          <a:p>
            <a:pPr marL="861822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Applicant should construct the sidewalk on the north side of Washington St. along project frontage with bicycle facilities consistent with Washington Street Vision as directed by the City Engineer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783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Bracket 7"/>
          <p:cNvSpPr/>
          <p:nvPr/>
        </p:nvSpPr>
        <p:spPr>
          <a:xfrm>
            <a:off x="228600" y="228600"/>
            <a:ext cx="8689428" cy="914400"/>
          </a:xfrm>
          <a:prstGeom prst="bracketPai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3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Potential TDM Mitigation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8537028" cy="63868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Transportation Demand Management (TDM) Program Elements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TDM Coordinator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Rideshare options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Information center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Hosting events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Monitor TDM effectiveness through surveys and counts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Report results to City</a:t>
            </a:r>
          </a:p>
          <a:p>
            <a:pPr lvl="1">
              <a:lnSpc>
                <a:spcPts val="3800"/>
              </a:lnSpc>
            </a:pPr>
            <a:endParaRPr lang="en-US" sz="2400" dirty="0"/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800100" lvl="1" indent="-342900">
              <a:lnSpc>
                <a:spcPts val="3800"/>
              </a:lnSpc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Indoor/outdoor bike parking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Bike-sharing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EV charging and parking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Unbundling parking costs from leases</a:t>
            </a:r>
          </a:p>
          <a:p>
            <a:pPr lvl="1">
              <a:lnSpc>
                <a:spcPts val="3800"/>
              </a:lnSpc>
            </a:pPr>
            <a:endParaRPr lang="en-US" sz="2400" dirty="0"/>
          </a:p>
          <a:p>
            <a:pPr lvl="1">
              <a:lnSpc>
                <a:spcPts val="38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3871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Bracket 7"/>
          <p:cNvSpPr/>
          <p:nvPr/>
        </p:nvSpPr>
        <p:spPr>
          <a:xfrm>
            <a:off x="228600" y="228600"/>
            <a:ext cx="8689428" cy="914400"/>
          </a:xfrm>
          <a:prstGeom prst="bracketPai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3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Potential TDM Mitigation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36DE8-CAC2-44D2-B749-915AAD37A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prstClr val="black"/>
                </a:solidFill>
              </a:rPr>
              <a:t>Additional TDM Measures to Consider: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Will car-sharing be provided in Building 3?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Is a public transportation reimbursement included in the TDM plan for Building 3 residents?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Are bike racks proposed on Washington Street along the Building 3 frontage?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Will a bike share station be provided?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How many EV charging stations will be provided in Building 3? </a:t>
            </a:r>
            <a:r>
              <a:rPr lang="en-US" sz="2400">
                <a:solidFill>
                  <a:prstClr val="black"/>
                </a:solidFill>
              </a:rPr>
              <a:t>..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820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Bracket 7"/>
          <p:cNvSpPr/>
          <p:nvPr/>
        </p:nvSpPr>
        <p:spPr>
          <a:xfrm>
            <a:off x="228600" y="228600"/>
            <a:ext cx="8689428" cy="914400"/>
          </a:xfrm>
          <a:prstGeom prst="bracketPai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3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Peer Review Presenter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3999"/>
            <a:ext cx="8537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Jeff Maxtutis, Project Manager, Transportation Planner, BETA Group, Inc.</a:t>
            </a:r>
          </a:p>
        </p:txBody>
      </p:sp>
    </p:spTree>
    <p:extLst>
      <p:ext uri="{BB962C8B-B14F-4D97-AF65-F5344CB8AC3E}">
        <p14:creationId xmlns:p14="http://schemas.microsoft.com/office/powerpoint/2010/main" val="4148349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9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4200" y="-1219200"/>
            <a:ext cx="9814695" cy="905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350" y="37338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86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dirty="0">
              <a:ln w="508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523964"/>
            <a:ext cx="1390650" cy="3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4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Bracket 7"/>
          <p:cNvSpPr/>
          <p:nvPr/>
        </p:nvSpPr>
        <p:spPr>
          <a:xfrm>
            <a:off x="228600" y="228600"/>
            <a:ext cx="8689428" cy="914400"/>
          </a:xfrm>
          <a:prstGeom prst="bracketPai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3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Peer Review Process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537028" cy="435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Reviewed: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Transportation Impact and Access Study – April 2021, VHB, Inc.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Site Plans – April 8, 2021, VHB, Inc.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Program Modification Trip Generation Memo – June 3, 2021, VHB, Inc.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Focus of review is on proposed Building #3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Presentation on outstanding comments</a:t>
            </a:r>
          </a:p>
          <a:p>
            <a:pPr>
              <a:lnSpc>
                <a:spcPts val="38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078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Bracket 7"/>
          <p:cNvSpPr/>
          <p:nvPr/>
        </p:nvSpPr>
        <p:spPr>
          <a:xfrm>
            <a:off x="228600" y="228600"/>
            <a:ext cx="8689428" cy="914400"/>
          </a:xfrm>
          <a:prstGeom prst="bracketPai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3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Peer Review Process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8537028" cy="737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Review included: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Traffic data/analysis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Pedestrian &amp; Bicycle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Transit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Parking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Internal Circulation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Loading &amp; curbside activity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Transportation Demand Management (TDM)</a:t>
            </a:r>
          </a:p>
          <a:p>
            <a:pPr marL="914400" lvl="1" indent="-457200">
              <a:lnSpc>
                <a:spcPts val="38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Consistency with Zoning and Newton Street Design Guide</a:t>
            </a:r>
            <a:endParaRPr lang="en-US" sz="24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Overall, the study met state and  industry professional practice standards </a:t>
            </a:r>
          </a:p>
          <a:p>
            <a:pPr marL="914400" lvl="1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914400" lvl="1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914400" lvl="1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lnSpc>
                <a:spcPts val="38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26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Bracket 7"/>
          <p:cNvSpPr/>
          <p:nvPr/>
        </p:nvSpPr>
        <p:spPr>
          <a:xfrm>
            <a:off x="228600" y="228600"/>
            <a:ext cx="8689428" cy="914400"/>
          </a:xfrm>
          <a:prstGeom prst="bracketPai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3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Project Program Changes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A3B3E7-B0CE-40C3-8732-B7A5F14E7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0"/>
            <a:ext cx="85370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Proposed Changes in Building Program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458A0E-C086-4C15-902E-D86EDF1B9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82311"/>
              </p:ext>
            </p:extLst>
          </p:nvPr>
        </p:nvGraphicFramePr>
        <p:xfrm>
          <a:off x="533400" y="2438400"/>
          <a:ext cx="8077200" cy="2880360"/>
        </p:xfrm>
        <a:graphic>
          <a:graphicData uri="http://schemas.openxmlformats.org/drawingml/2006/table">
            <a:tbl>
              <a:tblPr/>
              <a:tblGrid>
                <a:gridCol w="1580001">
                  <a:extLst>
                    <a:ext uri="{9D8B030D-6E8A-4147-A177-3AD203B41FA5}">
                      <a16:colId xmlns:a16="http://schemas.microsoft.com/office/drawing/2014/main" val="1260116296"/>
                    </a:ext>
                  </a:extLst>
                </a:gridCol>
                <a:gridCol w="2165733">
                  <a:extLst>
                    <a:ext uri="{9D8B030D-6E8A-4147-A177-3AD203B41FA5}">
                      <a16:colId xmlns:a16="http://schemas.microsoft.com/office/drawing/2014/main" val="4072435327"/>
                    </a:ext>
                  </a:extLst>
                </a:gridCol>
                <a:gridCol w="2165733">
                  <a:extLst>
                    <a:ext uri="{9D8B030D-6E8A-4147-A177-3AD203B41FA5}">
                      <a16:colId xmlns:a16="http://schemas.microsoft.com/office/drawing/2014/main" val="605532860"/>
                    </a:ext>
                  </a:extLst>
                </a:gridCol>
                <a:gridCol w="2165733">
                  <a:extLst>
                    <a:ext uri="{9D8B030D-6E8A-4147-A177-3AD203B41FA5}">
                      <a16:colId xmlns:a16="http://schemas.microsoft.com/office/drawing/2014/main" val="1679497255"/>
                    </a:ext>
                  </a:extLst>
                </a:gridCol>
              </a:tblGrid>
              <a:tr h="91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Land Use</a:t>
                      </a:r>
                    </a:p>
                  </a:txBody>
                  <a:tcPr marL="137160" marR="137160" marT="137160" marB="13716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Approved Building Program</a:t>
                      </a:r>
                      <a:r>
                        <a:rPr lang="en-US" sz="16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April 2021 Updated Building Program</a:t>
                      </a:r>
                    </a:p>
                  </a:txBody>
                  <a:tcPr marL="137160" marR="137160" marT="137160" marB="13716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Change in </a:t>
                      </a:r>
                      <a:b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Building Program</a:t>
                      </a:r>
                    </a:p>
                  </a:txBody>
                  <a:tcPr marL="137160" marR="137160" marT="137160" marB="13716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333376"/>
                  </a:ext>
                </a:extLst>
              </a:tr>
              <a:tr h="436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Residential</a:t>
                      </a:r>
                    </a:p>
                  </a:txBody>
                  <a:tcPr marL="137160" marR="137160" marT="137160" marB="13716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units</a:t>
                      </a:r>
                    </a:p>
                  </a:txBody>
                  <a:tcPr marL="137160" marR="137160" marT="137160" marB="13716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 units</a:t>
                      </a:r>
                    </a:p>
                  </a:txBody>
                  <a:tcPr marL="137160" marR="137160" marT="137160" marB="13716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+68 units</a:t>
                      </a:r>
                    </a:p>
                  </a:txBody>
                  <a:tcPr marL="137160" marR="137160" marT="137160" marB="13716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99907"/>
                  </a:ext>
                </a:extLst>
              </a:tr>
              <a:tr h="415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Retail</a:t>
                      </a:r>
                    </a:p>
                  </a:txBody>
                  <a:tcPr marL="137160" marR="137160" marT="137160" marB="13716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8,318 sf</a:t>
                      </a:r>
                    </a:p>
                  </a:txBody>
                  <a:tcPr marL="137160" marR="137160" marT="137160" marB="13716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5,821 sf</a:t>
                      </a:r>
                    </a:p>
                  </a:txBody>
                  <a:tcPr marL="137160" marR="137160" marT="137160" marB="13716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-3,823 sf</a:t>
                      </a:r>
                    </a:p>
                  </a:txBody>
                  <a:tcPr marL="137160" marR="137160" marT="137160" marB="13716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23250"/>
                  </a:ext>
                </a:extLst>
              </a:tr>
              <a:tr h="415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Parking</a:t>
                      </a:r>
                    </a:p>
                  </a:txBody>
                  <a:tcPr marL="137160" marR="137160" marT="137160" marB="13716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 spaces</a:t>
                      </a:r>
                    </a:p>
                  </a:txBody>
                  <a:tcPr marL="137160" marR="137160" marT="137160" marB="13716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 spaces</a:t>
                      </a:r>
                    </a:p>
                  </a:txBody>
                  <a:tcPr marL="137160" marR="137160" marT="137160" marB="13716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+44 spaces</a:t>
                      </a:r>
                    </a:p>
                  </a:txBody>
                  <a:tcPr marL="137160" marR="137160" marT="137160" marB="13716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532031"/>
                  </a:ext>
                </a:extLst>
              </a:tr>
              <a:tr h="41204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Building Program approved in July 2020.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035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27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6146178"/>
            <a:ext cx="1695450" cy="40702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-4419600" y="-457200"/>
            <a:ext cx="8077200" cy="9220200"/>
          </a:xfrm>
          <a:prstGeom prst="ellipse">
            <a:avLst/>
          </a:prstGeom>
          <a:solidFill>
            <a:srgbClr val="003B5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81525"/>
            <a:ext cx="2105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86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Traffic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dirty="0">
              <a:ln w="508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800"/>
            <a:ext cx="1380744" cy="3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03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Bracket 7"/>
          <p:cNvSpPr/>
          <p:nvPr/>
        </p:nvSpPr>
        <p:spPr>
          <a:xfrm>
            <a:off x="228600" y="228600"/>
            <a:ext cx="8689428" cy="914400"/>
          </a:xfrm>
          <a:prstGeom prst="bracketPai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3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Trip Generation Changes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36886"/>
              </p:ext>
            </p:extLst>
          </p:nvPr>
        </p:nvGraphicFramePr>
        <p:xfrm>
          <a:off x="914400" y="2133598"/>
          <a:ext cx="7696200" cy="3688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7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38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</a:rPr>
                        <a:t>Net New Project-Generated Trips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</a:rPr>
                        <a:t>Weekday AM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Peak Hour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</a:rPr>
                        <a:t>Weekday PM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Peak Hour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</a:rPr>
                        <a:t>Saturday Midday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Peak Hour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489">
                <a:tc>
                  <a:txBody>
                    <a:bodyPr/>
                    <a:lstStyle/>
                    <a:p>
                      <a:pPr marL="2730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2020 Building Program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489">
                <a:tc>
                  <a:txBody>
                    <a:bodyPr/>
                    <a:lstStyle/>
                    <a:p>
                      <a:pPr marL="2730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Revised Building Program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489">
                <a:tc>
                  <a:txBody>
                    <a:bodyPr/>
                    <a:lstStyle/>
                    <a:p>
                      <a:pPr marL="2730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Difference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+14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+6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+3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6353103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1271573"/>
            <a:ext cx="85370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Net New Vehicle Trips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3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Bracket 7"/>
          <p:cNvSpPr/>
          <p:nvPr/>
        </p:nvSpPr>
        <p:spPr>
          <a:xfrm>
            <a:off x="228600" y="228600"/>
            <a:ext cx="8689428" cy="914400"/>
          </a:xfrm>
          <a:prstGeom prst="bracketPai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3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Traffic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0F85F1-AC3C-4EBE-A1BD-304D255F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r>
              <a:rPr lang="en-US" sz="3800" b="1" dirty="0"/>
              <a:t>Proposed Signal Timing Adjustments </a:t>
            </a:r>
          </a:p>
          <a:p>
            <a:pPr marL="747522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Washington Street/Prospect Street – Weekday Evening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7522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Washington Street/I-90 Eastbound On-Ramp – Weekday Evening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7522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Washington Street/Elm Street – Weekday Morning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7522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Washington Street/Lowell Avenue – Weekday Evening 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7522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Washington Street/Walnut Street – Weekday Morning</a:t>
            </a:r>
          </a:p>
          <a:p>
            <a:pPr marL="747522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Watertown Street/Albemarle Street Southbound – Weekday Morning</a:t>
            </a:r>
          </a:p>
          <a:p>
            <a:pPr marL="747522" lvl="1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Watertown Street/Albemarle Street Northbound – Weekday Evening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Provide Signal Timing adjustments for both the AM and PM peak periods  </a:t>
            </a:r>
            <a:r>
              <a:rPr lang="en-US" sz="2400" dirty="0"/>
              <a:t>for the seven intersections listed above and the intersection of Washington Street and Auburn Street which experiences an overall LOS F during the weekday evening peak.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5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Bracket 7"/>
          <p:cNvSpPr/>
          <p:nvPr/>
        </p:nvSpPr>
        <p:spPr>
          <a:xfrm>
            <a:off x="228600" y="228600"/>
            <a:ext cx="8689428" cy="914400"/>
          </a:xfrm>
          <a:prstGeom prst="bracketPair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7359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Retail Sensitivity Analysis  Conditions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8537028" cy="562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June 21, 2021 Memorandum by Applicant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Proposed increase in retail from 5,821 SF to 7,771 SF (+1,950 SF)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No more than 8 additional vehicle trips during peak hours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No significant impact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0">
              <a:lnSpc>
                <a:spcPts val="3800"/>
              </a:lnSpc>
            </a:pPr>
            <a:endParaRPr lang="en-US" sz="2800" dirty="0">
              <a:solidFill>
                <a:prstClr val="black"/>
              </a:solidFill>
            </a:endParaRPr>
          </a:p>
          <a:p>
            <a:pPr marL="914400" lvl="1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914400" lvl="1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914400" lvl="1" indent="-457200">
              <a:lnSpc>
                <a:spcPts val="38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lnSpc>
                <a:spcPts val="38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0159565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.pptx [Read-Only]" id="{1EB0C4D0-E0F4-4E73-907E-3E14F41172FC}" vid="{E8E9F306-61B6-4379-A0E9-E9A4110FBF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</Template>
  <TotalTime>2511</TotalTime>
  <Words>783</Words>
  <Application>Microsoft Office PowerPoint</Application>
  <PresentationFormat>On-screen Show (4:3)</PresentationFormat>
  <Paragraphs>160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Corporate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BETA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de Ruiter, P.E.</dc:creator>
  <cp:lastModifiedBy>Jeff Maxtutis</cp:lastModifiedBy>
  <cp:revision>249</cp:revision>
  <cp:lastPrinted>2021-06-24T21:00:39Z</cp:lastPrinted>
  <dcterms:created xsi:type="dcterms:W3CDTF">2018-09-24T14:45:01Z</dcterms:created>
  <dcterms:modified xsi:type="dcterms:W3CDTF">2021-06-28T22:54:32Z</dcterms:modified>
</cp:coreProperties>
</file>