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31" r:id="rId3"/>
    <p:sldId id="332" r:id="rId4"/>
    <p:sldId id="333" r:id="rId5"/>
    <p:sldId id="334" r:id="rId6"/>
    <p:sldId id="335" r:id="rId7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12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6:12:21.5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97,'5'0,"64"-16,31-5,9 1,-9 4,-11 5,-5 4,4 3,2 2,3 2,-6 1,-6 0,-12 0,-18-1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6:12:25.2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1 160,'15'-13,"1"1,0 1,1 1,10-5,9-6,-12 10,0 1,1 1,0 2,0 0,0 1,1 2,0 0,3 2,-11 0,109-9,0 7,66 7,-22 0,-135-3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2T16:12:27.9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1 156,'2'-2,"0"-1,0 0,0 1,1-1,-1 1,1 0,0 0,0 0,0 0,0 0,0 1,0-1,0 1,0 0,3-1,4-3,40-20,1 2,42-13,-65 28,1 0,0 2,0 1,1 1,0 2,4 1,351 3,-348-2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230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230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230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216383" y="7810503"/>
            <a:ext cx="238125" cy="193675"/>
          </a:xfrm>
          <a:custGeom>
            <a:avLst/>
            <a:gdLst/>
            <a:ahLst/>
            <a:cxnLst/>
            <a:rect l="l" t="t" r="r" b="b"/>
            <a:pathLst>
              <a:path w="238125" h="193675">
                <a:moveTo>
                  <a:pt x="26238" y="0"/>
                </a:moveTo>
                <a:lnTo>
                  <a:pt x="0" y="0"/>
                </a:lnTo>
                <a:lnTo>
                  <a:pt x="0" y="193357"/>
                </a:lnTo>
                <a:lnTo>
                  <a:pt x="27355" y="193357"/>
                </a:lnTo>
                <a:lnTo>
                  <a:pt x="27266" y="54179"/>
                </a:lnTo>
                <a:lnTo>
                  <a:pt x="27168" y="50120"/>
                </a:lnTo>
                <a:lnTo>
                  <a:pt x="26715" y="42540"/>
                </a:lnTo>
                <a:lnTo>
                  <a:pt x="25857" y="34467"/>
                </a:lnTo>
                <a:lnTo>
                  <a:pt x="51986" y="34467"/>
                </a:lnTo>
                <a:lnTo>
                  <a:pt x="26238" y="0"/>
                </a:lnTo>
                <a:close/>
              </a:path>
              <a:path w="238125" h="193675">
                <a:moveTo>
                  <a:pt x="237578" y="34467"/>
                </a:moveTo>
                <a:lnTo>
                  <a:pt x="209473" y="34467"/>
                </a:lnTo>
                <a:lnTo>
                  <a:pt x="208103" y="58610"/>
                </a:lnTo>
                <a:lnTo>
                  <a:pt x="207975" y="62953"/>
                </a:lnTo>
                <a:lnTo>
                  <a:pt x="207975" y="193357"/>
                </a:lnTo>
                <a:lnTo>
                  <a:pt x="237578" y="193357"/>
                </a:lnTo>
                <a:lnTo>
                  <a:pt x="237578" y="34467"/>
                </a:lnTo>
                <a:close/>
              </a:path>
              <a:path w="238125" h="193675">
                <a:moveTo>
                  <a:pt x="51986" y="34467"/>
                </a:moveTo>
                <a:lnTo>
                  <a:pt x="25857" y="34467"/>
                </a:lnTo>
                <a:lnTo>
                  <a:pt x="29159" y="42612"/>
                </a:lnTo>
                <a:lnTo>
                  <a:pt x="32559" y="48991"/>
                </a:lnTo>
                <a:lnTo>
                  <a:pt x="35926" y="54179"/>
                </a:lnTo>
                <a:lnTo>
                  <a:pt x="39087" y="58610"/>
                </a:lnTo>
                <a:lnTo>
                  <a:pt x="115798" y="163004"/>
                </a:lnTo>
                <a:lnTo>
                  <a:pt x="124040" y="163004"/>
                </a:lnTo>
                <a:lnTo>
                  <a:pt x="149502" y="125907"/>
                </a:lnTo>
                <a:lnTo>
                  <a:pt x="120294" y="125907"/>
                </a:lnTo>
                <a:lnTo>
                  <a:pt x="51986" y="34467"/>
                </a:lnTo>
                <a:close/>
              </a:path>
              <a:path w="238125" h="193675">
                <a:moveTo>
                  <a:pt x="237578" y="0"/>
                </a:moveTo>
                <a:lnTo>
                  <a:pt x="207975" y="0"/>
                </a:lnTo>
                <a:lnTo>
                  <a:pt x="120294" y="125907"/>
                </a:lnTo>
                <a:lnTo>
                  <a:pt x="149502" y="125907"/>
                </a:lnTo>
                <a:lnTo>
                  <a:pt x="197853" y="55460"/>
                </a:lnTo>
                <a:lnTo>
                  <a:pt x="200850" y="51333"/>
                </a:lnTo>
                <a:lnTo>
                  <a:pt x="204596" y="44589"/>
                </a:lnTo>
                <a:lnTo>
                  <a:pt x="209473" y="34467"/>
                </a:lnTo>
                <a:lnTo>
                  <a:pt x="237578" y="34467"/>
                </a:lnTo>
                <a:lnTo>
                  <a:pt x="237578" y="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591830" y="7810496"/>
            <a:ext cx="248285" cy="193675"/>
          </a:xfrm>
          <a:custGeom>
            <a:avLst/>
            <a:gdLst/>
            <a:ahLst/>
            <a:cxnLst/>
            <a:rect l="l" t="t" r="r" b="b"/>
            <a:pathLst>
              <a:path w="248284" h="193675">
                <a:moveTo>
                  <a:pt x="140144" y="0"/>
                </a:moveTo>
                <a:lnTo>
                  <a:pt x="105676" y="0"/>
                </a:lnTo>
                <a:lnTo>
                  <a:pt x="0" y="193357"/>
                </a:lnTo>
                <a:lnTo>
                  <a:pt x="31851" y="193357"/>
                </a:lnTo>
                <a:lnTo>
                  <a:pt x="122174" y="22123"/>
                </a:lnTo>
                <a:lnTo>
                  <a:pt x="152449" y="22123"/>
                </a:lnTo>
                <a:lnTo>
                  <a:pt x="140144" y="0"/>
                </a:lnTo>
                <a:close/>
              </a:path>
              <a:path w="248284" h="193675">
                <a:moveTo>
                  <a:pt x="152449" y="22123"/>
                </a:moveTo>
                <a:lnTo>
                  <a:pt x="122174" y="22123"/>
                </a:lnTo>
                <a:lnTo>
                  <a:pt x="212102" y="193357"/>
                </a:lnTo>
                <a:lnTo>
                  <a:pt x="247688" y="193357"/>
                </a:lnTo>
                <a:lnTo>
                  <a:pt x="152449" y="22123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977031" y="7810500"/>
            <a:ext cx="215900" cy="193675"/>
          </a:xfrm>
          <a:custGeom>
            <a:avLst/>
            <a:gdLst/>
            <a:ahLst/>
            <a:cxnLst/>
            <a:rect l="l" t="t" r="r" b="b"/>
            <a:pathLst>
              <a:path w="215900" h="193675">
                <a:moveTo>
                  <a:pt x="155879" y="0"/>
                </a:moveTo>
                <a:lnTo>
                  <a:pt x="0" y="0"/>
                </a:lnTo>
                <a:lnTo>
                  <a:pt x="0" y="193357"/>
                </a:lnTo>
                <a:lnTo>
                  <a:pt x="32219" y="193357"/>
                </a:lnTo>
                <a:lnTo>
                  <a:pt x="32219" y="118033"/>
                </a:lnTo>
                <a:lnTo>
                  <a:pt x="155879" y="118033"/>
                </a:lnTo>
                <a:lnTo>
                  <a:pt x="174118" y="115973"/>
                </a:lnTo>
                <a:lnTo>
                  <a:pt x="186840" y="109416"/>
                </a:lnTo>
                <a:lnTo>
                  <a:pt x="194293" y="97802"/>
                </a:lnTo>
                <a:lnTo>
                  <a:pt x="194979" y="92938"/>
                </a:lnTo>
                <a:lnTo>
                  <a:pt x="32219" y="92938"/>
                </a:lnTo>
                <a:lnTo>
                  <a:pt x="32219" y="25107"/>
                </a:lnTo>
                <a:lnTo>
                  <a:pt x="194979" y="25107"/>
                </a:lnTo>
                <a:lnTo>
                  <a:pt x="194293" y="20241"/>
                </a:lnTo>
                <a:lnTo>
                  <a:pt x="186840" y="8623"/>
                </a:lnTo>
                <a:lnTo>
                  <a:pt x="174118" y="2062"/>
                </a:lnTo>
                <a:lnTo>
                  <a:pt x="155879" y="0"/>
                </a:lnTo>
                <a:close/>
              </a:path>
              <a:path w="215900" h="193675">
                <a:moveTo>
                  <a:pt x="127393" y="118033"/>
                </a:moveTo>
                <a:lnTo>
                  <a:pt x="89179" y="118033"/>
                </a:lnTo>
                <a:lnTo>
                  <a:pt x="167881" y="193357"/>
                </a:lnTo>
                <a:lnTo>
                  <a:pt x="215836" y="193357"/>
                </a:lnTo>
                <a:lnTo>
                  <a:pt x="127393" y="118033"/>
                </a:lnTo>
                <a:close/>
              </a:path>
              <a:path w="215900" h="193675">
                <a:moveTo>
                  <a:pt x="194979" y="25107"/>
                </a:moveTo>
                <a:lnTo>
                  <a:pt x="143141" y="25107"/>
                </a:lnTo>
                <a:lnTo>
                  <a:pt x="152425" y="25945"/>
                </a:lnTo>
                <a:lnTo>
                  <a:pt x="158970" y="28995"/>
                </a:lnTo>
                <a:lnTo>
                  <a:pt x="162845" y="35068"/>
                </a:lnTo>
                <a:lnTo>
                  <a:pt x="164122" y="44970"/>
                </a:lnTo>
                <a:lnTo>
                  <a:pt x="164122" y="73075"/>
                </a:lnTo>
                <a:lnTo>
                  <a:pt x="162845" y="83133"/>
                </a:lnTo>
                <a:lnTo>
                  <a:pt x="158970" y="89188"/>
                </a:lnTo>
                <a:lnTo>
                  <a:pt x="152425" y="92153"/>
                </a:lnTo>
                <a:lnTo>
                  <a:pt x="143141" y="92938"/>
                </a:lnTo>
                <a:lnTo>
                  <a:pt x="194979" y="92938"/>
                </a:lnTo>
                <a:lnTo>
                  <a:pt x="196723" y="80568"/>
                </a:lnTo>
                <a:lnTo>
                  <a:pt x="196723" y="37477"/>
                </a:lnTo>
                <a:lnTo>
                  <a:pt x="194979" y="25107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337489" y="7810496"/>
            <a:ext cx="215900" cy="193675"/>
          </a:xfrm>
          <a:custGeom>
            <a:avLst/>
            <a:gdLst/>
            <a:ahLst/>
            <a:cxnLst/>
            <a:rect l="l" t="t" r="r" b="b"/>
            <a:pathLst>
              <a:path w="215900" h="193675">
                <a:moveTo>
                  <a:pt x="32232" y="0"/>
                </a:moveTo>
                <a:lnTo>
                  <a:pt x="0" y="0"/>
                </a:lnTo>
                <a:lnTo>
                  <a:pt x="0" y="193357"/>
                </a:lnTo>
                <a:lnTo>
                  <a:pt x="32232" y="193357"/>
                </a:lnTo>
                <a:lnTo>
                  <a:pt x="32232" y="106426"/>
                </a:lnTo>
                <a:lnTo>
                  <a:pt x="81350" y="106426"/>
                </a:lnTo>
                <a:lnTo>
                  <a:pt x="59956" y="92557"/>
                </a:lnTo>
                <a:lnTo>
                  <a:pt x="74705" y="82816"/>
                </a:lnTo>
                <a:lnTo>
                  <a:pt x="32232" y="82816"/>
                </a:lnTo>
                <a:lnTo>
                  <a:pt x="32232" y="0"/>
                </a:lnTo>
                <a:close/>
              </a:path>
              <a:path w="215900" h="193675">
                <a:moveTo>
                  <a:pt x="81350" y="106426"/>
                </a:moveTo>
                <a:lnTo>
                  <a:pt x="32232" y="106426"/>
                </a:lnTo>
                <a:lnTo>
                  <a:pt x="161505" y="193357"/>
                </a:lnTo>
                <a:lnTo>
                  <a:pt x="215455" y="193357"/>
                </a:lnTo>
                <a:lnTo>
                  <a:pt x="81350" y="106426"/>
                </a:lnTo>
                <a:close/>
              </a:path>
              <a:path w="215900" h="193675">
                <a:moveTo>
                  <a:pt x="200101" y="0"/>
                </a:moveTo>
                <a:lnTo>
                  <a:pt x="152882" y="0"/>
                </a:lnTo>
                <a:lnTo>
                  <a:pt x="32232" y="82816"/>
                </a:lnTo>
                <a:lnTo>
                  <a:pt x="74705" y="82816"/>
                </a:lnTo>
                <a:lnTo>
                  <a:pt x="200101" y="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424440" y="8003719"/>
            <a:ext cx="110489" cy="97155"/>
          </a:xfrm>
          <a:custGeom>
            <a:avLst/>
            <a:gdLst/>
            <a:ahLst/>
            <a:cxnLst/>
            <a:rect l="l" t="t" r="r" b="b"/>
            <a:pathLst>
              <a:path w="110490" h="97154">
                <a:moveTo>
                  <a:pt x="53200" y="0"/>
                </a:moveTo>
                <a:lnTo>
                  <a:pt x="0" y="0"/>
                </a:lnTo>
                <a:lnTo>
                  <a:pt x="0" y="96659"/>
                </a:lnTo>
                <a:lnTo>
                  <a:pt x="53200" y="96659"/>
                </a:lnTo>
                <a:lnTo>
                  <a:pt x="64658" y="96280"/>
                </a:lnTo>
                <a:lnTo>
                  <a:pt x="74625" y="95024"/>
                </a:lnTo>
                <a:lnTo>
                  <a:pt x="83154" y="92716"/>
                </a:lnTo>
                <a:lnTo>
                  <a:pt x="90297" y="89179"/>
                </a:lnTo>
                <a:lnTo>
                  <a:pt x="97143" y="83172"/>
                </a:lnTo>
                <a:lnTo>
                  <a:pt x="16103" y="83172"/>
                </a:lnTo>
                <a:lnTo>
                  <a:pt x="16103" y="13119"/>
                </a:lnTo>
                <a:lnTo>
                  <a:pt x="96756" y="13119"/>
                </a:lnTo>
                <a:lnTo>
                  <a:pt x="90297" y="7492"/>
                </a:lnTo>
                <a:lnTo>
                  <a:pt x="83073" y="3954"/>
                </a:lnTo>
                <a:lnTo>
                  <a:pt x="74553" y="1641"/>
                </a:lnTo>
                <a:lnTo>
                  <a:pt x="64631" y="381"/>
                </a:lnTo>
                <a:lnTo>
                  <a:pt x="53200" y="0"/>
                </a:lnTo>
                <a:close/>
              </a:path>
              <a:path w="110490" h="97154">
                <a:moveTo>
                  <a:pt x="96756" y="13119"/>
                </a:moveTo>
                <a:lnTo>
                  <a:pt x="50952" y="13119"/>
                </a:lnTo>
                <a:lnTo>
                  <a:pt x="69748" y="14844"/>
                </a:lnTo>
                <a:lnTo>
                  <a:pt x="83151" y="20608"/>
                </a:lnTo>
                <a:lnTo>
                  <a:pt x="91180" y="31292"/>
                </a:lnTo>
                <a:lnTo>
                  <a:pt x="93853" y="47777"/>
                </a:lnTo>
                <a:lnTo>
                  <a:pt x="91205" y="64843"/>
                </a:lnTo>
                <a:lnTo>
                  <a:pt x="83218" y="75728"/>
                </a:lnTo>
                <a:lnTo>
                  <a:pt x="69823" y="81486"/>
                </a:lnTo>
                <a:lnTo>
                  <a:pt x="50952" y="83172"/>
                </a:lnTo>
                <a:lnTo>
                  <a:pt x="97143" y="83172"/>
                </a:lnTo>
                <a:lnTo>
                  <a:pt x="98721" y="81787"/>
                </a:lnTo>
                <a:lnTo>
                  <a:pt x="105022" y="72197"/>
                </a:lnTo>
                <a:lnTo>
                  <a:pt x="108970" y="60749"/>
                </a:lnTo>
                <a:lnTo>
                  <a:pt x="110337" y="47777"/>
                </a:lnTo>
                <a:lnTo>
                  <a:pt x="108943" y="35344"/>
                </a:lnTo>
                <a:lnTo>
                  <a:pt x="104951" y="24191"/>
                </a:lnTo>
                <a:lnTo>
                  <a:pt x="98641" y="14760"/>
                </a:lnTo>
                <a:lnTo>
                  <a:pt x="96756" y="13119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613286" y="8093892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52" y="0"/>
                </a:lnTo>
              </a:path>
            </a:pathLst>
          </a:custGeom>
          <a:ln w="12700">
            <a:solidFill>
              <a:srgbClr val="2431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2613286" y="8055792"/>
            <a:ext cx="16510" cy="31750"/>
          </a:xfrm>
          <a:custGeom>
            <a:avLst/>
            <a:gdLst/>
            <a:ahLst/>
            <a:cxnLst/>
            <a:rect l="l" t="t" r="r" b="b"/>
            <a:pathLst>
              <a:path w="16509" h="31750">
                <a:moveTo>
                  <a:pt x="0" y="31750"/>
                </a:moveTo>
                <a:lnTo>
                  <a:pt x="16116" y="31750"/>
                </a:lnTo>
                <a:lnTo>
                  <a:pt x="16116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613286" y="8043092"/>
            <a:ext cx="63500" cy="12700"/>
          </a:xfrm>
          <a:custGeom>
            <a:avLst/>
            <a:gdLst/>
            <a:ahLst/>
            <a:cxnLst/>
            <a:rect l="l" t="t" r="r" b="b"/>
            <a:pathLst>
              <a:path w="63500" h="12700">
                <a:moveTo>
                  <a:pt x="0" y="12700"/>
                </a:moveTo>
                <a:lnTo>
                  <a:pt x="63131" y="12700"/>
                </a:lnTo>
                <a:lnTo>
                  <a:pt x="6313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613286" y="8016423"/>
            <a:ext cx="16510" cy="26670"/>
          </a:xfrm>
          <a:custGeom>
            <a:avLst/>
            <a:gdLst/>
            <a:ahLst/>
            <a:cxnLst/>
            <a:rect l="l" t="t" r="r" b="b"/>
            <a:pathLst>
              <a:path w="16509" h="26670">
                <a:moveTo>
                  <a:pt x="0" y="26670"/>
                </a:moveTo>
                <a:lnTo>
                  <a:pt x="16116" y="26670"/>
                </a:lnTo>
                <a:lnTo>
                  <a:pt x="16116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2613286" y="8010073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103" y="0"/>
                </a:lnTo>
              </a:path>
            </a:pathLst>
          </a:custGeom>
          <a:ln w="12700">
            <a:solidFill>
              <a:srgbClr val="2431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2764106" y="8003723"/>
            <a:ext cx="117475" cy="97155"/>
          </a:xfrm>
          <a:custGeom>
            <a:avLst/>
            <a:gdLst/>
            <a:ahLst/>
            <a:cxnLst/>
            <a:rect l="l" t="t" r="r" b="b"/>
            <a:pathLst>
              <a:path w="117475" h="97154">
                <a:moveTo>
                  <a:pt x="17424" y="0"/>
                </a:moveTo>
                <a:lnTo>
                  <a:pt x="0" y="0"/>
                </a:lnTo>
                <a:lnTo>
                  <a:pt x="52832" y="96659"/>
                </a:lnTo>
                <a:lnTo>
                  <a:pt x="66319" y="96659"/>
                </a:lnTo>
                <a:lnTo>
                  <a:pt x="74751" y="80543"/>
                </a:lnTo>
                <a:lnTo>
                  <a:pt x="60134" y="80543"/>
                </a:lnTo>
                <a:lnTo>
                  <a:pt x="17424" y="0"/>
                </a:lnTo>
                <a:close/>
              </a:path>
              <a:path w="117475" h="97154">
                <a:moveTo>
                  <a:pt x="116890" y="0"/>
                </a:moveTo>
                <a:lnTo>
                  <a:pt x="100977" y="0"/>
                </a:lnTo>
                <a:lnTo>
                  <a:pt x="60134" y="80543"/>
                </a:lnTo>
                <a:lnTo>
                  <a:pt x="74751" y="80543"/>
                </a:lnTo>
                <a:lnTo>
                  <a:pt x="116890" y="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949774" y="8093892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52" y="0"/>
                </a:lnTo>
              </a:path>
            </a:pathLst>
          </a:custGeom>
          <a:ln w="12700">
            <a:solidFill>
              <a:srgbClr val="2431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2949774" y="8055792"/>
            <a:ext cx="16510" cy="31750"/>
          </a:xfrm>
          <a:custGeom>
            <a:avLst/>
            <a:gdLst/>
            <a:ahLst/>
            <a:cxnLst/>
            <a:rect l="l" t="t" r="r" b="b"/>
            <a:pathLst>
              <a:path w="16509" h="31750">
                <a:moveTo>
                  <a:pt x="0" y="31750"/>
                </a:moveTo>
                <a:lnTo>
                  <a:pt x="16103" y="31750"/>
                </a:lnTo>
                <a:lnTo>
                  <a:pt x="16103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2949774" y="8043092"/>
            <a:ext cx="63500" cy="12700"/>
          </a:xfrm>
          <a:custGeom>
            <a:avLst/>
            <a:gdLst/>
            <a:ahLst/>
            <a:cxnLst/>
            <a:rect l="l" t="t" r="r" b="b"/>
            <a:pathLst>
              <a:path w="63500" h="12700">
                <a:moveTo>
                  <a:pt x="0" y="12700"/>
                </a:moveTo>
                <a:lnTo>
                  <a:pt x="63131" y="12700"/>
                </a:lnTo>
                <a:lnTo>
                  <a:pt x="6313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949774" y="8016423"/>
            <a:ext cx="16510" cy="26670"/>
          </a:xfrm>
          <a:custGeom>
            <a:avLst/>
            <a:gdLst/>
            <a:ahLst/>
            <a:cxnLst/>
            <a:rect l="l" t="t" r="r" b="b"/>
            <a:pathLst>
              <a:path w="16509" h="26670">
                <a:moveTo>
                  <a:pt x="0" y="26670"/>
                </a:moveTo>
                <a:lnTo>
                  <a:pt x="16103" y="26670"/>
                </a:lnTo>
                <a:lnTo>
                  <a:pt x="16103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949774" y="8010073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103" y="0"/>
                </a:lnTo>
              </a:path>
            </a:pathLst>
          </a:custGeom>
          <a:ln w="12700">
            <a:solidFill>
              <a:srgbClr val="2431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3119521" y="809325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357" y="0"/>
                </a:lnTo>
              </a:path>
            </a:pathLst>
          </a:custGeom>
          <a:ln w="13970">
            <a:solidFill>
              <a:srgbClr val="2431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3119521" y="8003723"/>
            <a:ext cx="16510" cy="82550"/>
          </a:xfrm>
          <a:custGeom>
            <a:avLst/>
            <a:gdLst/>
            <a:ahLst/>
            <a:cxnLst/>
            <a:rect l="l" t="t" r="r" b="b"/>
            <a:pathLst>
              <a:path w="16509" h="82550">
                <a:moveTo>
                  <a:pt x="0" y="82550"/>
                </a:moveTo>
                <a:lnTo>
                  <a:pt x="16103" y="82550"/>
                </a:lnTo>
                <a:lnTo>
                  <a:pt x="16103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3274538" y="8003723"/>
            <a:ext cx="112395" cy="97155"/>
          </a:xfrm>
          <a:custGeom>
            <a:avLst/>
            <a:gdLst/>
            <a:ahLst/>
            <a:cxnLst/>
            <a:rect l="l" t="t" r="r" b="b"/>
            <a:pathLst>
              <a:path w="112394" h="97154">
                <a:moveTo>
                  <a:pt x="89547" y="0"/>
                </a:moveTo>
                <a:lnTo>
                  <a:pt x="22669" y="0"/>
                </a:lnTo>
                <a:lnTo>
                  <a:pt x="11856" y="1042"/>
                </a:lnTo>
                <a:lnTo>
                  <a:pt x="4872" y="4684"/>
                </a:lnTo>
                <a:lnTo>
                  <a:pt x="1118" y="11696"/>
                </a:lnTo>
                <a:lnTo>
                  <a:pt x="0" y="22847"/>
                </a:lnTo>
                <a:lnTo>
                  <a:pt x="0" y="73812"/>
                </a:lnTo>
                <a:lnTo>
                  <a:pt x="1118" y="84968"/>
                </a:lnTo>
                <a:lnTo>
                  <a:pt x="4872" y="91979"/>
                </a:lnTo>
                <a:lnTo>
                  <a:pt x="11856" y="95618"/>
                </a:lnTo>
                <a:lnTo>
                  <a:pt x="22669" y="96659"/>
                </a:lnTo>
                <a:lnTo>
                  <a:pt x="89547" y="96659"/>
                </a:lnTo>
                <a:lnTo>
                  <a:pt x="100410" y="95591"/>
                </a:lnTo>
                <a:lnTo>
                  <a:pt x="107321" y="91908"/>
                </a:lnTo>
                <a:lnTo>
                  <a:pt x="110964" y="84888"/>
                </a:lnTo>
                <a:lnTo>
                  <a:pt x="111129" y="83172"/>
                </a:lnTo>
                <a:lnTo>
                  <a:pt x="16116" y="83172"/>
                </a:lnTo>
                <a:lnTo>
                  <a:pt x="16116" y="13106"/>
                </a:lnTo>
                <a:lnTo>
                  <a:pt x="111092" y="13106"/>
                </a:lnTo>
                <a:lnTo>
                  <a:pt x="110964" y="11771"/>
                </a:lnTo>
                <a:lnTo>
                  <a:pt x="107321" y="4751"/>
                </a:lnTo>
                <a:lnTo>
                  <a:pt x="100410" y="1067"/>
                </a:lnTo>
                <a:lnTo>
                  <a:pt x="89547" y="0"/>
                </a:lnTo>
                <a:close/>
              </a:path>
              <a:path w="112394" h="97154">
                <a:moveTo>
                  <a:pt x="111092" y="13106"/>
                </a:moveTo>
                <a:lnTo>
                  <a:pt x="96100" y="13106"/>
                </a:lnTo>
                <a:lnTo>
                  <a:pt x="96100" y="83172"/>
                </a:lnTo>
                <a:lnTo>
                  <a:pt x="111129" y="83172"/>
                </a:lnTo>
                <a:lnTo>
                  <a:pt x="112026" y="73812"/>
                </a:lnTo>
                <a:lnTo>
                  <a:pt x="112026" y="22847"/>
                </a:lnTo>
                <a:lnTo>
                  <a:pt x="111092" y="13106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3473128" y="8003723"/>
            <a:ext cx="98425" cy="97155"/>
          </a:xfrm>
          <a:custGeom>
            <a:avLst/>
            <a:gdLst/>
            <a:ahLst/>
            <a:cxnLst/>
            <a:rect l="l" t="t" r="r" b="b"/>
            <a:pathLst>
              <a:path w="98425" h="97154">
                <a:moveTo>
                  <a:pt x="77939" y="0"/>
                </a:moveTo>
                <a:lnTo>
                  <a:pt x="0" y="0"/>
                </a:lnTo>
                <a:lnTo>
                  <a:pt x="0" y="96659"/>
                </a:lnTo>
                <a:lnTo>
                  <a:pt x="16116" y="96659"/>
                </a:lnTo>
                <a:lnTo>
                  <a:pt x="16116" y="59004"/>
                </a:lnTo>
                <a:lnTo>
                  <a:pt x="77939" y="59004"/>
                </a:lnTo>
                <a:lnTo>
                  <a:pt x="87054" y="57973"/>
                </a:lnTo>
                <a:lnTo>
                  <a:pt x="93411" y="54695"/>
                </a:lnTo>
                <a:lnTo>
                  <a:pt x="97135" y="48888"/>
                </a:lnTo>
                <a:lnTo>
                  <a:pt x="97504" y="46266"/>
                </a:lnTo>
                <a:lnTo>
                  <a:pt x="16116" y="46266"/>
                </a:lnTo>
                <a:lnTo>
                  <a:pt x="16116" y="12547"/>
                </a:lnTo>
                <a:lnTo>
                  <a:pt x="97478" y="12547"/>
                </a:lnTo>
                <a:lnTo>
                  <a:pt x="97135" y="10110"/>
                </a:lnTo>
                <a:lnTo>
                  <a:pt x="93411" y="4303"/>
                </a:lnTo>
                <a:lnTo>
                  <a:pt x="87054" y="1028"/>
                </a:lnTo>
                <a:lnTo>
                  <a:pt x="77939" y="0"/>
                </a:lnTo>
                <a:close/>
              </a:path>
              <a:path w="98425" h="97154">
                <a:moveTo>
                  <a:pt x="97478" y="12547"/>
                </a:moveTo>
                <a:lnTo>
                  <a:pt x="78867" y="12547"/>
                </a:lnTo>
                <a:lnTo>
                  <a:pt x="82054" y="14605"/>
                </a:lnTo>
                <a:lnTo>
                  <a:pt x="82054" y="44399"/>
                </a:lnTo>
                <a:lnTo>
                  <a:pt x="78676" y="46266"/>
                </a:lnTo>
                <a:lnTo>
                  <a:pt x="97504" y="46266"/>
                </a:lnTo>
                <a:lnTo>
                  <a:pt x="98348" y="40271"/>
                </a:lnTo>
                <a:lnTo>
                  <a:pt x="98348" y="18732"/>
                </a:lnTo>
                <a:lnTo>
                  <a:pt x="97478" y="12547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3648486" y="8003729"/>
            <a:ext cx="118770" cy="96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3855144" y="8093892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840" y="0"/>
                </a:lnTo>
              </a:path>
            </a:pathLst>
          </a:custGeom>
          <a:ln w="12700">
            <a:solidFill>
              <a:srgbClr val="2431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3855144" y="8055792"/>
            <a:ext cx="16510" cy="31750"/>
          </a:xfrm>
          <a:custGeom>
            <a:avLst/>
            <a:gdLst/>
            <a:ahLst/>
            <a:cxnLst/>
            <a:rect l="l" t="t" r="r" b="b"/>
            <a:pathLst>
              <a:path w="16509" h="31750">
                <a:moveTo>
                  <a:pt x="0" y="31750"/>
                </a:moveTo>
                <a:lnTo>
                  <a:pt x="16103" y="31750"/>
                </a:lnTo>
                <a:lnTo>
                  <a:pt x="16103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3855144" y="8043092"/>
            <a:ext cx="63500" cy="12700"/>
          </a:xfrm>
          <a:custGeom>
            <a:avLst/>
            <a:gdLst/>
            <a:ahLst/>
            <a:cxnLst/>
            <a:rect l="l" t="t" r="r" b="b"/>
            <a:pathLst>
              <a:path w="63500" h="12700">
                <a:moveTo>
                  <a:pt x="0" y="12700"/>
                </a:moveTo>
                <a:lnTo>
                  <a:pt x="63131" y="12700"/>
                </a:lnTo>
                <a:lnTo>
                  <a:pt x="6313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3855144" y="8016423"/>
            <a:ext cx="16510" cy="26670"/>
          </a:xfrm>
          <a:custGeom>
            <a:avLst/>
            <a:gdLst/>
            <a:ahLst/>
            <a:cxnLst/>
            <a:rect l="l" t="t" r="r" b="b"/>
            <a:pathLst>
              <a:path w="16509" h="26670">
                <a:moveTo>
                  <a:pt x="0" y="26670"/>
                </a:moveTo>
                <a:lnTo>
                  <a:pt x="16103" y="26670"/>
                </a:lnTo>
                <a:lnTo>
                  <a:pt x="16103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3855144" y="8010073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090" y="0"/>
                </a:lnTo>
              </a:path>
            </a:pathLst>
          </a:custGeom>
          <a:ln w="12700">
            <a:solidFill>
              <a:srgbClr val="2431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4024881" y="8003723"/>
            <a:ext cx="106768" cy="96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4240707" y="8016841"/>
            <a:ext cx="16510" cy="83820"/>
          </a:xfrm>
          <a:custGeom>
            <a:avLst/>
            <a:gdLst/>
            <a:ahLst/>
            <a:cxnLst/>
            <a:rect l="l" t="t" r="r" b="b"/>
            <a:pathLst>
              <a:path w="16509" h="83820">
                <a:moveTo>
                  <a:pt x="16103" y="0"/>
                </a:moveTo>
                <a:lnTo>
                  <a:pt x="0" y="0"/>
                </a:lnTo>
                <a:lnTo>
                  <a:pt x="0" y="83540"/>
                </a:lnTo>
                <a:lnTo>
                  <a:pt x="16103" y="83540"/>
                </a:lnTo>
                <a:lnTo>
                  <a:pt x="16103" y="0"/>
                </a:lnTo>
                <a:close/>
              </a:path>
            </a:pathLst>
          </a:custGeom>
          <a:solidFill>
            <a:srgbClr val="24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4196497" y="8010282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11" y="0"/>
                </a:lnTo>
              </a:path>
            </a:pathLst>
          </a:custGeom>
          <a:ln w="13119">
            <a:solidFill>
              <a:srgbClr val="2431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2695910" y="791781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36880" y="36868"/>
                </a:moveTo>
                <a:lnTo>
                  <a:pt x="0" y="36868"/>
                </a:lnTo>
                <a:lnTo>
                  <a:pt x="0" y="0"/>
                </a:lnTo>
                <a:lnTo>
                  <a:pt x="36880" y="0"/>
                </a:lnTo>
                <a:lnTo>
                  <a:pt x="36880" y="36868"/>
                </a:lnTo>
                <a:close/>
              </a:path>
            </a:pathLst>
          </a:custGeom>
          <a:solidFill>
            <a:srgbClr val="F68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0"/>
            <a:ext cx="14630400" cy="7519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9418319" y="2877566"/>
            <a:ext cx="0" cy="967105"/>
          </a:xfrm>
          <a:custGeom>
            <a:avLst/>
            <a:gdLst/>
            <a:ahLst/>
            <a:cxnLst/>
            <a:rect l="l" t="t" r="r" b="b"/>
            <a:pathLst>
              <a:path h="967104">
                <a:moveTo>
                  <a:pt x="0" y="0"/>
                </a:moveTo>
                <a:lnTo>
                  <a:pt x="0" y="966981"/>
                </a:lnTo>
              </a:path>
            </a:pathLst>
          </a:custGeom>
          <a:ln w="254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367519" y="3793744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2066016" y="5006847"/>
            <a:ext cx="0" cy="894080"/>
          </a:xfrm>
          <a:custGeom>
            <a:avLst/>
            <a:gdLst/>
            <a:ahLst/>
            <a:cxnLst/>
            <a:rect l="l" t="t" r="r" b="b"/>
            <a:pathLst>
              <a:path h="894079">
                <a:moveTo>
                  <a:pt x="0" y="0"/>
                </a:moveTo>
                <a:lnTo>
                  <a:pt x="0" y="893826"/>
                </a:lnTo>
              </a:path>
            </a:pathLst>
          </a:custGeom>
          <a:ln w="254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2015216" y="4956047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258800" y="3504996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443"/>
                </a:lnTo>
              </a:path>
            </a:pathLst>
          </a:custGeom>
          <a:ln w="254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3208000" y="4104640"/>
            <a:ext cx="101600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5395" y="2383789"/>
            <a:ext cx="5499608" cy="49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230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1666" y="7621937"/>
            <a:ext cx="288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4614" y="4042154"/>
            <a:ext cx="279400" cy="1683385"/>
          </a:xfrm>
          <a:custGeom>
            <a:avLst/>
            <a:gdLst/>
            <a:ahLst/>
            <a:cxnLst/>
            <a:rect l="l" t="t" r="r" b="b"/>
            <a:pathLst>
              <a:path w="279400" h="1683385">
                <a:moveTo>
                  <a:pt x="0" y="0"/>
                </a:moveTo>
                <a:lnTo>
                  <a:pt x="279133" y="1682813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0686" y="5764461"/>
            <a:ext cx="1696720" cy="60325"/>
          </a:xfrm>
          <a:custGeom>
            <a:avLst/>
            <a:gdLst/>
            <a:ahLst/>
            <a:cxnLst/>
            <a:rect l="l" t="t" r="r" b="b"/>
            <a:pathLst>
              <a:path w="1696720" h="60325">
                <a:moveTo>
                  <a:pt x="0" y="60236"/>
                </a:moveTo>
                <a:lnTo>
                  <a:pt x="1696720" y="0"/>
                </a:lnTo>
              </a:path>
            </a:pathLst>
          </a:custGeom>
          <a:ln w="38099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17705" y="5200986"/>
            <a:ext cx="87630" cy="426084"/>
          </a:xfrm>
          <a:custGeom>
            <a:avLst/>
            <a:gdLst/>
            <a:ahLst/>
            <a:cxnLst/>
            <a:rect l="l" t="t" r="r" b="b"/>
            <a:pathLst>
              <a:path w="87629" h="426085">
                <a:moveTo>
                  <a:pt x="87502" y="425843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29330" y="4943607"/>
            <a:ext cx="426720" cy="114300"/>
          </a:xfrm>
          <a:custGeom>
            <a:avLst/>
            <a:gdLst/>
            <a:ahLst/>
            <a:cxnLst/>
            <a:rect l="l" t="t" r="r" b="b"/>
            <a:pathLst>
              <a:path w="426720" h="114300">
                <a:moveTo>
                  <a:pt x="0" y="113868"/>
                </a:moveTo>
                <a:lnTo>
                  <a:pt x="42630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94252" y="5047879"/>
            <a:ext cx="99695" cy="422909"/>
          </a:xfrm>
          <a:custGeom>
            <a:avLst/>
            <a:gdLst/>
            <a:ahLst/>
            <a:cxnLst/>
            <a:rect l="l" t="t" r="r" b="b"/>
            <a:pathLst>
              <a:path w="99695" h="422910">
                <a:moveTo>
                  <a:pt x="0" y="0"/>
                </a:moveTo>
                <a:lnTo>
                  <a:pt x="99161" y="422897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25651" y="5448871"/>
            <a:ext cx="329565" cy="97790"/>
          </a:xfrm>
          <a:custGeom>
            <a:avLst/>
            <a:gdLst/>
            <a:ahLst/>
            <a:cxnLst/>
            <a:rect l="l" t="t" r="r" b="b"/>
            <a:pathLst>
              <a:path w="329565" h="97789">
                <a:moveTo>
                  <a:pt x="0" y="97294"/>
                </a:moveTo>
                <a:lnTo>
                  <a:pt x="329095" y="0"/>
                </a:lnTo>
              </a:path>
            </a:pathLst>
          </a:custGeom>
          <a:ln w="38100">
            <a:solidFill>
              <a:srgbClr val="ED2124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68295" y="3127287"/>
            <a:ext cx="735330" cy="2174875"/>
          </a:xfrm>
          <a:custGeom>
            <a:avLst/>
            <a:gdLst/>
            <a:ahLst/>
            <a:cxnLst/>
            <a:rect l="l" t="t" r="r" b="b"/>
            <a:pathLst>
              <a:path w="735329" h="2174875">
                <a:moveTo>
                  <a:pt x="735215" y="2174468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0530" y="3068632"/>
            <a:ext cx="2435860" cy="812800"/>
          </a:xfrm>
          <a:custGeom>
            <a:avLst/>
            <a:gdLst/>
            <a:ahLst/>
            <a:cxnLst/>
            <a:rect l="l" t="t" r="r" b="b"/>
            <a:pathLst>
              <a:path w="2435859" h="812800">
                <a:moveTo>
                  <a:pt x="2435580" y="0"/>
                </a:moveTo>
                <a:lnTo>
                  <a:pt x="0" y="812558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8240" y="5752077"/>
            <a:ext cx="91440" cy="77470"/>
          </a:xfrm>
          <a:custGeom>
            <a:avLst/>
            <a:gdLst/>
            <a:ahLst/>
            <a:cxnLst/>
            <a:rect l="l" t="t" r="r" b="b"/>
            <a:pathLst>
              <a:path w="91440" h="77470">
                <a:moveTo>
                  <a:pt x="0" y="0"/>
                </a:moveTo>
                <a:lnTo>
                  <a:pt x="12814" y="77228"/>
                </a:lnTo>
                <a:lnTo>
                  <a:pt x="90855" y="7444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54683" y="5681948"/>
            <a:ext cx="78105" cy="81915"/>
          </a:xfrm>
          <a:custGeom>
            <a:avLst/>
            <a:gdLst/>
            <a:ahLst/>
            <a:cxnLst/>
            <a:rect l="l" t="t" r="r" b="b"/>
            <a:pathLst>
              <a:path w="78104" h="81914">
                <a:moveTo>
                  <a:pt x="0" y="81546"/>
                </a:moveTo>
                <a:lnTo>
                  <a:pt x="78041" y="78778"/>
                </a:lnTo>
                <a:lnTo>
                  <a:pt x="61848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95565" y="5072297"/>
            <a:ext cx="78740" cy="99695"/>
          </a:xfrm>
          <a:custGeom>
            <a:avLst/>
            <a:gdLst/>
            <a:ahLst/>
            <a:cxnLst/>
            <a:rect l="l" t="t" r="r" b="b"/>
            <a:pathLst>
              <a:path w="78740" h="99695">
                <a:moveTo>
                  <a:pt x="16179" y="99682"/>
                </a:moveTo>
                <a:lnTo>
                  <a:pt x="0" y="20916"/>
                </a:lnTo>
                <a:lnTo>
                  <a:pt x="78257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84806" y="4914906"/>
            <a:ext cx="97155" cy="78740"/>
          </a:xfrm>
          <a:custGeom>
            <a:avLst/>
            <a:gdLst/>
            <a:ahLst/>
            <a:cxnLst/>
            <a:rect l="l" t="t" r="r" b="b"/>
            <a:pathLst>
              <a:path w="97154" h="78739">
                <a:moveTo>
                  <a:pt x="0" y="20904"/>
                </a:moveTo>
                <a:lnTo>
                  <a:pt x="78270" y="0"/>
                </a:lnTo>
                <a:lnTo>
                  <a:pt x="96621" y="78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00173" y="5499576"/>
            <a:ext cx="87630" cy="78740"/>
          </a:xfrm>
          <a:custGeom>
            <a:avLst/>
            <a:gdLst/>
            <a:ahLst/>
            <a:cxnLst/>
            <a:rect l="l" t="t" r="r" b="b"/>
            <a:pathLst>
              <a:path w="87629" h="78739">
                <a:moveTo>
                  <a:pt x="0" y="0"/>
                </a:moveTo>
                <a:lnTo>
                  <a:pt x="18351" y="78270"/>
                </a:lnTo>
                <a:lnTo>
                  <a:pt x="87477" y="57823"/>
                </a:lnTo>
              </a:path>
            </a:pathLst>
          </a:custGeom>
          <a:ln w="38099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75166" y="5349170"/>
            <a:ext cx="69215" cy="93980"/>
          </a:xfrm>
          <a:custGeom>
            <a:avLst/>
            <a:gdLst/>
            <a:ahLst/>
            <a:cxnLst/>
            <a:rect l="l" t="t" r="r" b="b"/>
            <a:pathLst>
              <a:path w="69215" h="93979">
                <a:moveTo>
                  <a:pt x="0" y="93662"/>
                </a:moveTo>
                <a:lnTo>
                  <a:pt x="69138" y="73228"/>
                </a:lnTo>
                <a:lnTo>
                  <a:pt x="44373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62353" y="3028956"/>
            <a:ext cx="97790" cy="73660"/>
          </a:xfrm>
          <a:custGeom>
            <a:avLst/>
            <a:gdLst/>
            <a:ahLst/>
            <a:cxnLst/>
            <a:rect l="l" t="t" r="r" b="b"/>
            <a:pathLst>
              <a:path w="97790" h="73660">
                <a:moveTo>
                  <a:pt x="97459" y="73215"/>
                </a:moveTo>
                <a:lnTo>
                  <a:pt x="72707" y="0"/>
                </a:lnTo>
                <a:lnTo>
                  <a:pt x="0" y="24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83301" y="3889381"/>
            <a:ext cx="73025" cy="101600"/>
          </a:xfrm>
          <a:custGeom>
            <a:avLst/>
            <a:gdLst/>
            <a:ahLst/>
            <a:cxnLst/>
            <a:rect l="l" t="t" r="r" b="b"/>
            <a:pathLst>
              <a:path w="73025" h="101600">
                <a:moveTo>
                  <a:pt x="72707" y="0"/>
                </a:moveTo>
                <a:lnTo>
                  <a:pt x="0" y="24257"/>
                </a:lnTo>
                <a:lnTo>
                  <a:pt x="12801" y="101473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678DB2D5-F55E-45BD-A1FA-1C3D99369B4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75970" y="2267980"/>
            <a:ext cx="5583328" cy="4062651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Multiple business and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Multiple Curb-cuts; 8 on Washington today along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On-street parking along north and south sides of Washington street in this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Sidewalk along North Side of Washington Street along entire frontage but in poor condition in places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779250" y="5900673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375"/>
              </a:spcBef>
            </a:pPr>
            <a:r>
              <a:rPr sz="2400" b="1" spc="-5" dirty="0">
                <a:solidFill>
                  <a:srgbClr val="22304F"/>
                </a:solidFill>
                <a:latin typeface="Arial"/>
                <a:cs typeface="Arial"/>
              </a:rPr>
              <a:t>Armory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64542" y="3011220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430"/>
              </a:spcBef>
            </a:pPr>
            <a:r>
              <a:rPr sz="2200" b="1" spc="-25" dirty="0">
                <a:solidFill>
                  <a:srgbClr val="22304F"/>
                </a:solidFill>
                <a:latin typeface="Arial"/>
                <a:cs typeface="Arial"/>
              </a:rPr>
              <a:t>Trader</a:t>
            </a:r>
            <a:r>
              <a:rPr sz="2200" b="1" spc="-80" dirty="0">
                <a:solidFill>
                  <a:srgbClr val="22304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22304F"/>
                </a:solidFill>
                <a:latin typeface="Arial"/>
                <a:cs typeface="Arial"/>
              </a:rPr>
              <a:t>Joe’s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43919" y="5824127"/>
            <a:ext cx="270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Washington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Street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980000">
            <a:off x="5517141" y="2317349"/>
            <a:ext cx="251346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Watertown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Street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AB6E43-CF0E-41BA-BB06-82ABCB2D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225402" cy="603556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ctrTitle"/>
          </p:nvPr>
        </p:nvSpPr>
        <p:spPr>
          <a:xfrm>
            <a:off x="0" y="6205"/>
            <a:ext cx="14630400" cy="1063753"/>
          </a:xfrm>
          <a:prstGeom prst="rect">
            <a:avLst/>
          </a:prstGeom>
          <a:solidFill>
            <a:schemeClr val="bg1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75"/>
              </a:spcBef>
            </a:pPr>
            <a:r>
              <a:rPr lang="en-US" spc="-5" dirty="0"/>
              <a:t>		</a:t>
            </a:r>
            <a:r>
              <a:rPr lang="en-US" sz="6600" spc="-5" dirty="0"/>
              <a:t>Existing Conditions</a:t>
            </a:r>
            <a:endParaRPr sz="6600" spc="-5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DEAF6F-BC42-4DA4-9FF2-6847F49D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1778"/>
            <a:ext cx="1225402" cy="6035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A608FD5-467F-449E-BA74-4DEF8343138F}"/>
              </a:ext>
            </a:extLst>
          </p:cNvPr>
          <p:cNvSpPr txBox="1"/>
          <p:nvPr/>
        </p:nvSpPr>
        <p:spPr>
          <a:xfrm>
            <a:off x="8726619" y="2422392"/>
            <a:ext cx="17889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Barn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1666" y="7621937"/>
            <a:ext cx="288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4614" y="4042154"/>
            <a:ext cx="279400" cy="1683385"/>
          </a:xfrm>
          <a:custGeom>
            <a:avLst/>
            <a:gdLst/>
            <a:ahLst/>
            <a:cxnLst/>
            <a:rect l="l" t="t" r="r" b="b"/>
            <a:pathLst>
              <a:path w="279400" h="1683385">
                <a:moveTo>
                  <a:pt x="0" y="0"/>
                </a:moveTo>
                <a:lnTo>
                  <a:pt x="279133" y="1682813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0686" y="5764461"/>
            <a:ext cx="1696720" cy="60325"/>
          </a:xfrm>
          <a:custGeom>
            <a:avLst/>
            <a:gdLst/>
            <a:ahLst/>
            <a:cxnLst/>
            <a:rect l="l" t="t" r="r" b="b"/>
            <a:pathLst>
              <a:path w="1696720" h="60325">
                <a:moveTo>
                  <a:pt x="0" y="60236"/>
                </a:moveTo>
                <a:lnTo>
                  <a:pt x="1696720" y="0"/>
                </a:lnTo>
              </a:path>
            </a:pathLst>
          </a:custGeom>
          <a:ln w="38099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7705" y="5200986"/>
            <a:ext cx="87630" cy="426084"/>
          </a:xfrm>
          <a:custGeom>
            <a:avLst/>
            <a:gdLst/>
            <a:ahLst/>
            <a:cxnLst/>
            <a:rect l="l" t="t" r="r" b="b"/>
            <a:pathLst>
              <a:path w="87629" h="426085">
                <a:moveTo>
                  <a:pt x="87502" y="425843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29330" y="4943607"/>
            <a:ext cx="426720" cy="114300"/>
          </a:xfrm>
          <a:custGeom>
            <a:avLst/>
            <a:gdLst/>
            <a:ahLst/>
            <a:cxnLst/>
            <a:rect l="l" t="t" r="r" b="b"/>
            <a:pathLst>
              <a:path w="426720" h="114300">
                <a:moveTo>
                  <a:pt x="0" y="113868"/>
                </a:moveTo>
                <a:lnTo>
                  <a:pt x="42630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94252" y="5047879"/>
            <a:ext cx="99695" cy="422909"/>
          </a:xfrm>
          <a:custGeom>
            <a:avLst/>
            <a:gdLst/>
            <a:ahLst/>
            <a:cxnLst/>
            <a:rect l="l" t="t" r="r" b="b"/>
            <a:pathLst>
              <a:path w="99695" h="422910">
                <a:moveTo>
                  <a:pt x="0" y="0"/>
                </a:moveTo>
                <a:lnTo>
                  <a:pt x="99161" y="422897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25651" y="5448871"/>
            <a:ext cx="329565" cy="97790"/>
          </a:xfrm>
          <a:custGeom>
            <a:avLst/>
            <a:gdLst/>
            <a:ahLst/>
            <a:cxnLst/>
            <a:rect l="l" t="t" r="r" b="b"/>
            <a:pathLst>
              <a:path w="329565" h="97789">
                <a:moveTo>
                  <a:pt x="0" y="97294"/>
                </a:moveTo>
                <a:lnTo>
                  <a:pt x="329095" y="0"/>
                </a:lnTo>
              </a:path>
            </a:pathLst>
          </a:custGeom>
          <a:ln w="38100">
            <a:solidFill>
              <a:srgbClr val="ED2124"/>
            </a:solidFill>
            <a:prstDash val="lgDash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68295" y="3127287"/>
            <a:ext cx="735330" cy="2174875"/>
          </a:xfrm>
          <a:custGeom>
            <a:avLst/>
            <a:gdLst/>
            <a:ahLst/>
            <a:cxnLst/>
            <a:rect l="l" t="t" r="r" b="b"/>
            <a:pathLst>
              <a:path w="735329" h="2174875">
                <a:moveTo>
                  <a:pt x="735215" y="2174468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80530" y="3068632"/>
            <a:ext cx="2435860" cy="812800"/>
          </a:xfrm>
          <a:custGeom>
            <a:avLst/>
            <a:gdLst/>
            <a:ahLst/>
            <a:cxnLst/>
            <a:rect l="l" t="t" r="r" b="b"/>
            <a:pathLst>
              <a:path w="2435859" h="812800">
                <a:moveTo>
                  <a:pt x="2435580" y="0"/>
                </a:moveTo>
                <a:lnTo>
                  <a:pt x="0" y="812558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8240" y="5752077"/>
            <a:ext cx="91440" cy="77470"/>
          </a:xfrm>
          <a:custGeom>
            <a:avLst/>
            <a:gdLst/>
            <a:ahLst/>
            <a:cxnLst/>
            <a:rect l="l" t="t" r="r" b="b"/>
            <a:pathLst>
              <a:path w="91440" h="77470">
                <a:moveTo>
                  <a:pt x="0" y="0"/>
                </a:moveTo>
                <a:lnTo>
                  <a:pt x="12814" y="77228"/>
                </a:lnTo>
                <a:lnTo>
                  <a:pt x="90855" y="7444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54683" y="5681948"/>
            <a:ext cx="78105" cy="81915"/>
          </a:xfrm>
          <a:custGeom>
            <a:avLst/>
            <a:gdLst/>
            <a:ahLst/>
            <a:cxnLst/>
            <a:rect l="l" t="t" r="r" b="b"/>
            <a:pathLst>
              <a:path w="78104" h="81914">
                <a:moveTo>
                  <a:pt x="0" y="81546"/>
                </a:moveTo>
                <a:lnTo>
                  <a:pt x="78041" y="78778"/>
                </a:lnTo>
                <a:lnTo>
                  <a:pt x="61848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95565" y="5072297"/>
            <a:ext cx="78740" cy="99695"/>
          </a:xfrm>
          <a:custGeom>
            <a:avLst/>
            <a:gdLst/>
            <a:ahLst/>
            <a:cxnLst/>
            <a:rect l="l" t="t" r="r" b="b"/>
            <a:pathLst>
              <a:path w="78740" h="99695">
                <a:moveTo>
                  <a:pt x="16179" y="99682"/>
                </a:moveTo>
                <a:lnTo>
                  <a:pt x="0" y="20916"/>
                </a:lnTo>
                <a:lnTo>
                  <a:pt x="78257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84806" y="4914906"/>
            <a:ext cx="97155" cy="78740"/>
          </a:xfrm>
          <a:custGeom>
            <a:avLst/>
            <a:gdLst/>
            <a:ahLst/>
            <a:cxnLst/>
            <a:rect l="l" t="t" r="r" b="b"/>
            <a:pathLst>
              <a:path w="97154" h="78739">
                <a:moveTo>
                  <a:pt x="0" y="20904"/>
                </a:moveTo>
                <a:lnTo>
                  <a:pt x="78270" y="0"/>
                </a:lnTo>
                <a:lnTo>
                  <a:pt x="96621" y="78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00173" y="5499576"/>
            <a:ext cx="87630" cy="78740"/>
          </a:xfrm>
          <a:custGeom>
            <a:avLst/>
            <a:gdLst/>
            <a:ahLst/>
            <a:cxnLst/>
            <a:rect l="l" t="t" r="r" b="b"/>
            <a:pathLst>
              <a:path w="87629" h="78739">
                <a:moveTo>
                  <a:pt x="0" y="0"/>
                </a:moveTo>
                <a:lnTo>
                  <a:pt x="18351" y="78270"/>
                </a:lnTo>
                <a:lnTo>
                  <a:pt x="87477" y="57823"/>
                </a:lnTo>
              </a:path>
            </a:pathLst>
          </a:custGeom>
          <a:ln w="38099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75166" y="5349170"/>
            <a:ext cx="69215" cy="93980"/>
          </a:xfrm>
          <a:custGeom>
            <a:avLst/>
            <a:gdLst/>
            <a:ahLst/>
            <a:cxnLst/>
            <a:rect l="l" t="t" r="r" b="b"/>
            <a:pathLst>
              <a:path w="69215" h="93979">
                <a:moveTo>
                  <a:pt x="0" y="93662"/>
                </a:moveTo>
                <a:lnTo>
                  <a:pt x="69138" y="73228"/>
                </a:lnTo>
                <a:lnTo>
                  <a:pt x="44373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662353" y="3028956"/>
            <a:ext cx="97790" cy="73660"/>
          </a:xfrm>
          <a:custGeom>
            <a:avLst/>
            <a:gdLst/>
            <a:ahLst/>
            <a:cxnLst/>
            <a:rect l="l" t="t" r="r" b="b"/>
            <a:pathLst>
              <a:path w="97790" h="73660">
                <a:moveTo>
                  <a:pt x="97459" y="73215"/>
                </a:moveTo>
                <a:lnTo>
                  <a:pt x="72707" y="0"/>
                </a:lnTo>
                <a:lnTo>
                  <a:pt x="0" y="24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83301" y="3889381"/>
            <a:ext cx="73025" cy="101600"/>
          </a:xfrm>
          <a:custGeom>
            <a:avLst/>
            <a:gdLst/>
            <a:ahLst/>
            <a:cxnLst/>
            <a:rect l="l" t="t" r="r" b="b"/>
            <a:pathLst>
              <a:path w="73025" h="101600">
                <a:moveTo>
                  <a:pt x="72707" y="0"/>
                </a:moveTo>
                <a:lnTo>
                  <a:pt x="0" y="24257"/>
                </a:lnTo>
                <a:lnTo>
                  <a:pt x="12801" y="101473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678DB2D5-F55E-45BD-A1FA-1C3D99369B4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75970" y="2267980"/>
            <a:ext cx="3975016" cy="249299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business and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Driveways 8 on Washington today along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On-street parking along north and south sides of Washington street in this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Sidewalk along North Side of Washington Street along entire frontage but in poor condition in places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779250" y="5900673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Armory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64542" y="3011220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667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25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Trader</a:t>
            </a:r>
            <a:r>
              <a:rPr kumimoji="0" sz="2200" b="1" i="0" u="none" strike="noStrike" kern="1200" cap="none" spc="-80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20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Joe’s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43919" y="5824127"/>
            <a:ext cx="270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Washington</a:t>
            </a:r>
            <a:r>
              <a:rPr kumimoji="0" sz="24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980000">
            <a:off x="5517141" y="2317349"/>
            <a:ext cx="251346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Watertown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AB6E43-CF0E-41BA-BB06-82ABCB2D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225402" cy="603556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ctrTitle"/>
          </p:nvPr>
        </p:nvSpPr>
        <p:spPr>
          <a:xfrm>
            <a:off x="0" y="6205"/>
            <a:ext cx="14630400" cy="1063753"/>
          </a:xfrm>
          <a:prstGeom prst="rect">
            <a:avLst/>
          </a:prstGeom>
          <a:solidFill>
            <a:schemeClr val="bg1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75"/>
              </a:spcBef>
            </a:pPr>
            <a:r>
              <a:rPr lang="en-US" spc="-5" dirty="0"/>
              <a:t>		</a:t>
            </a:r>
            <a:r>
              <a:rPr lang="en-US" sz="6600" spc="-5" dirty="0"/>
              <a:t>Project Study Area</a:t>
            </a:r>
            <a:endParaRPr sz="6600" spc="-5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DEAF6F-BC42-4DA4-9FF2-6847F49D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1778"/>
            <a:ext cx="1225402" cy="6035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A608FD5-467F-449E-BA74-4DEF8343138F}"/>
              </a:ext>
            </a:extLst>
          </p:cNvPr>
          <p:cNvSpPr txBox="1"/>
          <p:nvPr/>
        </p:nvSpPr>
        <p:spPr>
          <a:xfrm>
            <a:off x="8726619" y="2422392"/>
            <a:ext cx="17889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Barn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3DA407-1520-4102-A362-EE5A3416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3114"/>
            <a:ext cx="14630399" cy="64406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48610C6-F111-4B1E-B563-DBCF1DEE57E0}"/>
              </a:ext>
            </a:extLst>
          </p:cNvPr>
          <p:cNvSpPr txBox="1"/>
          <p:nvPr/>
        </p:nvSpPr>
        <p:spPr>
          <a:xfrm>
            <a:off x="304800" y="2014313"/>
            <a:ext cx="2743200" cy="923330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30 Study area intersections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Signalized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Unsignalized (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356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1666" y="7621937"/>
            <a:ext cx="288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4614" y="4042154"/>
            <a:ext cx="279400" cy="1683385"/>
          </a:xfrm>
          <a:custGeom>
            <a:avLst/>
            <a:gdLst/>
            <a:ahLst/>
            <a:cxnLst/>
            <a:rect l="l" t="t" r="r" b="b"/>
            <a:pathLst>
              <a:path w="279400" h="1683385">
                <a:moveTo>
                  <a:pt x="0" y="0"/>
                </a:moveTo>
                <a:lnTo>
                  <a:pt x="279133" y="1682813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0686" y="5764461"/>
            <a:ext cx="1696720" cy="60325"/>
          </a:xfrm>
          <a:custGeom>
            <a:avLst/>
            <a:gdLst/>
            <a:ahLst/>
            <a:cxnLst/>
            <a:rect l="l" t="t" r="r" b="b"/>
            <a:pathLst>
              <a:path w="1696720" h="60325">
                <a:moveTo>
                  <a:pt x="0" y="60236"/>
                </a:moveTo>
                <a:lnTo>
                  <a:pt x="1696720" y="0"/>
                </a:lnTo>
              </a:path>
            </a:pathLst>
          </a:custGeom>
          <a:ln w="38099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7705" y="5200986"/>
            <a:ext cx="87630" cy="426084"/>
          </a:xfrm>
          <a:custGeom>
            <a:avLst/>
            <a:gdLst/>
            <a:ahLst/>
            <a:cxnLst/>
            <a:rect l="l" t="t" r="r" b="b"/>
            <a:pathLst>
              <a:path w="87629" h="426085">
                <a:moveTo>
                  <a:pt x="87502" y="425843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29330" y="4943607"/>
            <a:ext cx="426720" cy="114300"/>
          </a:xfrm>
          <a:custGeom>
            <a:avLst/>
            <a:gdLst/>
            <a:ahLst/>
            <a:cxnLst/>
            <a:rect l="l" t="t" r="r" b="b"/>
            <a:pathLst>
              <a:path w="426720" h="114300">
                <a:moveTo>
                  <a:pt x="0" y="113868"/>
                </a:moveTo>
                <a:lnTo>
                  <a:pt x="42630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94252" y="5047879"/>
            <a:ext cx="99695" cy="422909"/>
          </a:xfrm>
          <a:custGeom>
            <a:avLst/>
            <a:gdLst/>
            <a:ahLst/>
            <a:cxnLst/>
            <a:rect l="l" t="t" r="r" b="b"/>
            <a:pathLst>
              <a:path w="99695" h="422910">
                <a:moveTo>
                  <a:pt x="0" y="0"/>
                </a:moveTo>
                <a:lnTo>
                  <a:pt x="99161" y="422897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25651" y="5448871"/>
            <a:ext cx="329565" cy="97790"/>
          </a:xfrm>
          <a:custGeom>
            <a:avLst/>
            <a:gdLst/>
            <a:ahLst/>
            <a:cxnLst/>
            <a:rect l="l" t="t" r="r" b="b"/>
            <a:pathLst>
              <a:path w="329565" h="97789">
                <a:moveTo>
                  <a:pt x="0" y="97294"/>
                </a:moveTo>
                <a:lnTo>
                  <a:pt x="329095" y="0"/>
                </a:lnTo>
              </a:path>
            </a:pathLst>
          </a:custGeom>
          <a:ln w="38100">
            <a:solidFill>
              <a:srgbClr val="ED2124"/>
            </a:solidFill>
            <a:prstDash val="lgDash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68295" y="3127287"/>
            <a:ext cx="735330" cy="2174875"/>
          </a:xfrm>
          <a:custGeom>
            <a:avLst/>
            <a:gdLst/>
            <a:ahLst/>
            <a:cxnLst/>
            <a:rect l="l" t="t" r="r" b="b"/>
            <a:pathLst>
              <a:path w="735329" h="2174875">
                <a:moveTo>
                  <a:pt x="735215" y="2174468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80530" y="3068632"/>
            <a:ext cx="2435860" cy="812800"/>
          </a:xfrm>
          <a:custGeom>
            <a:avLst/>
            <a:gdLst/>
            <a:ahLst/>
            <a:cxnLst/>
            <a:rect l="l" t="t" r="r" b="b"/>
            <a:pathLst>
              <a:path w="2435859" h="812800">
                <a:moveTo>
                  <a:pt x="2435580" y="0"/>
                </a:moveTo>
                <a:lnTo>
                  <a:pt x="0" y="812558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8240" y="5752077"/>
            <a:ext cx="91440" cy="77470"/>
          </a:xfrm>
          <a:custGeom>
            <a:avLst/>
            <a:gdLst/>
            <a:ahLst/>
            <a:cxnLst/>
            <a:rect l="l" t="t" r="r" b="b"/>
            <a:pathLst>
              <a:path w="91440" h="77470">
                <a:moveTo>
                  <a:pt x="0" y="0"/>
                </a:moveTo>
                <a:lnTo>
                  <a:pt x="12814" y="77228"/>
                </a:lnTo>
                <a:lnTo>
                  <a:pt x="90855" y="7444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54683" y="5681948"/>
            <a:ext cx="78105" cy="81915"/>
          </a:xfrm>
          <a:custGeom>
            <a:avLst/>
            <a:gdLst/>
            <a:ahLst/>
            <a:cxnLst/>
            <a:rect l="l" t="t" r="r" b="b"/>
            <a:pathLst>
              <a:path w="78104" h="81914">
                <a:moveTo>
                  <a:pt x="0" y="81546"/>
                </a:moveTo>
                <a:lnTo>
                  <a:pt x="78041" y="78778"/>
                </a:lnTo>
                <a:lnTo>
                  <a:pt x="61848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95565" y="5072297"/>
            <a:ext cx="78740" cy="99695"/>
          </a:xfrm>
          <a:custGeom>
            <a:avLst/>
            <a:gdLst/>
            <a:ahLst/>
            <a:cxnLst/>
            <a:rect l="l" t="t" r="r" b="b"/>
            <a:pathLst>
              <a:path w="78740" h="99695">
                <a:moveTo>
                  <a:pt x="16179" y="99682"/>
                </a:moveTo>
                <a:lnTo>
                  <a:pt x="0" y="20916"/>
                </a:lnTo>
                <a:lnTo>
                  <a:pt x="78257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84806" y="4914906"/>
            <a:ext cx="97155" cy="78740"/>
          </a:xfrm>
          <a:custGeom>
            <a:avLst/>
            <a:gdLst/>
            <a:ahLst/>
            <a:cxnLst/>
            <a:rect l="l" t="t" r="r" b="b"/>
            <a:pathLst>
              <a:path w="97154" h="78739">
                <a:moveTo>
                  <a:pt x="0" y="20904"/>
                </a:moveTo>
                <a:lnTo>
                  <a:pt x="78270" y="0"/>
                </a:lnTo>
                <a:lnTo>
                  <a:pt x="96621" y="78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00173" y="5499576"/>
            <a:ext cx="87630" cy="78740"/>
          </a:xfrm>
          <a:custGeom>
            <a:avLst/>
            <a:gdLst/>
            <a:ahLst/>
            <a:cxnLst/>
            <a:rect l="l" t="t" r="r" b="b"/>
            <a:pathLst>
              <a:path w="87629" h="78739">
                <a:moveTo>
                  <a:pt x="0" y="0"/>
                </a:moveTo>
                <a:lnTo>
                  <a:pt x="18351" y="78270"/>
                </a:lnTo>
                <a:lnTo>
                  <a:pt x="87477" y="57823"/>
                </a:lnTo>
              </a:path>
            </a:pathLst>
          </a:custGeom>
          <a:ln w="38099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75166" y="5349170"/>
            <a:ext cx="69215" cy="93980"/>
          </a:xfrm>
          <a:custGeom>
            <a:avLst/>
            <a:gdLst/>
            <a:ahLst/>
            <a:cxnLst/>
            <a:rect l="l" t="t" r="r" b="b"/>
            <a:pathLst>
              <a:path w="69215" h="93979">
                <a:moveTo>
                  <a:pt x="0" y="93662"/>
                </a:moveTo>
                <a:lnTo>
                  <a:pt x="69138" y="73228"/>
                </a:lnTo>
                <a:lnTo>
                  <a:pt x="44373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662353" y="3028956"/>
            <a:ext cx="97790" cy="73660"/>
          </a:xfrm>
          <a:custGeom>
            <a:avLst/>
            <a:gdLst/>
            <a:ahLst/>
            <a:cxnLst/>
            <a:rect l="l" t="t" r="r" b="b"/>
            <a:pathLst>
              <a:path w="97790" h="73660">
                <a:moveTo>
                  <a:pt x="97459" y="73215"/>
                </a:moveTo>
                <a:lnTo>
                  <a:pt x="72707" y="0"/>
                </a:lnTo>
                <a:lnTo>
                  <a:pt x="0" y="24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83301" y="3889381"/>
            <a:ext cx="73025" cy="101600"/>
          </a:xfrm>
          <a:custGeom>
            <a:avLst/>
            <a:gdLst/>
            <a:ahLst/>
            <a:cxnLst/>
            <a:rect l="l" t="t" r="r" b="b"/>
            <a:pathLst>
              <a:path w="73025" h="101600">
                <a:moveTo>
                  <a:pt x="72707" y="0"/>
                </a:moveTo>
                <a:lnTo>
                  <a:pt x="0" y="24257"/>
                </a:lnTo>
                <a:lnTo>
                  <a:pt x="12801" y="101473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678DB2D5-F55E-45BD-A1FA-1C3D99369B4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8599" y="2267980"/>
            <a:ext cx="4724897" cy="2862322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r>
              <a:rPr lang="en-US" sz="2000" dirty="0"/>
              <a:t>Based on Standard Procedures of the Institute of Transportation Engineers, ITE Trip Generation Manual (10</a:t>
            </a:r>
            <a:r>
              <a:rPr lang="en-US" sz="2000" baseline="30000" dirty="0"/>
              <a:t>th</a:t>
            </a:r>
            <a:r>
              <a:rPr lang="en-US" sz="2000" dirty="0"/>
              <a:t> Edition)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LUC 221 (Mid rise residential 302 units)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LUC 820 (Shopping Center for 7,771 sf)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Use of LUC 820 Shopping Center for retail is a highly conservative approach likely overstating actual traffic generation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779250" y="5900673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Armory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64542" y="3011220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667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25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Trader</a:t>
            </a:r>
            <a:r>
              <a:rPr kumimoji="0" sz="2200" b="1" i="0" u="none" strike="noStrike" kern="1200" cap="none" spc="-80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20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Joe’s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43919" y="5824127"/>
            <a:ext cx="270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Washington</a:t>
            </a:r>
            <a:r>
              <a:rPr kumimoji="0" sz="24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980000">
            <a:off x="5517141" y="2317349"/>
            <a:ext cx="251346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Watertown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AB6E43-CF0E-41BA-BB06-82ABCB2D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225402" cy="603556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ctrTitle"/>
          </p:nvPr>
        </p:nvSpPr>
        <p:spPr>
          <a:xfrm>
            <a:off x="0" y="6205"/>
            <a:ext cx="14630400" cy="1063753"/>
          </a:xfrm>
          <a:prstGeom prst="rect">
            <a:avLst/>
          </a:prstGeom>
          <a:solidFill>
            <a:schemeClr val="bg1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75"/>
              </a:spcBef>
            </a:pPr>
            <a:r>
              <a:rPr lang="en-US" spc="-5" dirty="0"/>
              <a:t>		</a:t>
            </a:r>
            <a:r>
              <a:rPr lang="en-US" sz="6600" spc="-5" dirty="0"/>
              <a:t>Traffic Generation</a:t>
            </a:r>
            <a:endParaRPr sz="6600" spc="-5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DEAF6F-BC42-4DA4-9FF2-6847F49D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1778"/>
            <a:ext cx="1225402" cy="6035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A608FD5-467F-449E-BA74-4DEF8343138F}"/>
              </a:ext>
            </a:extLst>
          </p:cNvPr>
          <p:cNvSpPr txBox="1"/>
          <p:nvPr/>
        </p:nvSpPr>
        <p:spPr>
          <a:xfrm>
            <a:off x="8726619" y="2422392"/>
            <a:ext cx="17889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Barn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47A6603-D2D7-4920-8EE1-A467A4F3CC14}"/>
                  </a:ext>
                </a:extLst>
              </p14:cNvPr>
              <p14:cNvContentPartPr/>
              <p14:nvPr/>
            </p14:nvContentPartPr>
            <p14:xfrm>
              <a:off x="11677307" y="3545614"/>
              <a:ext cx="401760" cy="35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47A6603-D2D7-4920-8EE1-A467A4F3CC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23667" y="3437614"/>
                <a:ext cx="5094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160D5-6641-40B7-B5EE-375DE9868D9C}"/>
                  </a:ext>
                </a:extLst>
              </p14:cNvPr>
              <p14:cNvContentPartPr/>
              <p14:nvPr/>
            </p14:nvContentPartPr>
            <p14:xfrm>
              <a:off x="11699267" y="4668454"/>
              <a:ext cx="370440" cy="57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160D5-6641-40B7-B5EE-375DE9868D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45627" y="4560814"/>
                <a:ext cx="4780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811C53C-EA08-4433-AFCC-8C7B5229B991}"/>
                  </a:ext>
                </a:extLst>
              </p14:cNvPr>
              <p14:cNvContentPartPr/>
              <p14:nvPr/>
            </p14:nvContentPartPr>
            <p14:xfrm>
              <a:off x="11754347" y="5716414"/>
              <a:ext cx="317520" cy="56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811C53C-EA08-4433-AFCC-8C7B5229B9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00707" y="5608774"/>
                <a:ext cx="425160" cy="27216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D9B84D33-4C3C-42EE-82A0-093842FAF9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4321" y="1646524"/>
            <a:ext cx="7927879" cy="53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1666" y="7621937"/>
            <a:ext cx="288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4614" y="4042154"/>
            <a:ext cx="279400" cy="1683385"/>
          </a:xfrm>
          <a:custGeom>
            <a:avLst/>
            <a:gdLst/>
            <a:ahLst/>
            <a:cxnLst/>
            <a:rect l="l" t="t" r="r" b="b"/>
            <a:pathLst>
              <a:path w="279400" h="1683385">
                <a:moveTo>
                  <a:pt x="0" y="0"/>
                </a:moveTo>
                <a:lnTo>
                  <a:pt x="279133" y="1682813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0686" y="5764461"/>
            <a:ext cx="1696720" cy="60325"/>
          </a:xfrm>
          <a:custGeom>
            <a:avLst/>
            <a:gdLst/>
            <a:ahLst/>
            <a:cxnLst/>
            <a:rect l="l" t="t" r="r" b="b"/>
            <a:pathLst>
              <a:path w="1696720" h="60325">
                <a:moveTo>
                  <a:pt x="0" y="60236"/>
                </a:moveTo>
                <a:lnTo>
                  <a:pt x="1696720" y="0"/>
                </a:lnTo>
              </a:path>
            </a:pathLst>
          </a:custGeom>
          <a:ln w="38099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7705" y="5200986"/>
            <a:ext cx="87630" cy="426084"/>
          </a:xfrm>
          <a:custGeom>
            <a:avLst/>
            <a:gdLst/>
            <a:ahLst/>
            <a:cxnLst/>
            <a:rect l="l" t="t" r="r" b="b"/>
            <a:pathLst>
              <a:path w="87629" h="426085">
                <a:moveTo>
                  <a:pt x="87502" y="425843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29330" y="4943607"/>
            <a:ext cx="426720" cy="114300"/>
          </a:xfrm>
          <a:custGeom>
            <a:avLst/>
            <a:gdLst/>
            <a:ahLst/>
            <a:cxnLst/>
            <a:rect l="l" t="t" r="r" b="b"/>
            <a:pathLst>
              <a:path w="426720" h="114300">
                <a:moveTo>
                  <a:pt x="0" y="113868"/>
                </a:moveTo>
                <a:lnTo>
                  <a:pt x="42630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94252" y="5047879"/>
            <a:ext cx="99695" cy="422909"/>
          </a:xfrm>
          <a:custGeom>
            <a:avLst/>
            <a:gdLst/>
            <a:ahLst/>
            <a:cxnLst/>
            <a:rect l="l" t="t" r="r" b="b"/>
            <a:pathLst>
              <a:path w="99695" h="422910">
                <a:moveTo>
                  <a:pt x="0" y="0"/>
                </a:moveTo>
                <a:lnTo>
                  <a:pt x="99161" y="422897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25651" y="5448871"/>
            <a:ext cx="329565" cy="97790"/>
          </a:xfrm>
          <a:custGeom>
            <a:avLst/>
            <a:gdLst/>
            <a:ahLst/>
            <a:cxnLst/>
            <a:rect l="l" t="t" r="r" b="b"/>
            <a:pathLst>
              <a:path w="329565" h="97789">
                <a:moveTo>
                  <a:pt x="0" y="97294"/>
                </a:moveTo>
                <a:lnTo>
                  <a:pt x="329095" y="0"/>
                </a:lnTo>
              </a:path>
            </a:pathLst>
          </a:custGeom>
          <a:ln w="38100">
            <a:solidFill>
              <a:srgbClr val="ED2124"/>
            </a:solidFill>
            <a:prstDash val="lgDash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68295" y="3127287"/>
            <a:ext cx="735330" cy="2174875"/>
          </a:xfrm>
          <a:custGeom>
            <a:avLst/>
            <a:gdLst/>
            <a:ahLst/>
            <a:cxnLst/>
            <a:rect l="l" t="t" r="r" b="b"/>
            <a:pathLst>
              <a:path w="735329" h="2174875">
                <a:moveTo>
                  <a:pt x="735215" y="2174468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80530" y="3068632"/>
            <a:ext cx="2435860" cy="812800"/>
          </a:xfrm>
          <a:custGeom>
            <a:avLst/>
            <a:gdLst/>
            <a:ahLst/>
            <a:cxnLst/>
            <a:rect l="l" t="t" r="r" b="b"/>
            <a:pathLst>
              <a:path w="2435859" h="812800">
                <a:moveTo>
                  <a:pt x="2435580" y="0"/>
                </a:moveTo>
                <a:lnTo>
                  <a:pt x="0" y="812558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8240" y="5752077"/>
            <a:ext cx="91440" cy="77470"/>
          </a:xfrm>
          <a:custGeom>
            <a:avLst/>
            <a:gdLst/>
            <a:ahLst/>
            <a:cxnLst/>
            <a:rect l="l" t="t" r="r" b="b"/>
            <a:pathLst>
              <a:path w="91440" h="77470">
                <a:moveTo>
                  <a:pt x="0" y="0"/>
                </a:moveTo>
                <a:lnTo>
                  <a:pt x="12814" y="77228"/>
                </a:lnTo>
                <a:lnTo>
                  <a:pt x="90855" y="7444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54683" y="5681948"/>
            <a:ext cx="78105" cy="81915"/>
          </a:xfrm>
          <a:custGeom>
            <a:avLst/>
            <a:gdLst/>
            <a:ahLst/>
            <a:cxnLst/>
            <a:rect l="l" t="t" r="r" b="b"/>
            <a:pathLst>
              <a:path w="78104" h="81914">
                <a:moveTo>
                  <a:pt x="0" y="81546"/>
                </a:moveTo>
                <a:lnTo>
                  <a:pt x="78041" y="78778"/>
                </a:lnTo>
                <a:lnTo>
                  <a:pt x="61848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95565" y="5072297"/>
            <a:ext cx="78740" cy="99695"/>
          </a:xfrm>
          <a:custGeom>
            <a:avLst/>
            <a:gdLst/>
            <a:ahLst/>
            <a:cxnLst/>
            <a:rect l="l" t="t" r="r" b="b"/>
            <a:pathLst>
              <a:path w="78740" h="99695">
                <a:moveTo>
                  <a:pt x="16179" y="99682"/>
                </a:moveTo>
                <a:lnTo>
                  <a:pt x="0" y="20916"/>
                </a:lnTo>
                <a:lnTo>
                  <a:pt x="78257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84806" y="4914906"/>
            <a:ext cx="97155" cy="78740"/>
          </a:xfrm>
          <a:custGeom>
            <a:avLst/>
            <a:gdLst/>
            <a:ahLst/>
            <a:cxnLst/>
            <a:rect l="l" t="t" r="r" b="b"/>
            <a:pathLst>
              <a:path w="97154" h="78739">
                <a:moveTo>
                  <a:pt x="0" y="20904"/>
                </a:moveTo>
                <a:lnTo>
                  <a:pt x="78270" y="0"/>
                </a:lnTo>
                <a:lnTo>
                  <a:pt x="96621" y="78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00173" y="5499576"/>
            <a:ext cx="87630" cy="78740"/>
          </a:xfrm>
          <a:custGeom>
            <a:avLst/>
            <a:gdLst/>
            <a:ahLst/>
            <a:cxnLst/>
            <a:rect l="l" t="t" r="r" b="b"/>
            <a:pathLst>
              <a:path w="87629" h="78739">
                <a:moveTo>
                  <a:pt x="0" y="0"/>
                </a:moveTo>
                <a:lnTo>
                  <a:pt x="18351" y="78270"/>
                </a:lnTo>
                <a:lnTo>
                  <a:pt x="87477" y="57823"/>
                </a:lnTo>
              </a:path>
            </a:pathLst>
          </a:custGeom>
          <a:ln w="38099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75166" y="5349170"/>
            <a:ext cx="69215" cy="93980"/>
          </a:xfrm>
          <a:custGeom>
            <a:avLst/>
            <a:gdLst/>
            <a:ahLst/>
            <a:cxnLst/>
            <a:rect l="l" t="t" r="r" b="b"/>
            <a:pathLst>
              <a:path w="69215" h="93979">
                <a:moveTo>
                  <a:pt x="0" y="93662"/>
                </a:moveTo>
                <a:lnTo>
                  <a:pt x="69138" y="73228"/>
                </a:lnTo>
                <a:lnTo>
                  <a:pt x="44373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662353" y="3028956"/>
            <a:ext cx="97790" cy="73660"/>
          </a:xfrm>
          <a:custGeom>
            <a:avLst/>
            <a:gdLst/>
            <a:ahLst/>
            <a:cxnLst/>
            <a:rect l="l" t="t" r="r" b="b"/>
            <a:pathLst>
              <a:path w="97790" h="73660">
                <a:moveTo>
                  <a:pt x="97459" y="73215"/>
                </a:moveTo>
                <a:lnTo>
                  <a:pt x="72707" y="0"/>
                </a:lnTo>
                <a:lnTo>
                  <a:pt x="0" y="24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83301" y="3889381"/>
            <a:ext cx="73025" cy="101600"/>
          </a:xfrm>
          <a:custGeom>
            <a:avLst/>
            <a:gdLst/>
            <a:ahLst/>
            <a:cxnLst/>
            <a:rect l="l" t="t" r="r" b="b"/>
            <a:pathLst>
              <a:path w="73025" h="101600">
                <a:moveTo>
                  <a:pt x="72707" y="0"/>
                </a:moveTo>
                <a:lnTo>
                  <a:pt x="0" y="24257"/>
                </a:lnTo>
                <a:lnTo>
                  <a:pt x="12801" y="101473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678DB2D5-F55E-45BD-A1FA-1C3D99369B4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75970" y="2267980"/>
            <a:ext cx="3975016" cy="249299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business and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Driveways 8 on Washington today along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On-street parking along north and south sides of Washington street in this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Sidewalk along North Side of Washington Street along entire frontage but in poor condition in places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779250" y="5900673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Armory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64542" y="3011220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667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25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Trader</a:t>
            </a:r>
            <a:r>
              <a:rPr kumimoji="0" sz="2200" b="1" i="0" u="none" strike="noStrike" kern="1200" cap="none" spc="-80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20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Joe’s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43919" y="5824127"/>
            <a:ext cx="270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Washington</a:t>
            </a:r>
            <a:r>
              <a:rPr kumimoji="0" sz="24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980000">
            <a:off x="5517141" y="2317349"/>
            <a:ext cx="251346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Watertown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AB6E43-CF0E-41BA-BB06-82ABCB2D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225402" cy="603556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ctrTitle"/>
          </p:nvPr>
        </p:nvSpPr>
        <p:spPr>
          <a:xfrm>
            <a:off x="0" y="6205"/>
            <a:ext cx="14630400" cy="1063753"/>
          </a:xfrm>
          <a:prstGeom prst="rect">
            <a:avLst/>
          </a:prstGeom>
          <a:solidFill>
            <a:schemeClr val="bg1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75"/>
              </a:spcBef>
            </a:pPr>
            <a:r>
              <a:rPr lang="en-US" spc="-5" dirty="0"/>
              <a:t>		</a:t>
            </a:r>
            <a:r>
              <a:rPr lang="en-US" sz="6600" spc="-5" dirty="0"/>
              <a:t>Proposed Conditions</a:t>
            </a:r>
            <a:endParaRPr sz="6600" spc="-5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DEAF6F-BC42-4DA4-9FF2-6847F49D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1778"/>
            <a:ext cx="1225402" cy="6035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A608FD5-467F-449E-BA74-4DEF8343138F}"/>
              </a:ext>
            </a:extLst>
          </p:cNvPr>
          <p:cNvSpPr txBox="1"/>
          <p:nvPr/>
        </p:nvSpPr>
        <p:spPr>
          <a:xfrm>
            <a:off x="8726619" y="2422392"/>
            <a:ext cx="17889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Barn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EAACA3-2349-4546-B358-E0C02D94B970}"/>
              </a:ext>
            </a:extLst>
          </p:cNvPr>
          <p:cNvSpPr txBox="1"/>
          <p:nvPr/>
        </p:nvSpPr>
        <p:spPr>
          <a:xfrm>
            <a:off x="10616390" y="1673514"/>
            <a:ext cx="3785410" cy="5078313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Curb cut Consolidation from 8 along Washington Street to 2 roadways (Dunstan/Kempton)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sidewalk along Washington Street frontage with ADA compliant crosswalks.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Garage access Points; 2 on Kempton and 1 on Dunstan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On-Street parking along Kempton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340 Parking Spaces on site with additional unmetered parking along both sides of Wash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DA16CD-3EF8-4865-A9EF-A49FC3C401A7}"/>
              </a:ext>
            </a:extLst>
          </p:cNvPr>
          <p:cNvSpPr txBox="1"/>
          <p:nvPr/>
        </p:nvSpPr>
        <p:spPr>
          <a:xfrm>
            <a:off x="6794444" y="4861176"/>
            <a:ext cx="152468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Garage Entrance/Exits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775323-C1C4-4FAB-8A98-198B215D9FF3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8319131" y="4032370"/>
            <a:ext cx="1379401" cy="1151972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13384F-B027-4A31-9E7E-9B0CB15AA09C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8319131" y="3641869"/>
            <a:ext cx="279400" cy="1542473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93DC0BB-C8DB-48C0-85DF-A4211AF80D4D}"/>
              </a:ext>
            </a:extLst>
          </p:cNvPr>
          <p:cNvCxnSpPr>
            <a:cxnSpLocks/>
          </p:cNvCxnSpPr>
          <p:nvPr/>
        </p:nvCxnSpPr>
        <p:spPr>
          <a:xfrm flipH="1" flipV="1">
            <a:off x="2015884" y="3960255"/>
            <a:ext cx="727317" cy="73053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8657406-F17F-46C3-8A6D-5D2440C67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8846"/>
            <a:ext cx="10636591" cy="68148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DEEBB4D-EF22-4C0E-8C5D-5EBF58CAC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568" y="5053569"/>
            <a:ext cx="1627773" cy="774259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B457F5-7F92-4036-AB67-6E12853DEB0F}"/>
              </a:ext>
            </a:extLst>
          </p:cNvPr>
          <p:cNvCxnSpPr>
            <a:cxnSpLocks/>
          </p:cNvCxnSpPr>
          <p:nvPr/>
        </p:nvCxnSpPr>
        <p:spPr>
          <a:xfrm flipV="1">
            <a:off x="5019463" y="4343400"/>
            <a:ext cx="852203" cy="120326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35B844C-5E80-43F3-A1F0-F6927F8CB836}"/>
              </a:ext>
            </a:extLst>
          </p:cNvPr>
          <p:cNvCxnSpPr>
            <a:cxnSpLocks/>
          </p:cNvCxnSpPr>
          <p:nvPr/>
        </p:nvCxnSpPr>
        <p:spPr>
          <a:xfrm flipV="1">
            <a:off x="5025315" y="3990981"/>
            <a:ext cx="208128" cy="154796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6895A1E-C7ED-42EE-9EC2-7046E836316C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526828" y="4236723"/>
            <a:ext cx="2946740" cy="120397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1666" y="7621937"/>
            <a:ext cx="288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4614" y="4042154"/>
            <a:ext cx="279400" cy="1683385"/>
          </a:xfrm>
          <a:custGeom>
            <a:avLst/>
            <a:gdLst/>
            <a:ahLst/>
            <a:cxnLst/>
            <a:rect l="l" t="t" r="r" b="b"/>
            <a:pathLst>
              <a:path w="279400" h="1683385">
                <a:moveTo>
                  <a:pt x="0" y="0"/>
                </a:moveTo>
                <a:lnTo>
                  <a:pt x="279133" y="1682813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0686" y="5764461"/>
            <a:ext cx="1696720" cy="60325"/>
          </a:xfrm>
          <a:custGeom>
            <a:avLst/>
            <a:gdLst/>
            <a:ahLst/>
            <a:cxnLst/>
            <a:rect l="l" t="t" r="r" b="b"/>
            <a:pathLst>
              <a:path w="1696720" h="60325">
                <a:moveTo>
                  <a:pt x="0" y="60236"/>
                </a:moveTo>
                <a:lnTo>
                  <a:pt x="1696720" y="0"/>
                </a:lnTo>
              </a:path>
            </a:pathLst>
          </a:custGeom>
          <a:ln w="38099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7705" y="5200986"/>
            <a:ext cx="87630" cy="426084"/>
          </a:xfrm>
          <a:custGeom>
            <a:avLst/>
            <a:gdLst/>
            <a:ahLst/>
            <a:cxnLst/>
            <a:rect l="l" t="t" r="r" b="b"/>
            <a:pathLst>
              <a:path w="87629" h="426085">
                <a:moveTo>
                  <a:pt x="87502" y="425843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29330" y="4943607"/>
            <a:ext cx="426720" cy="114300"/>
          </a:xfrm>
          <a:custGeom>
            <a:avLst/>
            <a:gdLst/>
            <a:ahLst/>
            <a:cxnLst/>
            <a:rect l="l" t="t" r="r" b="b"/>
            <a:pathLst>
              <a:path w="426720" h="114300">
                <a:moveTo>
                  <a:pt x="0" y="113868"/>
                </a:moveTo>
                <a:lnTo>
                  <a:pt x="42630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94252" y="5047879"/>
            <a:ext cx="99695" cy="422909"/>
          </a:xfrm>
          <a:custGeom>
            <a:avLst/>
            <a:gdLst/>
            <a:ahLst/>
            <a:cxnLst/>
            <a:rect l="l" t="t" r="r" b="b"/>
            <a:pathLst>
              <a:path w="99695" h="422910">
                <a:moveTo>
                  <a:pt x="0" y="0"/>
                </a:moveTo>
                <a:lnTo>
                  <a:pt x="99161" y="422897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25651" y="5448871"/>
            <a:ext cx="329565" cy="97790"/>
          </a:xfrm>
          <a:custGeom>
            <a:avLst/>
            <a:gdLst/>
            <a:ahLst/>
            <a:cxnLst/>
            <a:rect l="l" t="t" r="r" b="b"/>
            <a:pathLst>
              <a:path w="329565" h="97789">
                <a:moveTo>
                  <a:pt x="0" y="97294"/>
                </a:moveTo>
                <a:lnTo>
                  <a:pt x="329095" y="0"/>
                </a:lnTo>
              </a:path>
            </a:pathLst>
          </a:custGeom>
          <a:ln w="38100">
            <a:solidFill>
              <a:srgbClr val="ED2124"/>
            </a:solidFill>
            <a:prstDash val="lgDash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68295" y="3127287"/>
            <a:ext cx="735330" cy="2174875"/>
          </a:xfrm>
          <a:custGeom>
            <a:avLst/>
            <a:gdLst/>
            <a:ahLst/>
            <a:cxnLst/>
            <a:rect l="l" t="t" r="r" b="b"/>
            <a:pathLst>
              <a:path w="735329" h="2174875">
                <a:moveTo>
                  <a:pt x="735215" y="2174468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80530" y="3068632"/>
            <a:ext cx="2435860" cy="812800"/>
          </a:xfrm>
          <a:custGeom>
            <a:avLst/>
            <a:gdLst/>
            <a:ahLst/>
            <a:cxnLst/>
            <a:rect l="l" t="t" r="r" b="b"/>
            <a:pathLst>
              <a:path w="2435859" h="812800">
                <a:moveTo>
                  <a:pt x="2435580" y="0"/>
                </a:moveTo>
                <a:lnTo>
                  <a:pt x="0" y="812558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8240" y="5752077"/>
            <a:ext cx="91440" cy="77470"/>
          </a:xfrm>
          <a:custGeom>
            <a:avLst/>
            <a:gdLst/>
            <a:ahLst/>
            <a:cxnLst/>
            <a:rect l="l" t="t" r="r" b="b"/>
            <a:pathLst>
              <a:path w="91440" h="77470">
                <a:moveTo>
                  <a:pt x="0" y="0"/>
                </a:moveTo>
                <a:lnTo>
                  <a:pt x="12814" y="77228"/>
                </a:lnTo>
                <a:lnTo>
                  <a:pt x="90855" y="7444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54683" y="5681948"/>
            <a:ext cx="78105" cy="81915"/>
          </a:xfrm>
          <a:custGeom>
            <a:avLst/>
            <a:gdLst/>
            <a:ahLst/>
            <a:cxnLst/>
            <a:rect l="l" t="t" r="r" b="b"/>
            <a:pathLst>
              <a:path w="78104" h="81914">
                <a:moveTo>
                  <a:pt x="0" y="81546"/>
                </a:moveTo>
                <a:lnTo>
                  <a:pt x="78041" y="78778"/>
                </a:lnTo>
                <a:lnTo>
                  <a:pt x="61848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95565" y="5072297"/>
            <a:ext cx="78740" cy="99695"/>
          </a:xfrm>
          <a:custGeom>
            <a:avLst/>
            <a:gdLst/>
            <a:ahLst/>
            <a:cxnLst/>
            <a:rect l="l" t="t" r="r" b="b"/>
            <a:pathLst>
              <a:path w="78740" h="99695">
                <a:moveTo>
                  <a:pt x="16179" y="99682"/>
                </a:moveTo>
                <a:lnTo>
                  <a:pt x="0" y="20916"/>
                </a:lnTo>
                <a:lnTo>
                  <a:pt x="78257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84806" y="4914906"/>
            <a:ext cx="97155" cy="78740"/>
          </a:xfrm>
          <a:custGeom>
            <a:avLst/>
            <a:gdLst/>
            <a:ahLst/>
            <a:cxnLst/>
            <a:rect l="l" t="t" r="r" b="b"/>
            <a:pathLst>
              <a:path w="97154" h="78739">
                <a:moveTo>
                  <a:pt x="0" y="20904"/>
                </a:moveTo>
                <a:lnTo>
                  <a:pt x="78270" y="0"/>
                </a:lnTo>
                <a:lnTo>
                  <a:pt x="96621" y="78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00173" y="5499576"/>
            <a:ext cx="87630" cy="78740"/>
          </a:xfrm>
          <a:custGeom>
            <a:avLst/>
            <a:gdLst/>
            <a:ahLst/>
            <a:cxnLst/>
            <a:rect l="l" t="t" r="r" b="b"/>
            <a:pathLst>
              <a:path w="87629" h="78739">
                <a:moveTo>
                  <a:pt x="0" y="0"/>
                </a:moveTo>
                <a:lnTo>
                  <a:pt x="18351" y="78270"/>
                </a:lnTo>
                <a:lnTo>
                  <a:pt x="87477" y="57823"/>
                </a:lnTo>
              </a:path>
            </a:pathLst>
          </a:custGeom>
          <a:ln w="38099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75166" y="5349170"/>
            <a:ext cx="69215" cy="93980"/>
          </a:xfrm>
          <a:custGeom>
            <a:avLst/>
            <a:gdLst/>
            <a:ahLst/>
            <a:cxnLst/>
            <a:rect l="l" t="t" r="r" b="b"/>
            <a:pathLst>
              <a:path w="69215" h="93979">
                <a:moveTo>
                  <a:pt x="0" y="93662"/>
                </a:moveTo>
                <a:lnTo>
                  <a:pt x="69138" y="73228"/>
                </a:lnTo>
                <a:lnTo>
                  <a:pt x="44373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662353" y="3028956"/>
            <a:ext cx="97790" cy="73660"/>
          </a:xfrm>
          <a:custGeom>
            <a:avLst/>
            <a:gdLst/>
            <a:ahLst/>
            <a:cxnLst/>
            <a:rect l="l" t="t" r="r" b="b"/>
            <a:pathLst>
              <a:path w="97790" h="73660">
                <a:moveTo>
                  <a:pt x="97459" y="73215"/>
                </a:moveTo>
                <a:lnTo>
                  <a:pt x="72707" y="0"/>
                </a:lnTo>
                <a:lnTo>
                  <a:pt x="0" y="24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83301" y="3889381"/>
            <a:ext cx="73025" cy="101600"/>
          </a:xfrm>
          <a:custGeom>
            <a:avLst/>
            <a:gdLst/>
            <a:ahLst/>
            <a:cxnLst/>
            <a:rect l="l" t="t" r="r" b="b"/>
            <a:pathLst>
              <a:path w="73025" h="101600">
                <a:moveTo>
                  <a:pt x="72707" y="0"/>
                </a:moveTo>
                <a:lnTo>
                  <a:pt x="0" y="24257"/>
                </a:lnTo>
                <a:lnTo>
                  <a:pt x="12801" y="101473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678DB2D5-F55E-45BD-A1FA-1C3D99369B4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75970" y="2267980"/>
            <a:ext cx="3975016" cy="249299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business and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Driveways 8 on Washington today along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On-street parking along north and south sides of Washington street in this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Sidewalk along North Side of Washington Street along entire frontage but in poor condition in places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779250" y="5900673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Armory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64542" y="3011220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667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25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Trader</a:t>
            </a:r>
            <a:r>
              <a:rPr kumimoji="0" sz="2200" b="1" i="0" u="none" strike="noStrike" kern="1200" cap="none" spc="-80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20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Joe’s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43919" y="5824127"/>
            <a:ext cx="270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Washington</a:t>
            </a:r>
            <a:r>
              <a:rPr kumimoji="0" sz="24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980000">
            <a:off x="5517141" y="2317349"/>
            <a:ext cx="251346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Watertown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AB6E43-CF0E-41BA-BB06-82ABCB2D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225402" cy="603556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ctrTitle"/>
          </p:nvPr>
        </p:nvSpPr>
        <p:spPr>
          <a:xfrm>
            <a:off x="0" y="6205"/>
            <a:ext cx="14630400" cy="1063753"/>
          </a:xfrm>
          <a:prstGeom prst="rect">
            <a:avLst/>
          </a:prstGeom>
          <a:solidFill>
            <a:schemeClr val="bg1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75"/>
              </a:spcBef>
            </a:pPr>
            <a:r>
              <a:rPr lang="en-US" spc="-5" dirty="0"/>
              <a:t>		</a:t>
            </a:r>
            <a:r>
              <a:rPr lang="en-US" sz="6600" spc="-5" dirty="0"/>
              <a:t>Proposed Improvements</a:t>
            </a:r>
            <a:endParaRPr sz="6600" spc="-5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DEAF6F-BC42-4DA4-9FF2-6847F49D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1778"/>
            <a:ext cx="1225402" cy="6035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A608FD5-467F-449E-BA74-4DEF8343138F}"/>
              </a:ext>
            </a:extLst>
          </p:cNvPr>
          <p:cNvSpPr txBox="1"/>
          <p:nvPr/>
        </p:nvSpPr>
        <p:spPr>
          <a:xfrm>
            <a:off x="8726619" y="2422392"/>
            <a:ext cx="17889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Barn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863107-DE2D-4C8E-92AB-A658F8EBA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9958"/>
            <a:ext cx="14630399" cy="64738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30B7E7-CCCF-4306-ACFC-08B55ACB9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9958"/>
            <a:ext cx="14630400" cy="64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4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1666" y="7621937"/>
            <a:ext cx="288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4614" y="4042154"/>
            <a:ext cx="279400" cy="1683385"/>
          </a:xfrm>
          <a:custGeom>
            <a:avLst/>
            <a:gdLst/>
            <a:ahLst/>
            <a:cxnLst/>
            <a:rect l="l" t="t" r="r" b="b"/>
            <a:pathLst>
              <a:path w="279400" h="1683385">
                <a:moveTo>
                  <a:pt x="0" y="0"/>
                </a:moveTo>
                <a:lnTo>
                  <a:pt x="279133" y="1682813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0686" y="5764461"/>
            <a:ext cx="1696720" cy="60325"/>
          </a:xfrm>
          <a:custGeom>
            <a:avLst/>
            <a:gdLst/>
            <a:ahLst/>
            <a:cxnLst/>
            <a:rect l="l" t="t" r="r" b="b"/>
            <a:pathLst>
              <a:path w="1696720" h="60325">
                <a:moveTo>
                  <a:pt x="0" y="60236"/>
                </a:moveTo>
                <a:lnTo>
                  <a:pt x="1696720" y="0"/>
                </a:lnTo>
              </a:path>
            </a:pathLst>
          </a:custGeom>
          <a:ln w="38099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7705" y="5200986"/>
            <a:ext cx="87630" cy="426084"/>
          </a:xfrm>
          <a:custGeom>
            <a:avLst/>
            <a:gdLst/>
            <a:ahLst/>
            <a:cxnLst/>
            <a:rect l="l" t="t" r="r" b="b"/>
            <a:pathLst>
              <a:path w="87629" h="426085">
                <a:moveTo>
                  <a:pt x="87502" y="425843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29330" y="4943607"/>
            <a:ext cx="426720" cy="114300"/>
          </a:xfrm>
          <a:custGeom>
            <a:avLst/>
            <a:gdLst/>
            <a:ahLst/>
            <a:cxnLst/>
            <a:rect l="l" t="t" r="r" b="b"/>
            <a:pathLst>
              <a:path w="426720" h="114300">
                <a:moveTo>
                  <a:pt x="0" y="113868"/>
                </a:moveTo>
                <a:lnTo>
                  <a:pt x="42630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94252" y="5047879"/>
            <a:ext cx="99695" cy="422909"/>
          </a:xfrm>
          <a:custGeom>
            <a:avLst/>
            <a:gdLst/>
            <a:ahLst/>
            <a:cxnLst/>
            <a:rect l="l" t="t" r="r" b="b"/>
            <a:pathLst>
              <a:path w="99695" h="422910">
                <a:moveTo>
                  <a:pt x="0" y="0"/>
                </a:moveTo>
                <a:lnTo>
                  <a:pt x="99161" y="422897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25651" y="5448871"/>
            <a:ext cx="329565" cy="97790"/>
          </a:xfrm>
          <a:custGeom>
            <a:avLst/>
            <a:gdLst/>
            <a:ahLst/>
            <a:cxnLst/>
            <a:rect l="l" t="t" r="r" b="b"/>
            <a:pathLst>
              <a:path w="329565" h="97789">
                <a:moveTo>
                  <a:pt x="0" y="97294"/>
                </a:moveTo>
                <a:lnTo>
                  <a:pt x="329095" y="0"/>
                </a:lnTo>
              </a:path>
            </a:pathLst>
          </a:custGeom>
          <a:ln w="38100">
            <a:solidFill>
              <a:srgbClr val="ED2124"/>
            </a:solidFill>
            <a:prstDash val="lgDash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68295" y="3127287"/>
            <a:ext cx="735330" cy="2174875"/>
          </a:xfrm>
          <a:custGeom>
            <a:avLst/>
            <a:gdLst/>
            <a:ahLst/>
            <a:cxnLst/>
            <a:rect l="l" t="t" r="r" b="b"/>
            <a:pathLst>
              <a:path w="735329" h="2174875">
                <a:moveTo>
                  <a:pt x="735215" y="2174468"/>
                </a:moveTo>
                <a:lnTo>
                  <a:pt x="0" y="0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80530" y="3068632"/>
            <a:ext cx="2435860" cy="812800"/>
          </a:xfrm>
          <a:custGeom>
            <a:avLst/>
            <a:gdLst/>
            <a:ahLst/>
            <a:cxnLst/>
            <a:rect l="l" t="t" r="r" b="b"/>
            <a:pathLst>
              <a:path w="2435859" h="812800">
                <a:moveTo>
                  <a:pt x="2435580" y="0"/>
                </a:moveTo>
                <a:lnTo>
                  <a:pt x="0" y="812558"/>
                </a:lnTo>
              </a:path>
            </a:pathLst>
          </a:custGeom>
          <a:ln w="38100">
            <a:solidFill>
              <a:srgbClr val="ED2124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8240" y="5752077"/>
            <a:ext cx="91440" cy="77470"/>
          </a:xfrm>
          <a:custGeom>
            <a:avLst/>
            <a:gdLst/>
            <a:ahLst/>
            <a:cxnLst/>
            <a:rect l="l" t="t" r="r" b="b"/>
            <a:pathLst>
              <a:path w="91440" h="77470">
                <a:moveTo>
                  <a:pt x="0" y="0"/>
                </a:moveTo>
                <a:lnTo>
                  <a:pt x="12814" y="77228"/>
                </a:lnTo>
                <a:lnTo>
                  <a:pt x="90855" y="7444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54683" y="5681948"/>
            <a:ext cx="78105" cy="81915"/>
          </a:xfrm>
          <a:custGeom>
            <a:avLst/>
            <a:gdLst/>
            <a:ahLst/>
            <a:cxnLst/>
            <a:rect l="l" t="t" r="r" b="b"/>
            <a:pathLst>
              <a:path w="78104" h="81914">
                <a:moveTo>
                  <a:pt x="0" y="81546"/>
                </a:moveTo>
                <a:lnTo>
                  <a:pt x="78041" y="78778"/>
                </a:lnTo>
                <a:lnTo>
                  <a:pt x="61848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95565" y="5072297"/>
            <a:ext cx="78740" cy="99695"/>
          </a:xfrm>
          <a:custGeom>
            <a:avLst/>
            <a:gdLst/>
            <a:ahLst/>
            <a:cxnLst/>
            <a:rect l="l" t="t" r="r" b="b"/>
            <a:pathLst>
              <a:path w="78740" h="99695">
                <a:moveTo>
                  <a:pt x="16179" y="99682"/>
                </a:moveTo>
                <a:lnTo>
                  <a:pt x="0" y="20916"/>
                </a:lnTo>
                <a:lnTo>
                  <a:pt x="78257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84806" y="4914906"/>
            <a:ext cx="97155" cy="78740"/>
          </a:xfrm>
          <a:custGeom>
            <a:avLst/>
            <a:gdLst/>
            <a:ahLst/>
            <a:cxnLst/>
            <a:rect l="l" t="t" r="r" b="b"/>
            <a:pathLst>
              <a:path w="97154" h="78739">
                <a:moveTo>
                  <a:pt x="0" y="20904"/>
                </a:moveTo>
                <a:lnTo>
                  <a:pt x="78270" y="0"/>
                </a:lnTo>
                <a:lnTo>
                  <a:pt x="96621" y="78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00173" y="5499576"/>
            <a:ext cx="87630" cy="78740"/>
          </a:xfrm>
          <a:custGeom>
            <a:avLst/>
            <a:gdLst/>
            <a:ahLst/>
            <a:cxnLst/>
            <a:rect l="l" t="t" r="r" b="b"/>
            <a:pathLst>
              <a:path w="87629" h="78739">
                <a:moveTo>
                  <a:pt x="0" y="0"/>
                </a:moveTo>
                <a:lnTo>
                  <a:pt x="18351" y="78270"/>
                </a:lnTo>
                <a:lnTo>
                  <a:pt x="87477" y="57823"/>
                </a:lnTo>
              </a:path>
            </a:pathLst>
          </a:custGeom>
          <a:ln w="38099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75166" y="5349170"/>
            <a:ext cx="69215" cy="93980"/>
          </a:xfrm>
          <a:custGeom>
            <a:avLst/>
            <a:gdLst/>
            <a:ahLst/>
            <a:cxnLst/>
            <a:rect l="l" t="t" r="r" b="b"/>
            <a:pathLst>
              <a:path w="69215" h="93979">
                <a:moveTo>
                  <a:pt x="0" y="93662"/>
                </a:moveTo>
                <a:lnTo>
                  <a:pt x="69138" y="73228"/>
                </a:lnTo>
                <a:lnTo>
                  <a:pt x="44373" y="0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662353" y="3028956"/>
            <a:ext cx="97790" cy="73660"/>
          </a:xfrm>
          <a:custGeom>
            <a:avLst/>
            <a:gdLst/>
            <a:ahLst/>
            <a:cxnLst/>
            <a:rect l="l" t="t" r="r" b="b"/>
            <a:pathLst>
              <a:path w="97790" h="73660">
                <a:moveTo>
                  <a:pt x="97459" y="73215"/>
                </a:moveTo>
                <a:lnTo>
                  <a:pt x="72707" y="0"/>
                </a:lnTo>
                <a:lnTo>
                  <a:pt x="0" y="24257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83301" y="3889381"/>
            <a:ext cx="73025" cy="101600"/>
          </a:xfrm>
          <a:custGeom>
            <a:avLst/>
            <a:gdLst/>
            <a:ahLst/>
            <a:cxnLst/>
            <a:rect l="l" t="t" r="r" b="b"/>
            <a:pathLst>
              <a:path w="73025" h="101600">
                <a:moveTo>
                  <a:pt x="72707" y="0"/>
                </a:moveTo>
                <a:lnTo>
                  <a:pt x="0" y="24257"/>
                </a:lnTo>
                <a:lnTo>
                  <a:pt x="12801" y="101473"/>
                </a:lnTo>
              </a:path>
            </a:pathLst>
          </a:custGeom>
          <a:ln w="38100">
            <a:solidFill>
              <a:srgbClr val="ED2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79250" y="5900673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Armory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64542" y="3011220"/>
            <a:ext cx="1682750" cy="494030"/>
          </a:xfrm>
          <a:prstGeom prst="rect">
            <a:avLst/>
          </a:prstGeom>
          <a:solidFill>
            <a:srgbClr val="FFFFFF"/>
          </a:solidFill>
          <a:ln w="12700">
            <a:solidFill>
              <a:srgbClr val="ED2124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667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25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Trader</a:t>
            </a:r>
            <a:r>
              <a:rPr kumimoji="0" sz="2200" b="1" i="0" u="none" strike="noStrike" kern="1200" cap="none" spc="-80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20" normalizeH="0" baseline="0" noProof="0" dirty="0">
                <a:ln>
                  <a:noFill/>
                </a:ln>
                <a:solidFill>
                  <a:srgbClr val="2230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Joe’s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43919" y="5824127"/>
            <a:ext cx="270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Washington</a:t>
            </a:r>
            <a:r>
              <a:rPr kumimoji="0" sz="24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980000">
            <a:off x="5517141" y="2317349"/>
            <a:ext cx="251346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Watertown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AB6E43-CF0E-41BA-BB06-82ABCB2D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225402" cy="603556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ctrTitle"/>
          </p:nvPr>
        </p:nvSpPr>
        <p:spPr>
          <a:xfrm>
            <a:off x="0" y="6205"/>
            <a:ext cx="14630400" cy="1063753"/>
          </a:xfrm>
          <a:prstGeom prst="rect">
            <a:avLst/>
          </a:prstGeom>
          <a:solidFill>
            <a:schemeClr val="bg1"/>
          </a:solidFill>
          <a:ln w="12700">
            <a:solidFill>
              <a:srgbClr val="ED212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75"/>
              </a:spcBef>
            </a:pPr>
            <a:r>
              <a:rPr lang="en-US" spc="-5" dirty="0"/>
              <a:t>		</a:t>
            </a:r>
            <a:r>
              <a:rPr lang="en-US" sz="5400" spc="-5" dirty="0"/>
              <a:t>Traffic Demand Management </a:t>
            </a:r>
            <a:r>
              <a:rPr lang="en-US" sz="6600" spc="-5" dirty="0"/>
              <a:t>(TDM)</a:t>
            </a:r>
            <a:endParaRPr sz="6600" spc="-5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DEAF6F-BC42-4DA4-9FF2-6847F49D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1778"/>
            <a:ext cx="1225402" cy="603556"/>
          </a:xfrm>
          <a:prstGeom prst="rect">
            <a:avLst/>
          </a:prstGeom>
        </p:spPr>
      </p:pic>
      <p:sp>
        <p:nvSpPr>
          <p:cNvPr id="29" name="Subtitle 28">
            <a:extLst>
              <a:ext uri="{FF2B5EF4-FFF2-40B4-BE49-F238E27FC236}">
                <a16:creationId xmlns:a16="http://schemas.microsoft.com/office/drawing/2014/main" id="{27A7A492-B741-44B7-AA40-307C8C5867A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8600" y="1219200"/>
            <a:ext cx="14173200" cy="5539978"/>
          </a:xfrm>
          <a:solidFill>
            <a:schemeClr val="bg1">
              <a:alpha val="86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Transportation Coordinator; Coordinates and Manages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Bus and Commuter Rail available in the immediate area and use will be encouraged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Bike and Pedestrian environment enhancements are proposed to encourage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Care pool/Rideshare with guaranteed ride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Shared parking for all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Bicycle storage with fix-it station for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Consistent with Washington Street Vision Plan which focuses on converting Wash Street corridor into a “dense, walkable neighborhood and transferring the roadway from high-speed throughway into local neighborhood street”.</a:t>
            </a:r>
          </a:p>
        </p:txBody>
      </p:sp>
    </p:spTree>
    <p:extLst>
      <p:ext uri="{BB962C8B-B14F-4D97-AF65-F5344CB8AC3E}">
        <p14:creationId xmlns:p14="http://schemas.microsoft.com/office/powerpoint/2010/main" val="200891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461</Words>
  <Application>Microsoft Office PowerPoint</Application>
  <PresentationFormat>Custom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  Existing Conditions</vt:lpstr>
      <vt:lpstr>  Project Study Area</vt:lpstr>
      <vt:lpstr>  Traffic Generation</vt:lpstr>
      <vt:lpstr>  Proposed Conditions</vt:lpstr>
      <vt:lpstr>  Proposed Improvements</vt:lpstr>
      <vt:lpstr>  Traffic Demand Management (TDM)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Existing Conditions</dc:title>
  <dc:creator>Hart, Randy</dc:creator>
  <cp:lastModifiedBy>Steve</cp:lastModifiedBy>
  <cp:revision>20</cp:revision>
  <dcterms:created xsi:type="dcterms:W3CDTF">2020-01-12T15:31:21Z</dcterms:created>
  <dcterms:modified xsi:type="dcterms:W3CDTF">2021-07-27T16:17:05Z</dcterms:modified>
</cp:coreProperties>
</file>