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8" r:id="rId2"/>
    <p:sldId id="330" r:id="rId3"/>
    <p:sldId id="303" r:id="rId4"/>
    <p:sldId id="286" r:id="rId5"/>
    <p:sldId id="310" r:id="rId6"/>
    <p:sldId id="359" r:id="rId7"/>
    <p:sldId id="360" r:id="rId8"/>
    <p:sldId id="358" r:id="rId9"/>
    <p:sldId id="361" r:id="rId10"/>
    <p:sldId id="362" r:id="rId11"/>
    <p:sldId id="302" r:id="rId12"/>
    <p:sldId id="350" r:id="rId13"/>
    <p:sldId id="34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lyn Centracchio" initials="JC" lastIdx="1" clrIdx="0">
    <p:extLst>
      <p:ext uri="{19B8F6BF-5375-455C-9EA6-DF929625EA0E}">
        <p15:presenceInfo xmlns:p15="http://schemas.microsoft.com/office/powerpoint/2012/main" userId="S::jdextradeur@BETA-Inc.com::2733e008-23f4-4ee9-bc3d-cec55a4ce6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CCFF66"/>
    <a:srgbClr val="782F40"/>
    <a:srgbClr val="003B5C"/>
    <a:srgbClr val="63666A"/>
    <a:srgbClr val="719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4660"/>
  </p:normalViewPr>
  <p:slideViewPr>
    <p:cSldViewPr>
      <p:cViewPr varScale="1">
        <p:scale>
          <a:sx n="72" d="100"/>
          <a:sy n="72" d="100"/>
        </p:scale>
        <p:origin x="12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332" tIns="48166" rIns="96332" bIns="48166"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332" tIns="48166" rIns="96332" bIns="48166" rtlCol="0"/>
          <a:lstStyle>
            <a:lvl1pPr algn="r">
              <a:defRPr sz="1200"/>
            </a:lvl1pPr>
          </a:lstStyle>
          <a:p>
            <a:fld id="{63DE6F10-99D0-47E0-B3F2-12FE48867CB8}" type="datetimeFigureOut">
              <a:rPr lang="en-US" smtClean="0"/>
              <a:t>8/31/2021</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332" tIns="48166" rIns="96332" bIns="4816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332" tIns="48166" rIns="96332" bIns="48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332" tIns="48166" rIns="96332" bIns="481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332" tIns="48166" rIns="96332" bIns="48166" rtlCol="0" anchor="b"/>
          <a:lstStyle>
            <a:lvl1pPr algn="r">
              <a:defRPr sz="1200"/>
            </a:lvl1pPr>
          </a:lstStyle>
          <a:p>
            <a:fld id="{AD48FB61-6A14-4B3F-82FE-3DEE0A6F1296}" type="slidenum">
              <a:rPr lang="en-US" smtClean="0"/>
              <a:t>‹#›</a:t>
            </a:fld>
            <a:endParaRPr lang="en-US" dirty="0"/>
          </a:p>
        </p:txBody>
      </p:sp>
    </p:spTree>
    <p:extLst>
      <p:ext uri="{BB962C8B-B14F-4D97-AF65-F5344CB8AC3E}">
        <p14:creationId xmlns:p14="http://schemas.microsoft.com/office/powerpoint/2010/main" val="192554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8FB61-6A14-4B3F-82FE-3DEE0A6F1296}" type="slidenum">
              <a:rPr lang="en-US" smtClean="0"/>
              <a:t>3</a:t>
            </a:fld>
            <a:endParaRPr lang="en-US" dirty="0"/>
          </a:p>
        </p:txBody>
      </p:sp>
    </p:spTree>
    <p:extLst>
      <p:ext uri="{BB962C8B-B14F-4D97-AF65-F5344CB8AC3E}">
        <p14:creationId xmlns:p14="http://schemas.microsoft.com/office/powerpoint/2010/main" val="189294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134167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416294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409943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210985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178023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40643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161364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25347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331847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61798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D9693-E5E5-41CC-9440-0E16E4F20594}" type="datetimeFigureOut">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379674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D9693-E5E5-41CC-9440-0E16E4F20594}" type="datetimeFigureOut">
              <a:rPr lang="en-US" smtClean="0"/>
              <a:t>8/31/2021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C306D-E1E6-488F-8362-A562282D5093}" type="slidenum">
              <a:rPr lang="en-US" smtClean="0"/>
              <a:t>‹#›</a:t>
            </a:fld>
            <a:endParaRPr lang="en-US" dirty="0"/>
          </a:p>
        </p:txBody>
      </p:sp>
    </p:spTree>
    <p:extLst>
      <p:ext uri="{BB962C8B-B14F-4D97-AF65-F5344CB8AC3E}">
        <p14:creationId xmlns:p14="http://schemas.microsoft.com/office/powerpoint/2010/main" val="354765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6781" y="-76200"/>
            <a:ext cx="9299037" cy="697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590800" y="-1501140"/>
            <a:ext cx="7848600" cy="8686800"/>
          </a:xfrm>
          <a:prstGeom prst="ellipse">
            <a:avLst/>
          </a:prstGeom>
          <a:solidFill>
            <a:srgbClr val="003B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42899" y="1057379"/>
            <a:ext cx="4495801" cy="5740033"/>
          </a:xfrm>
          <a:prstGeom prst="rect">
            <a:avLst/>
          </a:prstGeom>
          <a:noFill/>
        </p:spPr>
        <p:txBody>
          <a:bodyPr wrap="square" rtlCol="0">
            <a:spAutoFit/>
          </a:bodyPr>
          <a:lstStyle/>
          <a:p>
            <a:pPr defTabSz="914186"/>
            <a:r>
              <a:rPr lang="en-US" sz="3600" b="1" dirty="0">
                <a:solidFill>
                  <a:schemeClr val="bg1"/>
                </a:solidFill>
                <a:effectLst>
                  <a:outerShdw blurRad="38100" dist="38100" dir="2700000" algn="tl">
                    <a:srgbClr val="000000">
                      <a:alpha val="43137"/>
                    </a:srgbClr>
                  </a:outerShdw>
                </a:effectLst>
                <a:latin typeface="+mj-lt"/>
              </a:rPr>
              <a:t>The Dunstan Residences</a:t>
            </a:r>
          </a:p>
          <a:p>
            <a:pPr defTabSz="914186"/>
            <a:r>
              <a:rPr lang="en-US" sz="3600" b="1" dirty="0">
                <a:solidFill>
                  <a:schemeClr val="bg1"/>
                </a:solidFill>
                <a:effectLst>
                  <a:outerShdw blurRad="38100" dist="38100" dir="2700000" algn="tl">
                    <a:srgbClr val="000000">
                      <a:alpha val="43137"/>
                    </a:srgbClr>
                  </a:outerShdw>
                </a:effectLst>
                <a:latin typeface="+mj-lt"/>
              </a:rPr>
              <a:t>West Newton Redevelopment</a:t>
            </a:r>
          </a:p>
          <a:p>
            <a:pPr defTabSz="914186"/>
            <a:endParaRPr lang="en-US" sz="1600" b="1" dirty="0">
              <a:solidFill>
                <a:schemeClr val="bg1"/>
              </a:solidFill>
              <a:effectLst>
                <a:outerShdw blurRad="38100" dist="38100" dir="2700000" algn="tl">
                  <a:srgbClr val="000000">
                    <a:alpha val="43137"/>
                  </a:srgbClr>
                </a:outerShdw>
              </a:effectLst>
              <a:latin typeface="+mj-lt"/>
            </a:endParaRPr>
          </a:p>
          <a:p>
            <a:pPr defTabSz="914186"/>
            <a:r>
              <a:rPr lang="en-US" sz="3200" dirty="0">
                <a:solidFill>
                  <a:schemeClr val="bg1"/>
                </a:solidFill>
                <a:effectLst>
                  <a:outerShdw blurRad="38100" dist="38100" dir="2700000" algn="tl">
                    <a:srgbClr val="000000">
                      <a:alpha val="43137"/>
                    </a:srgbClr>
                  </a:outerShdw>
                </a:effectLst>
                <a:latin typeface="+mj-lt"/>
              </a:rPr>
              <a:t>Transportation </a:t>
            </a:r>
          </a:p>
          <a:p>
            <a:pPr defTabSz="914186"/>
            <a:r>
              <a:rPr lang="en-US" sz="3200" dirty="0">
                <a:solidFill>
                  <a:schemeClr val="bg1"/>
                </a:solidFill>
                <a:effectLst>
                  <a:outerShdw blurRad="38100" dist="38100" dir="2700000" algn="tl">
                    <a:srgbClr val="000000">
                      <a:alpha val="43137"/>
                    </a:srgbClr>
                  </a:outerShdw>
                </a:effectLst>
                <a:latin typeface="+mj-lt"/>
              </a:rPr>
              <a:t>Peer Review</a:t>
            </a:r>
          </a:p>
          <a:p>
            <a:pPr defTabSz="914186"/>
            <a:endParaRPr lang="en-US" sz="1100" dirty="0">
              <a:ln w="50800">
                <a:noFill/>
              </a:ln>
              <a:solidFill>
                <a:schemeClr val="bg1"/>
              </a:solidFill>
              <a:effectLst>
                <a:outerShdw blurRad="38100" dist="38100" dir="2700000" algn="tl" rotWithShape="0">
                  <a:srgbClr val="000000">
                    <a:alpha val="43137"/>
                  </a:srgbClr>
                </a:outerShdw>
              </a:effectLst>
              <a:latin typeface="+mj-lt"/>
            </a:endParaRPr>
          </a:p>
          <a:p>
            <a:pPr defTabSz="914186"/>
            <a:endParaRPr lang="en-US" sz="2400" dirty="0">
              <a:ln w="50800">
                <a:noFill/>
              </a:ln>
              <a:solidFill>
                <a:schemeClr val="bg1"/>
              </a:solidFill>
              <a:effectLst>
                <a:outerShdw blurRad="38100" dist="38100" dir="2700000" algn="tl">
                  <a:srgbClr val="000000">
                    <a:alpha val="43137"/>
                  </a:srgbClr>
                </a:outerShdw>
              </a:effectLst>
              <a:latin typeface="+mj-lt"/>
            </a:endParaRPr>
          </a:p>
          <a:p>
            <a:pPr defTabSz="914186"/>
            <a:r>
              <a:rPr lang="en-US" sz="2400" dirty="0">
                <a:ln w="50800">
                  <a:noFill/>
                </a:ln>
                <a:solidFill>
                  <a:schemeClr val="bg1"/>
                </a:solidFill>
                <a:effectLst>
                  <a:outerShdw blurRad="38100" dist="38100" dir="2700000" algn="tl">
                    <a:srgbClr val="000000">
                      <a:alpha val="43137"/>
                    </a:srgbClr>
                  </a:outerShdw>
                </a:effectLst>
                <a:latin typeface="+mj-lt"/>
              </a:rPr>
              <a:t>City of Newton</a:t>
            </a:r>
          </a:p>
          <a:p>
            <a:pPr defTabSz="914186"/>
            <a:endParaRPr lang="en-US" sz="2400" dirty="0">
              <a:ln w="50800">
                <a:noFill/>
              </a:ln>
              <a:solidFill>
                <a:schemeClr val="bg1"/>
              </a:solidFill>
              <a:effectLst>
                <a:outerShdw blurRad="38100" dist="38100" dir="2700000" algn="tl">
                  <a:srgbClr val="000000">
                    <a:alpha val="43137"/>
                  </a:srgbClr>
                </a:outerShdw>
              </a:effectLst>
              <a:latin typeface="+mj-lt"/>
            </a:endParaRPr>
          </a:p>
          <a:p>
            <a:pPr defTabSz="914186"/>
            <a:endParaRPr lang="en-US" sz="2400" dirty="0">
              <a:ln w="50800">
                <a:noFill/>
              </a:ln>
              <a:solidFill>
                <a:schemeClr val="bg1"/>
              </a:solidFill>
              <a:effectLst>
                <a:outerShdw blurRad="38100" dist="38100" dir="2700000" algn="tl">
                  <a:srgbClr val="000000">
                    <a:alpha val="43137"/>
                  </a:srgbClr>
                </a:outerShdw>
              </a:effectLst>
              <a:latin typeface="+mj-lt"/>
            </a:endParaRPr>
          </a:p>
          <a:p>
            <a:pPr defTabSz="914186"/>
            <a:r>
              <a:rPr lang="en-US" dirty="0">
                <a:ln w="50800">
                  <a:noFill/>
                </a:ln>
                <a:solidFill>
                  <a:schemeClr val="bg1"/>
                </a:solidFill>
                <a:effectLst>
                  <a:outerShdw blurRad="38100" dist="38100" dir="2700000" algn="tl">
                    <a:srgbClr val="000000">
                      <a:alpha val="43137"/>
                    </a:srgbClr>
                  </a:outerShdw>
                </a:effectLst>
                <a:latin typeface="+mj-lt"/>
              </a:rPr>
              <a:t>Newton City Hall</a:t>
            </a:r>
          </a:p>
          <a:p>
            <a:pPr defTabSz="914186"/>
            <a:r>
              <a:rPr lang="en-US" dirty="0">
                <a:ln w="50800">
                  <a:noFill/>
                </a:ln>
                <a:solidFill>
                  <a:schemeClr val="bg1"/>
                </a:solidFill>
                <a:effectLst>
                  <a:outerShdw blurRad="38100" dist="38100" dir="2700000" algn="tl">
                    <a:srgbClr val="000000">
                      <a:alpha val="43137"/>
                    </a:srgbClr>
                  </a:outerShdw>
                </a:effectLst>
                <a:latin typeface="+mj-lt"/>
              </a:rPr>
              <a:t>August 9, 2021</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49" y="6030364"/>
            <a:ext cx="1543051" cy="370435"/>
          </a:xfrm>
          <a:prstGeom prst="rect">
            <a:avLst/>
          </a:prstGeom>
        </p:spPr>
      </p:pic>
    </p:spTree>
    <p:extLst>
      <p:ext uri="{BB962C8B-B14F-4D97-AF65-F5344CB8AC3E}">
        <p14:creationId xmlns:p14="http://schemas.microsoft.com/office/powerpoint/2010/main" val="11645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Project Parking</a:t>
            </a:r>
          </a:p>
        </p:txBody>
      </p:sp>
      <p:sp>
        <p:nvSpPr>
          <p:cNvPr id="7" name="TextBox 6"/>
          <p:cNvSpPr txBox="1"/>
          <p:nvPr/>
        </p:nvSpPr>
        <p:spPr>
          <a:xfrm>
            <a:off x="379686" y="1371600"/>
            <a:ext cx="8537028" cy="3368743"/>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5.18</a:t>
            </a:r>
          </a:p>
          <a:p>
            <a:pPr marL="914400" lvl="1" indent="-457200">
              <a:spcBef>
                <a:spcPts val="600"/>
              </a:spcBef>
              <a:spcAft>
                <a:spcPts val="600"/>
              </a:spcAft>
              <a:buFont typeface="Courier New" panose="02070309020205020404" pitchFamily="49" charset="0"/>
              <a:buChar char="o"/>
            </a:pPr>
            <a:r>
              <a:rPr lang="en-US" sz="2400" dirty="0"/>
              <a:t>The revised site plan shows two proposed accessible spaces on Washington Street which would be pending until final design of Washington Street is completed. Recommend that the Applicant provide all accessible spaces and loading areas on their site. The accessible spaces should be located on Kempton Place.</a:t>
            </a:r>
          </a:p>
          <a:p>
            <a:pPr>
              <a:lnSpc>
                <a:spcPts val="3800"/>
              </a:lnSpc>
            </a:pPr>
            <a:endParaRPr lang="en-US" sz="2800" dirty="0"/>
          </a:p>
        </p:txBody>
      </p:sp>
    </p:spTree>
    <p:extLst>
      <p:ext uri="{BB962C8B-B14F-4D97-AF65-F5344CB8AC3E}">
        <p14:creationId xmlns:p14="http://schemas.microsoft.com/office/powerpoint/2010/main" val="238431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269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19200"/>
            <a:ext cx="9814695" cy="905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350" y="3733800"/>
            <a:ext cx="2362200" cy="1323439"/>
          </a:xfrm>
          <a:prstGeom prst="rect">
            <a:avLst/>
          </a:prstGeom>
          <a:noFill/>
        </p:spPr>
        <p:txBody>
          <a:bodyPr wrap="square" rtlCol="0">
            <a:spAutoFit/>
          </a:bodyPr>
          <a:lstStyle/>
          <a:p>
            <a:pPr algn="r" defTabSz="914186"/>
            <a:r>
              <a:rPr lang="en-US" sz="4000" b="1" dirty="0">
                <a:solidFill>
                  <a:schemeClr val="bg1"/>
                </a:solidFill>
                <a:effectLst>
                  <a:outerShdw blurRad="38100" dist="38100" dir="2700000" algn="tl">
                    <a:srgbClr val="000000">
                      <a:alpha val="43137"/>
                    </a:srgbClr>
                  </a:outerShdw>
                </a:effectLst>
                <a:latin typeface="+mj-lt"/>
              </a:rPr>
              <a:t>Thank You</a:t>
            </a:r>
            <a:br>
              <a:rPr lang="en-US" sz="4000" b="1" dirty="0">
                <a:solidFill>
                  <a:schemeClr val="bg1"/>
                </a:solidFill>
                <a:effectLst>
                  <a:outerShdw blurRad="38100" dist="38100" dir="2700000" algn="tl">
                    <a:srgbClr val="000000">
                      <a:alpha val="43137"/>
                    </a:srgbClr>
                  </a:outerShdw>
                </a:effectLst>
                <a:latin typeface="+mj-lt"/>
              </a:rPr>
            </a:br>
            <a:endParaRPr lang="en-US" sz="4000" dirty="0">
              <a:ln w="50800">
                <a:noFill/>
              </a:ln>
              <a:solidFill>
                <a:schemeClr val="bg1"/>
              </a:solidFill>
              <a:effectLst>
                <a:outerShdw blurRad="38100" dist="38100" dir="2700000" algn="tl">
                  <a:srgbClr val="000000">
                    <a:alpha val="43137"/>
                  </a:srgbClr>
                </a:outerShdw>
              </a:effectLst>
              <a:latin typeface="+mj-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0" y="5523964"/>
            <a:ext cx="1390650" cy="333849"/>
          </a:xfrm>
          <a:prstGeom prst="rect">
            <a:avLst/>
          </a:prstGeom>
        </p:spPr>
      </p:pic>
    </p:spTree>
    <p:extLst>
      <p:ext uri="{BB962C8B-B14F-4D97-AF65-F5344CB8AC3E}">
        <p14:creationId xmlns:p14="http://schemas.microsoft.com/office/powerpoint/2010/main" val="209024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Project Parking</a:t>
            </a:r>
          </a:p>
        </p:txBody>
      </p:sp>
      <p:graphicFrame>
        <p:nvGraphicFramePr>
          <p:cNvPr id="4" name="Table 3"/>
          <p:cNvGraphicFramePr>
            <a:graphicFrameLocks noGrp="1"/>
          </p:cNvGraphicFramePr>
          <p:nvPr>
            <p:extLst>
              <p:ext uri="{D42A27DB-BD31-4B8C-83A1-F6EECF244321}">
                <p14:modId xmlns:p14="http://schemas.microsoft.com/office/powerpoint/2010/main" val="2405462735"/>
              </p:ext>
            </p:extLst>
          </p:nvPr>
        </p:nvGraphicFramePr>
        <p:xfrm>
          <a:off x="914400" y="2133598"/>
          <a:ext cx="7696200" cy="3688290"/>
        </p:xfrm>
        <a:graphic>
          <a:graphicData uri="http://schemas.openxmlformats.org/drawingml/2006/table">
            <a:tbl>
              <a:tblPr firstRow="1" firstCol="1" bandRow="1">
                <a:tableStyleId>{5C22544A-7EE6-4342-B048-85BDC9FD1C3A}</a:tableStyleId>
              </a:tblPr>
              <a:tblGrid>
                <a:gridCol w="3104098">
                  <a:extLst>
                    <a:ext uri="{9D8B030D-6E8A-4147-A177-3AD203B41FA5}">
                      <a16:colId xmlns:a16="http://schemas.microsoft.com/office/drawing/2014/main" val="20000"/>
                    </a:ext>
                  </a:extLst>
                </a:gridCol>
                <a:gridCol w="1328308">
                  <a:extLst>
                    <a:ext uri="{9D8B030D-6E8A-4147-A177-3AD203B41FA5}">
                      <a16:colId xmlns:a16="http://schemas.microsoft.com/office/drawing/2014/main" val="20001"/>
                    </a:ext>
                  </a:extLst>
                </a:gridCol>
                <a:gridCol w="1316663">
                  <a:extLst>
                    <a:ext uri="{9D8B030D-6E8A-4147-A177-3AD203B41FA5}">
                      <a16:colId xmlns:a16="http://schemas.microsoft.com/office/drawing/2014/main" val="20002"/>
                    </a:ext>
                  </a:extLst>
                </a:gridCol>
                <a:gridCol w="1947131">
                  <a:extLst>
                    <a:ext uri="{9D8B030D-6E8A-4147-A177-3AD203B41FA5}">
                      <a16:colId xmlns:a16="http://schemas.microsoft.com/office/drawing/2014/main" val="20003"/>
                    </a:ext>
                  </a:extLst>
                </a:gridCol>
              </a:tblGrid>
              <a:tr h="1538823">
                <a:tc>
                  <a:txBody>
                    <a:bodyPr/>
                    <a:lstStyle/>
                    <a:p>
                      <a:pPr marL="0" marR="0" algn="ctr">
                        <a:spcBef>
                          <a:spcPts val="0"/>
                        </a:spcBef>
                        <a:spcAft>
                          <a:spcPts val="0"/>
                        </a:spcAft>
                        <a:tabLst>
                          <a:tab pos="914400" algn="l"/>
                        </a:tabLst>
                      </a:pPr>
                      <a:r>
                        <a:rPr lang="en-US" sz="1600" dirty="0">
                          <a:effectLst/>
                        </a:rPr>
                        <a:t>Project Element</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rPr>
                        <a:t>Garage Spaces</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rPr>
                        <a:t>Surface Spaces</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rPr>
                        <a:t>Total</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716489">
                <a:tc>
                  <a:txBody>
                    <a:bodyPr/>
                    <a:lstStyle/>
                    <a:p>
                      <a:pPr marL="27305" marR="0" algn="l">
                        <a:spcBef>
                          <a:spcPts val="0"/>
                        </a:spcBef>
                        <a:spcAft>
                          <a:spcPts val="0"/>
                        </a:spcAft>
                      </a:pPr>
                      <a:r>
                        <a:rPr lang="en-US" sz="1600" dirty="0">
                          <a:effectLst/>
                        </a:rPr>
                        <a:t>302  Residential Units</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302 (70 Building 3)</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0</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302</a:t>
                      </a:r>
                    </a:p>
                  </a:txBody>
                  <a:tcPr marL="68580" marR="68580" marT="0" marB="0" anchor="ctr"/>
                </a:tc>
                <a:extLst>
                  <a:ext uri="{0D108BD9-81ED-4DB2-BD59-A6C34878D82A}">
                    <a16:rowId xmlns:a16="http://schemas.microsoft.com/office/drawing/2014/main" val="10001"/>
                  </a:ext>
                </a:extLst>
              </a:tr>
              <a:tr h="716489">
                <a:tc>
                  <a:txBody>
                    <a:bodyPr/>
                    <a:lstStyle/>
                    <a:p>
                      <a:pPr marL="27305" marR="0" algn="l">
                        <a:spcBef>
                          <a:spcPts val="0"/>
                        </a:spcBef>
                        <a:spcAft>
                          <a:spcPts val="0"/>
                        </a:spcAft>
                      </a:pPr>
                      <a:r>
                        <a:rPr lang="en-US" sz="1600" dirty="0">
                          <a:effectLst/>
                        </a:rPr>
                        <a:t>Commercial and Residential Visitor </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22</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16</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38</a:t>
                      </a:r>
                    </a:p>
                  </a:txBody>
                  <a:tcPr marL="68580" marR="68580" marT="0" marB="0" anchor="ctr"/>
                </a:tc>
                <a:extLst>
                  <a:ext uri="{0D108BD9-81ED-4DB2-BD59-A6C34878D82A}">
                    <a16:rowId xmlns:a16="http://schemas.microsoft.com/office/drawing/2014/main" val="10002"/>
                  </a:ext>
                </a:extLst>
              </a:tr>
              <a:tr h="716489">
                <a:tc>
                  <a:txBody>
                    <a:bodyPr/>
                    <a:lstStyle/>
                    <a:p>
                      <a:pPr marL="27305" marR="0" algn="l">
                        <a:spcBef>
                          <a:spcPts val="0"/>
                        </a:spcBef>
                        <a:spcAft>
                          <a:spcPts val="0"/>
                        </a:spcAft>
                      </a:pPr>
                      <a:r>
                        <a:rPr lang="en-US" sz="1600" dirty="0">
                          <a:effectLst/>
                          <a:latin typeface="Calibri"/>
                          <a:ea typeface="Times New Roman"/>
                          <a:cs typeface="Times New Roman"/>
                        </a:rPr>
                        <a:t>Total</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324</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16</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340</a:t>
                      </a:r>
                    </a:p>
                  </a:txBody>
                  <a:tcPr marL="68580" marR="68580" marT="0" marB="0" anchor="ctr"/>
                </a:tc>
                <a:extLst>
                  <a:ext uri="{0D108BD9-81ED-4DB2-BD59-A6C34878D82A}">
                    <a16:rowId xmlns:a16="http://schemas.microsoft.com/office/drawing/2014/main" val="2556353103"/>
                  </a:ext>
                </a:extLst>
              </a:tr>
            </a:tbl>
          </a:graphicData>
        </a:graphic>
      </p:graphicFrame>
      <p:sp>
        <p:nvSpPr>
          <p:cNvPr id="5" name="Rectangle 2"/>
          <p:cNvSpPr>
            <a:spLocks noChangeArrowheads="1"/>
          </p:cNvSpPr>
          <p:nvPr/>
        </p:nvSpPr>
        <p:spPr bwMode="auto">
          <a:xfrm>
            <a:off x="381000" y="1271573"/>
            <a:ext cx="85370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914400" algn="l"/>
              </a:tabLst>
              <a:defRPr>
                <a:solidFill>
                  <a:schemeClr val="tx1"/>
                </a:solidFill>
                <a:latin typeface="Arial" pitchFamily="34" charset="0"/>
                <a:cs typeface="Arial" pitchFamily="34" charset="0"/>
              </a:defRPr>
            </a:lvl1pPr>
            <a:lvl2pPr fontAlgn="base">
              <a:spcBef>
                <a:spcPct val="0"/>
              </a:spcBef>
              <a:spcAft>
                <a:spcPct val="0"/>
              </a:spcAft>
              <a:tabLst>
                <a:tab pos="914400" algn="l"/>
              </a:tabLst>
              <a:defRPr>
                <a:solidFill>
                  <a:schemeClr val="tx1"/>
                </a:solidFill>
                <a:latin typeface="Arial" pitchFamily="34" charset="0"/>
                <a:cs typeface="Arial" pitchFamily="34" charset="0"/>
              </a:defRPr>
            </a:lvl2pPr>
            <a:lvl3pPr fontAlgn="base">
              <a:spcBef>
                <a:spcPct val="0"/>
              </a:spcBef>
              <a:spcAft>
                <a:spcPct val="0"/>
              </a:spcAft>
              <a:tabLst>
                <a:tab pos="914400" algn="l"/>
              </a:tabLst>
              <a:defRPr>
                <a:solidFill>
                  <a:schemeClr val="tx1"/>
                </a:solidFill>
                <a:latin typeface="Arial" pitchFamily="34" charset="0"/>
                <a:cs typeface="Arial" pitchFamily="34" charset="0"/>
              </a:defRPr>
            </a:lvl3pPr>
            <a:lvl4pPr fontAlgn="base">
              <a:spcBef>
                <a:spcPct val="0"/>
              </a:spcBef>
              <a:spcAft>
                <a:spcPct val="0"/>
              </a:spcAft>
              <a:tabLst>
                <a:tab pos="914400" algn="l"/>
              </a:tabLst>
              <a:defRPr>
                <a:solidFill>
                  <a:schemeClr val="tx1"/>
                </a:solidFill>
                <a:latin typeface="Arial" pitchFamily="34" charset="0"/>
                <a:cs typeface="Arial" pitchFamily="34" charset="0"/>
              </a:defRPr>
            </a:lvl4pPr>
            <a:lvl5pPr fontAlgn="base">
              <a:spcBef>
                <a:spcPct val="0"/>
              </a:spcBef>
              <a:spcAft>
                <a:spcPct val="0"/>
              </a:spcAft>
              <a:tabLst>
                <a:tab pos="914400" algn="l"/>
              </a:tabLst>
              <a:defRPr>
                <a:solidFill>
                  <a:schemeClr val="tx1"/>
                </a:solidFill>
                <a:latin typeface="Arial" pitchFamily="34" charset="0"/>
                <a:cs typeface="Arial" pitchFamily="34" charset="0"/>
              </a:defRPr>
            </a:lvl5pPr>
            <a:lvl6pPr fontAlgn="base">
              <a:spcBef>
                <a:spcPct val="0"/>
              </a:spcBef>
              <a:spcAft>
                <a:spcPct val="0"/>
              </a:spcAft>
              <a:tabLst>
                <a:tab pos="914400" algn="l"/>
              </a:tabLst>
              <a:defRPr>
                <a:solidFill>
                  <a:schemeClr val="tx1"/>
                </a:solidFill>
                <a:latin typeface="Arial" pitchFamily="34" charset="0"/>
                <a:cs typeface="Arial" pitchFamily="34" charset="0"/>
              </a:defRPr>
            </a:lvl6pPr>
            <a:lvl7pPr fontAlgn="base">
              <a:spcBef>
                <a:spcPct val="0"/>
              </a:spcBef>
              <a:spcAft>
                <a:spcPct val="0"/>
              </a:spcAft>
              <a:tabLst>
                <a:tab pos="914400" algn="l"/>
              </a:tabLst>
              <a:defRPr>
                <a:solidFill>
                  <a:schemeClr val="tx1"/>
                </a:solidFill>
                <a:latin typeface="Arial" pitchFamily="34" charset="0"/>
                <a:cs typeface="Arial" pitchFamily="34" charset="0"/>
              </a:defRPr>
            </a:lvl7pPr>
            <a:lvl8pPr fontAlgn="base">
              <a:spcBef>
                <a:spcPct val="0"/>
              </a:spcBef>
              <a:spcAft>
                <a:spcPct val="0"/>
              </a:spcAft>
              <a:tabLst>
                <a:tab pos="914400" algn="l"/>
              </a:tabLst>
              <a:defRPr>
                <a:solidFill>
                  <a:schemeClr val="tx1"/>
                </a:solidFill>
                <a:latin typeface="Arial" pitchFamily="34" charset="0"/>
                <a:cs typeface="Arial" pitchFamily="34" charset="0"/>
              </a:defRPr>
            </a:lvl8pPr>
            <a:lvl9pPr fontAlgn="base">
              <a:spcBef>
                <a:spcPct val="0"/>
              </a:spcBef>
              <a:spcAft>
                <a:spcPct val="0"/>
              </a:spcAft>
              <a:tabLst>
                <a:tab pos="9144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2400" b="1" i="0" u="none" strike="noStrike" cap="none" normalizeH="0" baseline="0" dirty="0">
                <a:ln>
                  <a:noFill/>
                </a:ln>
                <a:solidFill>
                  <a:srgbClr val="000000"/>
                </a:solidFill>
                <a:effectLst/>
                <a:latin typeface="Calibri" pitchFamily="34" charset="0"/>
                <a:ea typeface="Times New Roman" pitchFamily="18" charset="0"/>
                <a:cs typeface="Calibri" pitchFamily="34" charset="0"/>
              </a:rPr>
              <a:t>Project Parking Summary</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015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Potential TDM Mitigation </a:t>
            </a:r>
          </a:p>
        </p:txBody>
      </p:sp>
      <p:sp>
        <p:nvSpPr>
          <p:cNvPr id="7" name="TextBox 6"/>
          <p:cNvSpPr txBox="1"/>
          <p:nvPr/>
        </p:nvSpPr>
        <p:spPr>
          <a:xfrm>
            <a:off x="228600" y="1295400"/>
            <a:ext cx="8537028" cy="6386813"/>
          </a:xfrm>
          <a:prstGeom prst="rect">
            <a:avLst/>
          </a:prstGeom>
          <a:noFill/>
        </p:spPr>
        <p:txBody>
          <a:bodyPr wrap="square" numCol="2" rtlCol="0">
            <a:spAutoFit/>
          </a:bodyPr>
          <a:lstStyle/>
          <a:p>
            <a:pPr marL="457200" indent="-457200">
              <a:lnSpc>
                <a:spcPts val="3800"/>
              </a:lnSpc>
              <a:buFont typeface="Wingdings" panose="05000000000000000000" pitchFamily="2" charset="2"/>
              <a:buChar char="§"/>
            </a:pPr>
            <a:r>
              <a:rPr lang="en-US" sz="2400" b="1" dirty="0"/>
              <a:t>Transportation Demand Management (TDM) Program Elements</a:t>
            </a:r>
          </a:p>
          <a:p>
            <a:pPr marL="914400" lvl="1" indent="-457200">
              <a:lnSpc>
                <a:spcPts val="3800"/>
              </a:lnSpc>
              <a:buFont typeface="Courier New" panose="02070309020205020404" pitchFamily="49" charset="0"/>
              <a:buChar char="o"/>
            </a:pPr>
            <a:r>
              <a:rPr lang="en-US" sz="2400" dirty="0"/>
              <a:t>TDM Coordinator</a:t>
            </a:r>
          </a:p>
          <a:p>
            <a:pPr marL="914400" lvl="1" indent="-457200">
              <a:lnSpc>
                <a:spcPts val="3800"/>
              </a:lnSpc>
              <a:buFont typeface="Courier New" panose="02070309020205020404" pitchFamily="49" charset="0"/>
              <a:buChar char="o"/>
            </a:pPr>
            <a:r>
              <a:rPr lang="en-US" sz="2400" dirty="0"/>
              <a:t>Rideshare options</a:t>
            </a:r>
          </a:p>
          <a:p>
            <a:pPr marL="914400" lvl="1" indent="-457200">
              <a:lnSpc>
                <a:spcPts val="3800"/>
              </a:lnSpc>
              <a:buFont typeface="Courier New" panose="02070309020205020404" pitchFamily="49" charset="0"/>
              <a:buChar char="o"/>
            </a:pPr>
            <a:r>
              <a:rPr lang="en-US" sz="2400" dirty="0"/>
              <a:t>Information center</a:t>
            </a:r>
          </a:p>
          <a:p>
            <a:pPr marL="914400" lvl="1" indent="-457200">
              <a:lnSpc>
                <a:spcPts val="3800"/>
              </a:lnSpc>
              <a:buFont typeface="Courier New" panose="02070309020205020404" pitchFamily="49" charset="0"/>
              <a:buChar char="o"/>
            </a:pPr>
            <a:r>
              <a:rPr lang="en-US" sz="2400" dirty="0"/>
              <a:t>Hosting events</a:t>
            </a:r>
          </a:p>
          <a:p>
            <a:pPr marL="914400" lvl="1" indent="-457200">
              <a:lnSpc>
                <a:spcPts val="3800"/>
              </a:lnSpc>
              <a:buFont typeface="Courier New" panose="02070309020205020404" pitchFamily="49" charset="0"/>
              <a:buChar char="o"/>
            </a:pPr>
            <a:r>
              <a:rPr lang="en-US" sz="2400" dirty="0"/>
              <a:t>Monitor TDM effectiveness through surveys and counts</a:t>
            </a:r>
          </a:p>
          <a:p>
            <a:pPr marL="914400" lvl="1" indent="-457200">
              <a:lnSpc>
                <a:spcPts val="3800"/>
              </a:lnSpc>
              <a:buFont typeface="Courier New" panose="02070309020205020404" pitchFamily="49" charset="0"/>
              <a:buChar char="o"/>
            </a:pPr>
            <a:r>
              <a:rPr lang="en-US" sz="2400" dirty="0"/>
              <a:t>Report results to City</a:t>
            </a:r>
          </a:p>
          <a:p>
            <a:pPr lvl="1">
              <a:lnSpc>
                <a:spcPts val="3800"/>
              </a:lnSpc>
            </a:pPr>
            <a:endParaRPr lang="en-US" sz="2400" dirty="0"/>
          </a:p>
          <a:p>
            <a:pPr marL="914400" lvl="1" indent="-457200">
              <a:lnSpc>
                <a:spcPts val="3800"/>
              </a:lnSpc>
              <a:buFont typeface="Courier New" panose="02070309020205020404" pitchFamily="49" charset="0"/>
              <a:buChar char="o"/>
            </a:pPr>
            <a:endParaRPr lang="en-US" sz="2400" dirty="0"/>
          </a:p>
          <a:p>
            <a:pPr marL="800100" lvl="1" indent="-342900">
              <a:lnSpc>
                <a:spcPts val="3800"/>
              </a:lnSpc>
              <a:buFont typeface="Courier New" panose="02070309020205020404" pitchFamily="49" charset="0"/>
              <a:buChar char="o"/>
            </a:pPr>
            <a:endParaRPr lang="en-US" sz="2400" dirty="0"/>
          </a:p>
          <a:p>
            <a:pPr marL="914400" lvl="1" indent="-457200">
              <a:lnSpc>
                <a:spcPts val="3800"/>
              </a:lnSpc>
              <a:buFont typeface="Courier New" panose="02070309020205020404" pitchFamily="49" charset="0"/>
              <a:buChar char="o"/>
            </a:pPr>
            <a:endParaRPr lang="en-US" sz="2400" dirty="0"/>
          </a:p>
          <a:p>
            <a:pPr marL="914400" lvl="1" indent="-457200">
              <a:lnSpc>
                <a:spcPts val="3800"/>
              </a:lnSpc>
              <a:buFont typeface="Courier New" panose="02070309020205020404" pitchFamily="49" charset="0"/>
              <a:buChar char="o"/>
            </a:pPr>
            <a:endParaRPr lang="en-US" sz="2400" dirty="0"/>
          </a:p>
          <a:p>
            <a:pPr marL="914400" lvl="1" indent="-457200">
              <a:lnSpc>
                <a:spcPts val="3800"/>
              </a:lnSpc>
              <a:buFont typeface="Courier New" panose="02070309020205020404" pitchFamily="49" charset="0"/>
              <a:buChar char="o"/>
            </a:pPr>
            <a:r>
              <a:rPr lang="en-US" sz="2400" dirty="0"/>
              <a:t>Indoor/outdoor bike parking</a:t>
            </a:r>
          </a:p>
          <a:p>
            <a:pPr marL="914400" lvl="1" indent="-457200">
              <a:lnSpc>
                <a:spcPts val="3800"/>
              </a:lnSpc>
              <a:buFont typeface="Courier New" panose="02070309020205020404" pitchFamily="49" charset="0"/>
              <a:buChar char="o"/>
            </a:pPr>
            <a:r>
              <a:rPr lang="en-US" sz="2400" dirty="0"/>
              <a:t>Bike-sharing</a:t>
            </a:r>
          </a:p>
          <a:p>
            <a:pPr marL="914400" lvl="1" indent="-457200">
              <a:lnSpc>
                <a:spcPts val="3800"/>
              </a:lnSpc>
              <a:buFont typeface="Courier New" panose="02070309020205020404" pitchFamily="49" charset="0"/>
              <a:buChar char="o"/>
            </a:pPr>
            <a:r>
              <a:rPr lang="en-US" sz="2400" dirty="0"/>
              <a:t>EV charging and parking</a:t>
            </a:r>
          </a:p>
          <a:p>
            <a:pPr marL="914400" lvl="1" indent="-457200">
              <a:lnSpc>
                <a:spcPts val="3800"/>
              </a:lnSpc>
              <a:buFont typeface="Courier New" panose="02070309020205020404" pitchFamily="49" charset="0"/>
              <a:buChar char="o"/>
            </a:pPr>
            <a:r>
              <a:rPr lang="en-US" sz="2400" dirty="0"/>
              <a:t>Unbundling parking costs from leases</a:t>
            </a:r>
          </a:p>
          <a:p>
            <a:pPr lvl="1">
              <a:lnSpc>
                <a:spcPts val="3800"/>
              </a:lnSpc>
            </a:pPr>
            <a:endParaRPr lang="en-US" sz="2400" dirty="0"/>
          </a:p>
          <a:p>
            <a:pPr lvl="1">
              <a:lnSpc>
                <a:spcPts val="3800"/>
              </a:lnSpc>
            </a:pPr>
            <a:endParaRPr lang="en-US" sz="2400" dirty="0"/>
          </a:p>
        </p:txBody>
      </p:sp>
    </p:spTree>
    <p:extLst>
      <p:ext uri="{BB962C8B-B14F-4D97-AF65-F5344CB8AC3E}">
        <p14:creationId xmlns:p14="http://schemas.microsoft.com/office/powerpoint/2010/main" val="47387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Peer Review Presenter</a:t>
            </a:r>
          </a:p>
        </p:txBody>
      </p:sp>
      <p:sp>
        <p:nvSpPr>
          <p:cNvPr id="7" name="TextBox 6"/>
          <p:cNvSpPr txBox="1"/>
          <p:nvPr/>
        </p:nvSpPr>
        <p:spPr>
          <a:xfrm>
            <a:off x="381000" y="1523999"/>
            <a:ext cx="8537028" cy="95410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800" dirty="0"/>
              <a:t>Jeff Maxtutis, Project Manager, Transportation Planner, BETA Group, Inc.</a:t>
            </a:r>
          </a:p>
        </p:txBody>
      </p:sp>
    </p:spTree>
    <p:extLst>
      <p:ext uri="{BB962C8B-B14F-4D97-AF65-F5344CB8AC3E}">
        <p14:creationId xmlns:p14="http://schemas.microsoft.com/office/powerpoint/2010/main" val="414834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Peer Review Process</a:t>
            </a:r>
          </a:p>
        </p:txBody>
      </p:sp>
      <p:sp>
        <p:nvSpPr>
          <p:cNvPr id="7" name="TextBox 6"/>
          <p:cNvSpPr txBox="1"/>
          <p:nvPr/>
        </p:nvSpPr>
        <p:spPr>
          <a:xfrm>
            <a:off x="381000" y="1524000"/>
            <a:ext cx="8537028" cy="4353628"/>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dirty="0"/>
              <a:t>Reviewed: </a:t>
            </a:r>
          </a:p>
          <a:p>
            <a:pPr marL="914400" lvl="1" indent="-457200">
              <a:spcBef>
                <a:spcPts val="600"/>
              </a:spcBef>
              <a:spcAft>
                <a:spcPts val="600"/>
              </a:spcAft>
              <a:buFont typeface="Courier New" panose="02070309020205020404" pitchFamily="49" charset="0"/>
              <a:buChar char="o"/>
            </a:pPr>
            <a:r>
              <a:rPr lang="en-US" sz="2400" dirty="0"/>
              <a:t>Response to Comments Memo – July 15, 2021, VHB, Inc.</a:t>
            </a:r>
          </a:p>
          <a:p>
            <a:pPr marL="914400" lvl="1" indent="-457200">
              <a:spcBef>
                <a:spcPts val="600"/>
              </a:spcBef>
              <a:spcAft>
                <a:spcPts val="600"/>
              </a:spcAft>
              <a:buFont typeface="Courier New" panose="02070309020205020404" pitchFamily="49" charset="0"/>
              <a:buChar char="o"/>
            </a:pPr>
            <a:r>
              <a:rPr lang="en-US" sz="2400" dirty="0"/>
              <a:t>Transportation Demand Management Memo – July 16, 2021, VHB, Inc.</a:t>
            </a:r>
          </a:p>
          <a:p>
            <a:pPr marL="914400" lvl="1" indent="-457200">
              <a:spcBef>
                <a:spcPts val="600"/>
              </a:spcBef>
              <a:spcAft>
                <a:spcPts val="600"/>
              </a:spcAft>
              <a:buFont typeface="Courier New" panose="02070309020205020404" pitchFamily="49" charset="0"/>
              <a:buChar char="o"/>
            </a:pPr>
            <a:r>
              <a:rPr lang="en-US" sz="2400" dirty="0"/>
              <a:t>Revised Site Plans – July 20, 2021, VHB, Inc.</a:t>
            </a:r>
          </a:p>
          <a:p>
            <a:pPr marL="914400" lvl="1" indent="-457200">
              <a:spcBef>
                <a:spcPts val="600"/>
              </a:spcBef>
              <a:spcAft>
                <a:spcPts val="600"/>
              </a:spcAft>
              <a:buFont typeface="Courier New" panose="02070309020205020404" pitchFamily="49" charset="0"/>
              <a:buChar char="o"/>
            </a:pPr>
            <a:r>
              <a:rPr lang="en-US" sz="2400" dirty="0"/>
              <a:t>Revised Commercial Use Parking Calculations – July 21, 2021, Applicant</a:t>
            </a:r>
            <a:endParaRPr lang="en-US" sz="2400" dirty="0">
              <a:highlight>
                <a:srgbClr val="FFFF00"/>
              </a:highlight>
            </a:endParaRPr>
          </a:p>
          <a:p>
            <a:pPr marL="457200" indent="-457200">
              <a:spcBef>
                <a:spcPts val="600"/>
              </a:spcBef>
              <a:spcAft>
                <a:spcPts val="600"/>
              </a:spcAft>
              <a:buFont typeface="Wingdings" panose="05000000000000000000" pitchFamily="2" charset="2"/>
              <a:buChar char="§"/>
            </a:pPr>
            <a:r>
              <a:rPr lang="en-US" sz="2400" dirty="0"/>
              <a:t>BETA submitted Memo  - August 2021</a:t>
            </a:r>
          </a:p>
          <a:p>
            <a:pPr>
              <a:lnSpc>
                <a:spcPts val="3800"/>
              </a:lnSpc>
            </a:pPr>
            <a:endParaRPr lang="en-US" sz="2800" dirty="0"/>
          </a:p>
        </p:txBody>
      </p:sp>
    </p:spTree>
    <p:extLst>
      <p:ext uri="{BB962C8B-B14F-4D97-AF65-F5344CB8AC3E}">
        <p14:creationId xmlns:p14="http://schemas.microsoft.com/office/powerpoint/2010/main" val="405078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1" y="6146178"/>
            <a:ext cx="1695450" cy="407021"/>
          </a:xfrm>
          <a:prstGeom prst="rect">
            <a:avLst/>
          </a:prstGeom>
        </p:spPr>
      </p:pic>
      <p:sp>
        <p:nvSpPr>
          <p:cNvPr id="8" name="Oval 7"/>
          <p:cNvSpPr/>
          <p:nvPr/>
        </p:nvSpPr>
        <p:spPr>
          <a:xfrm>
            <a:off x="-4419600" y="-457200"/>
            <a:ext cx="8077200" cy="9220200"/>
          </a:xfrm>
          <a:prstGeom prst="ellipse">
            <a:avLst/>
          </a:prstGeom>
          <a:solidFill>
            <a:srgbClr val="003B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3962400"/>
            <a:ext cx="2971800" cy="1938992"/>
          </a:xfrm>
          <a:prstGeom prst="rect">
            <a:avLst/>
          </a:prstGeom>
          <a:noFill/>
        </p:spPr>
        <p:txBody>
          <a:bodyPr wrap="square" rtlCol="0">
            <a:spAutoFit/>
          </a:bodyPr>
          <a:lstStyle/>
          <a:p>
            <a:pPr defTabSz="914186"/>
            <a:r>
              <a:rPr lang="en-US" sz="4000" b="1" dirty="0">
                <a:solidFill>
                  <a:schemeClr val="bg1"/>
                </a:solidFill>
                <a:effectLst>
                  <a:outerShdw blurRad="38100" dist="38100" dir="2700000" algn="tl">
                    <a:srgbClr val="000000">
                      <a:alpha val="43137"/>
                    </a:srgbClr>
                  </a:outerShdw>
                </a:effectLst>
                <a:latin typeface="+mj-lt"/>
              </a:rPr>
              <a:t>Remaining Issues </a:t>
            </a:r>
            <a:br>
              <a:rPr lang="en-US" sz="4000" b="1" dirty="0">
                <a:solidFill>
                  <a:schemeClr val="bg1"/>
                </a:solidFill>
                <a:effectLst>
                  <a:outerShdw blurRad="38100" dist="38100" dir="2700000" algn="tl">
                    <a:srgbClr val="000000">
                      <a:alpha val="43137"/>
                    </a:srgbClr>
                  </a:outerShdw>
                </a:effectLst>
                <a:latin typeface="+mj-lt"/>
              </a:rPr>
            </a:br>
            <a:endParaRPr lang="en-US" sz="4000" dirty="0">
              <a:ln w="50800">
                <a:noFill/>
              </a:ln>
              <a:solidFill>
                <a:schemeClr val="bg1"/>
              </a:solidFill>
              <a:effectLst>
                <a:outerShdw blurRad="38100" dist="38100" dir="2700000" algn="tl">
                  <a:srgbClr val="000000">
                    <a:alpha val="43137"/>
                  </a:srgbClr>
                </a:outerShdw>
              </a:effectLst>
              <a:latin typeface="+mj-l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19800"/>
            <a:ext cx="1380744" cy="33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03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Bicycle Parking</a:t>
            </a:r>
          </a:p>
        </p:txBody>
      </p:sp>
      <p:sp>
        <p:nvSpPr>
          <p:cNvPr id="7" name="TextBox 6"/>
          <p:cNvSpPr txBox="1"/>
          <p:nvPr/>
        </p:nvSpPr>
        <p:spPr>
          <a:xfrm>
            <a:off x="379686" y="1371600"/>
            <a:ext cx="8537028" cy="352263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5.5 </a:t>
            </a:r>
          </a:p>
          <a:p>
            <a:pPr marL="914400" lvl="1" indent="-457200">
              <a:spcBef>
                <a:spcPts val="600"/>
              </a:spcBef>
              <a:spcAft>
                <a:spcPts val="600"/>
              </a:spcAft>
              <a:buFont typeface="Courier New" panose="02070309020205020404" pitchFamily="49" charset="0"/>
              <a:buChar char="o"/>
            </a:pPr>
            <a:r>
              <a:rPr lang="en-US" sz="2400" dirty="0"/>
              <a:t>The number of parking spaces noted in the response to comments does not match those shown in the site plan. Please clarify </a:t>
            </a:r>
          </a:p>
          <a:p>
            <a:pPr marL="914400" lvl="1" indent="-457200">
              <a:spcBef>
                <a:spcPts val="600"/>
              </a:spcBef>
              <a:spcAft>
                <a:spcPts val="600"/>
              </a:spcAft>
              <a:buFont typeface="Courier New" panose="02070309020205020404" pitchFamily="49" charset="0"/>
              <a:buChar char="o"/>
            </a:pPr>
            <a:r>
              <a:rPr lang="en-US" sz="2400" dirty="0"/>
              <a:t>The project proposes 44 outdoor bike parking spaces for visitors along Washington Street. These spaces should be weatherproof and secure.</a:t>
            </a:r>
          </a:p>
          <a:p>
            <a:pPr>
              <a:lnSpc>
                <a:spcPts val="3800"/>
              </a:lnSpc>
            </a:pPr>
            <a:endParaRPr lang="en-US" sz="2800" dirty="0"/>
          </a:p>
        </p:txBody>
      </p:sp>
    </p:spTree>
    <p:extLst>
      <p:ext uri="{BB962C8B-B14F-4D97-AF65-F5344CB8AC3E}">
        <p14:creationId xmlns:p14="http://schemas.microsoft.com/office/powerpoint/2010/main" val="354618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1446550"/>
          </a:xfrm>
          <a:prstGeom prst="rect">
            <a:avLst/>
          </a:prstGeom>
          <a:noFill/>
        </p:spPr>
        <p:txBody>
          <a:bodyPr wrap="square" rtlCol="0">
            <a:spAutoFit/>
          </a:bodyPr>
          <a:lstStyle/>
          <a:p>
            <a:pPr algn="ctr"/>
            <a:r>
              <a:rPr lang="en-US" sz="4400" b="1" dirty="0">
                <a:solidFill>
                  <a:schemeClr val="bg1"/>
                </a:solidFill>
                <a:latin typeface="+mj-lt"/>
              </a:rPr>
              <a:t>Washington Street Bicycle Lane Parking</a:t>
            </a:r>
          </a:p>
        </p:txBody>
      </p:sp>
      <p:sp>
        <p:nvSpPr>
          <p:cNvPr id="7" name="TextBox 6"/>
          <p:cNvSpPr txBox="1"/>
          <p:nvPr/>
        </p:nvSpPr>
        <p:spPr>
          <a:xfrm>
            <a:off x="379686" y="1371600"/>
            <a:ext cx="8537028" cy="226074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5.6</a:t>
            </a:r>
          </a:p>
          <a:p>
            <a:pPr marL="800100" lvl="1" indent="-342900">
              <a:spcBef>
                <a:spcPts val="600"/>
              </a:spcBef>
              <a:spcAft>
                <a:spcPts val="600"/>
              </a:spcAft>
              <a:buFont typeface="Courier New" panose="02070309020205020404" pitchFamily="49" charset="0"/>
              <a:buChar char="o"/>
            </a:pPr>
            <a:r>
              <a:rPr lang="en-US" sz="2400" dirty="0"/>
              <a:t>Will the Applicant commit to construction of a protected bicycle lane if the City’s Washington Street design is approved before construction of the proposed project?</a:t>
            </a:r>
          </a:p>
          <a:p>
            <a:pPr>
              <a:lnSpc>
                <a:spcPts val="3800"/>
              </a:lnSpc>
            </a:pPr>
            <a:endParaRPr lang="en-US" sz="2800" dirty="0"/>
          </a:p>
        </p:txBody>
      </p:sp>
    </p:spTree>
    <p:extLst>
      <p:ext uri="{BB962C8B-B14F-4D97-AF65-F5344CB8AC3E}">
        <p14:creationId xmlns:p14="http://schemas.microsoft.com/office/powerpoint/2010/main" val="39794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62631"/>
            <a:ext cx="7926114" cy="584775"/>
          </a:xfrm>
          <a:prstGeom prst="rect">
            <a:avLst/>
          </a:prstGeom>
          <a:noFill/>
        </p:spPr>
        <p:txBody>
          <a:bodyPr wrap="square" rtlCol="0">
            <a:spAutoFit/>
          </a:bodyPr>
          <a:lstStyle/>
          <a:p>
            <a:pPr algn="ctr"/>
            <a:r>
              <a:rPr lang="en-US" sz="3200" b="1" dirty="0">
                <a:solidFill>
                  <a:schemeClr val="bg1"/>
                </a:solidFill>
                <a:latin typeface="+mj-lt"/>
              </a:rPr>
              <a:t>Washington Street Loading/Delivery</a:t>
            </a:r>
          </a:p>
        </p:txBody>
      </p:sp>
      <p:sp>
        <p:nvSpPr>
          <p:cNvPr id="7" name="TextBox 6"/>
          <p:cNvSpPr txBox="1"/>
          <p:nvPr/>
        </p:nvSpPr>
        <p:spPr>
          <a:xfrm>
            <a:off x="379686" y="1371600"/>
            <a:ext cx="8537028" cy="2630079"/>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5.10</a:t>
            </a:r>
          </a:p>
          <a:p>
            <a:pPr marL="800100" lvl="1" indent="-342900">
              <a:spcBef>
                <a:spcPts val="600"/>
              </a:spcBef>
              <a:spcAft>
                <a:spcPts val="600"/>
              </a:spcAft>
              <a:buFont typeface="Courier New" panose="02070309020205020404" pitchFamily="49" charset="0"/>
              <a:buChar char="o"/>
            </a:pPr>
            <a:r>
              <a:rPr lang="en-US" sz="2400" dirty="0"/>
              <a:t>The Applicant should provide all accessible spaces and loading areas on their site to ensure that sufficient accessible spaces and loading areas will be provided on site regardless of the Washington Street design </a:t>
            </a:r>
          </a:p>
          <a:p>
            <a:pPr>
              <a:lnSpc>
                <a:spcPts val="3800"/>
              </a:lnSpc>
            </a:pPr>
            <a:endParaRPr lang="en-US" sz="2800" dirty="0"/>
          </a:p>
        </p:txBody>
      </p:sp>
    </p:spTree>
    <p:extLst>
      <p:ext uri="{BB962C8B-B14F-4D97-AF65-F5344CB8AC3E}">
        <p14:creationId xmlns:p14="http://schemas.microsoft.com/office/powerpoint/2010/main" val="262069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Project Parking</a:t>
            </a:r>
          </a:p>
        </p:txBody>
      </p:sp>
      <p:sp>
        <p:nvSpPr>
          <p:cNvPr id="7" name="TextBox 6"/>
          <p:cNvSpPr txBox="1"/>
          <p:nvPr/>
        </p:nvSpPr>
        <p:spPr>
          <a:xfrm>
            <a:off x="379686" y="1371600"/>
            <a:ext cx="8537028" cy="5307735"/>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5.12</a:t>
            </a:r>
          </a:p>
          <a:p>
            <a:pPr marL="914400" lvl="1" indent="-457200">
              <a:spcBef>
                <a:spcPts val="600"/>
              </a:spcBef>
              <a:spcAft>
                <a:spcPts val="600"/>
              </a:spcAft>
              <a:buFont typeface="Courier New" panose="02070309020205020404" pitchFamily="49" charset="0"/>
              <a:buChar char="o"/>
            </a:pPr>
            <a:r>
              <a:rPr lang="en-US" sz="2400" dirty="0"/>
              <a:t>Recommend the 38 commercial/visitor spaces be combined for shared use parking (27/11)</a:t>
            </a:r>
          </a:p>
          <a:p>
            <a:pPr marL="914400" lvl="1" indent="-457200">
              <a:spcBef>
                <a:spcPts val="600"/>
              </a:spcBef>
              <a:spcAft>
                <a:spcPts val="600"/>
              </a:spcAft>
              <a:buFont typeface="Courier New" panose="02070309020205020404" pitchFamily="49" charset="0"/>
              <a:buChar char="o"/>
            </a:pPr>
            <a:r>
              <a:rPr lang="en-US" sz="2400" dirty="0"/>
              <a:t>Provide shared parking information based on other comparable site(s) that demonstrate the amount of proposed parking for commercial and visitors is adequate</a:t>
            </a:r>
          </a:p>
          <a:p>
            <a:pPr marL="914400" lvl="1" indent="-457200">
              <a:spcBef>
                <a:spcPts val="600"/>
              </a:spcBef>
              <a:spcAft>
                <a:spcPts val="600"/>
              </a:spcAft>
              <a:buFont typeface="Courier New" panose="02070309020205020404" pitchFamily="49" charset="0"/>
              <a:buChar char="o"/>
            </a:pPr>
            <a:r>
              <a:rPr lang="en-US" sz="2400" dirty="0"/>
              <a:t>Proposed 16 on-street spaces on Kempton Place. 22 spaces will need to be designated in the garage for commercial/visitor use (38-16)</a:t>
            </a:r>
          </a:p>
          <a:p>
            <a:pPr marL="800100" lvl="1" indent="-342900">
              <a:spcBef>
                <a:spcPts val="600"/>
              </a:spcBef>
              <a:spcAft>
                <a:spcPts val="600"/>
              </a:spcAft>
              <a:buFont typeface="Courier New" panose="02070309020205020404" pitchFamily="49" charset="0"/>
              <a:buChar char="o"/>
            </a:pPr>
            <a:r>
              <a:rPr lang="en-US" sz="2400" dirty="0"/>
              <a:t>Indicate locations and access/management of these spaces. Provide wayfinding signage</a:t>
            </a:r>
          </a:p>
          <a:p>
            <a:pPr>
              <a:lnSpc>
                <a:spcPts val="3800"/>
              </a:lnSpc>
            </a:pPr>
            <a:endParaRPr lang="en-US" sz="2800" dirty="0"/>
          </a:p>
        </p:txBody>
      </p:sp>
    </p:spTree>
    <p:extLst>
      <p:ext uri="{BB962C8B-B14F-4D97-AF65-F5344CB8AC3E}">
        <p14:creationId xmlns:p14="http://schemas.microsoft.com/office/powerpoint/2010/main" val="413490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Project Parking</a:t>
            </a:r>
          </a:p>
        </p:txBody>
      </p:sp>
      <p:sp>
        <p:nvSpPr>
          <p:cNvPr id="7" name="TextBox 6"/>
          <p:cNvSpPr txBox="1"/>
          <p:nvPr/>
        </p:nvSpPr>
        <p:spPr>
          <a:xfrm>
            <a:off x="379686" y="1371600"/>
            <a:ext cx="8537028" cy="404585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5.12 Continued</a:t>
            </a:r>
          </a:p>
          <a:p>
            <a:pPr marL="800100" lvl="1" indent="-342900">
              <a:spcBef>
                <a:spcPts val="600"/>
              </a:spcBef>
              <a:spcAft>
                <a:spcPts val="600"/>
              </a:spcAft>
              <a:buFont typeface="Courier New" panose="02070309020205020404" pitchFamily="49" charset="0"/>
              <a:buChar char="o"/>
            </a:pPr>
            <a:r>
              <a:rPr lang="en-US" sz="2400" dirty="0"/>
              <a:t>Employee parking should be marked by signs and shown in the plans</a:t>
            </a:r>
          </a:p>
          <a:p>
            <a:pPr marL="800100" lvl="1" indent="-342900">
              <a:spcBef>
                <a:spcPts val="600"/>
              </a:spcBef>
              <a:spcAft>
                <a:spcPts val="600"/>
              </a:spcAft>
              <a:buFont typeface="Courier New" panose="02070309020205020404" pitchFamily="49" charset="0"/>
              <a:buChar char="o"/>
            </a:pPr>
            <a:r>
              <a:rPr lang="en-US" sz="2400" dirty="0"/>
              <a:t>The proposed pick-up/drop-off zone should not be shared with parking during off-hours; and therefore, should not be included as part of the parking supply</a:t>
            </a:r>
          </a:p>
          <a:p>
            <a:pPr marL="800100" lvl="1" indent="-342900">
              <a:spcBef>
                <a:spcPts val="600"/>
              </a:spcBef>
              <a:spcAft>
                <a:spcPts val="600"/>
              </a:spcAft>
              <a:buFont typeface="Courier New" panose="02070309020205020404" pitchFamily="49" charset="0"/>
              <a:buChar char="o"/>
            </a:pPr>
            <a:r>
              <a:rPr lang="en-US" sz="2400" dirty="0"/>
              <a:t>Show areas on the plan where residents would park to move-in/move-out </a:t>
            </a:r>
          </a:p>
          <a:p>
            <a:pPr>
              <a:lnSpc>
                <a:spcPts val="3800"/>
              </a:lnSpc>
            </a:pPr>
            <a:endParaRPr lang="en-US" sz="2800" dirty="0"/>
          </a:p>
        </p:txBody>
      </p:sp>
    </p:spTree>
    <p:extLst>
      <p:ext uri="{BB962C8B-B14F-4D97-AF65-F5344CB8AC3E}">
        <p14:creationId xmlns:p14="http://schemas.microsoft.com/office/powerpoint/2010/main" val="1041355302"/>
      </p:ext>
    </p:extLst>
  </p:cSld>
  <p:clrMapOvr>
    <a:masterClrMapping/>
  </p:clrMapOvr>
</p:sld>
</file>

<file path=ppt/theme/theme1.xml><?xml version="1.0" encoding="utf-8"?>
<a:theme xmlns:a="http://schemas.openxmlformats.org/drawingml/2006/main" name="Corporat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pptx [Read-Only]" id="{1EB0C4D0-E0F4-4E73-907E-3E14F41172FC}" vid="{E8E9F306-61B6-4379-A0E9-E9A4110FBF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Powerpoint</Template>
  <TotalTime>2600</TotalTime>
  <Words>504</Words>
  <Application>Microsoft Office PowerPoint</Application>
  <PresentationFormat>On-screen Show (4:3)</PresentationFormat>
  <Paragraphs>83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Corporate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BETA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de Ruiter, P.E.</dc:creator>
  <cp:lastModifiedBy>Henriquez, Adrianna</cp:lastModifiedBy>
  <cp:revision>264</cp:revision>
  <cp:lastPrinted>2021-06-24T21:00:39Z</cp:lastPrinted>
  <dcterms:created xsi:type="dcterms:W3CDTF">2018-09-24T14:45:01Z</dcterms:created>
  <dcterms:modified xsi:type="dcterms:W3CDTF">2021-08-31T13:37:46Z</dcterms:modified>
</cp:coreProperties>
</file>