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8" r:id="rId2"/>
    <p:sldId id="303" r:id="rId3"/>
    <p:sldId id="286" r:id="rId4"/>
    <p:sldId id="360" r:id="rId5"/>
    <p:sldId id="358" r:id="rId6"/>
    <p:sldId id="363" r:id="rId7"/>
    <p:sldId id="302" r:id="rId8"/>
    <p:sldId id="350" r:id="rId9"/>
    <p:sldId id="340"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lyn Centracchio" initials="JC" lastIdx="1" clrIdx="0">
    <p:extLst>
      <p:ext uri="{19B8F6BF-5375-455C-9EA6-DF929625EA0E}">
        <p15:presenceInfo xmlns:p15="http://schemas.microsoft.com/office/powerpoint/2012/main" userId="S::jdextradeur@BETA-Inc.com::2733e008-23f4-4ee9-bc3d-cec55a4ce6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CCFF66"/>
    <a:srgbClr val="782F40"/>
    <a:srgbClr val="003B5C"/>
    <a:srgbClr val="63666A"/>
    <a:srgbClr val="719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94660"/>
  </p:normalViewPr>
  <p:slideViewPr>
    <p:cSldViewPr>
      <p:cViewPr varScale="1">
        <p:scale>
          <a:sx n="68" d="100"/>
          <a:sy n="68" d="100"/>
        </p:scale>
        <p:origin x="121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332" tIns="48166" rIns="96332" bIns="48166"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332" tIns="48166" rIns="96332" bIns="48166" rtlCol="0"/>
          <a:lstStyle>
            <a:lvl1pPr algn="r">
              <a:defRPr sz="1200"/>
            </a:lvl1pPr>
          </a:lstStyle>
          <a:p>
            <a:fld id="{63DE6F10-99D0-47E0-B3F2-12FE48867CB8}" type="datetimeFigureOut">
              <a:rPr lang="en-US" smtClean="0"/>
              <a:t>9/9/2021</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332" tIns="48166" rIns="96332" bIns="4816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332" tIns="48166" rIns="96332" bIns="481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332" tIns="48166" rIns="96332" bIns="481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332" tIns="48166" rIns="96332" bIns="48166" rtlCol="0" anchor="b"/>
          <a:lstStyle>
            <a:lvl1pPr algn="r">
              <a:defRPr sz="1200"/>
            </a:lvl1pPr>
          </a:lstStyle>
          <a:p>
            <a:fld id="{AD48FB61-6A14-4B3F-82FE-3DEE0A6F1296}" type="slidenum">
              <a:rPr lang="en-US" smtClean="0"/>
              <a:t>‹#›</a:t>
            </a:fld>
            <a:endParaRPr lang="en-US" dirty="0"/>
          </a:p>
        </p:txBody>
      </p:sp>
    </p:spTree>
    <p:extLst>
      <p:ext uri="{BB962C8B-B14F-4D97-AF65-F5344CB8AC3E}">
        <p14:creationId xmlns:p14="http://schemas.microsoft.com/office/powerpoint/2010/main" val="192554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8FB61-6A14-4B3F-82FE-3DEE0A6F1296}" type="slidenum">
              <a:rPr lang="en-US" smtClean="0"/>
              <a:t>2</a:t>
            </a:fld>
            <a:endParaRPr lang="en-US" dirty="0"/>
          </a:p>
        </p:txBody>
      </p:sp>
    </p:spTree>
    <p:extLst>
      <p:ext uri="{BB962C8B-B14F-4D97-AF65-F5344CB8AC3E}">
        <p14:creationId xmlns:p14="http://schemas.microsoft.com/office/powerpoint/2010/main" val="189294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134167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416294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409943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210985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178023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40643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161364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25347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331847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61798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D9693-E5E5-41CC-9440-0E16E4F20594}" type="datetimeFigureOut">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C306D-E1E6-488F-8362-A562282D5093}" type="slidenum">
              <a:rPr lang="en-US" smtClean="0"/>
              <a:t>‹#›</a:t>
            </a:fld>
            <a:endParaRPr lang="en-US" dirty="0"/>
          </a:p>
        </p:txBody>
      </p:sp>
    </p:spTree>
    <p:extLst>
      <p:ext uri="{BB962C8B-B14F-4D97-AF65-F5344CB8AC3E}">
        <p14:creationId xmlns:p14="http://schemas.microsoft.com/office/powerpoint/2010/main" val="379674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D9693-E5E5-41CC-9440-0E16E4F20594}" type="datetimeFigureOut">
              <a:rPr lang="en-US" smtClean="0"/>
              <a:t>9/9/2021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C306D-E1E6-488F-8362-A562282D5093}" type="slidenum">
              <a:rPr lang="en-US" smtClean="0"/>
              <a:t>‹#›</a:t>
            </a:fld>
            <a:endParaRPr lang="en-US" dirty="0"/>
          </a:p>
        </p:txBody>
      </p:sp>
    </p:spTree>
    <p:extLst>
      <p:ext uri="{BB962C8B-B14F-4D97-AF65-F5344CB8AC3E}">
        <p14:creationId xmlns:p14="http://schemas.microsoft.com/office/powerpoint/2010/main" val="354765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6781" y="-76200"/>
            <a:ext cx="9299037" cy="697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590800" y="-1501140"/>
            <a:ext cx="7848600" cy="8686800"/>
          </a:xfrm>
          <a:prstGeom prst="ellipse">
            <a:avLst/>
          </a:prstGeom>
          <a:solidFill>
            <a:srgbClr val="003B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42899" y="1057379"/>
            <a:ext cx="4495801" cy="5740033"/>
          </a:xfrm>
          <a:prstGeom prst="rect">
            <a:avLst/>
          </a:prstGeom>
          <a:noFill/>
        </p:spPr>
        <p:txBody>
          <a:bodyPr wrap="square" rtlCol="0">
            <a:spAutoFit/>
          </a:bodyPr>
          <a:lstStyle/>
          <a:p>
            <a:pPr defTabSz="914186"/>
            <a:r>
              <a:rPr lang="en-US" sz="3600" b="1" dirty="0">
                <a:solidFill>
                  <a:schemeClr val="bg1"/>
                </a:solidFill>
                <a:effectLst>
                  <a:outerShdw blurRad="38100" dist="38100" dir="2700000" algn="tl">
                    <a:srgbClr val="000000">
                      <a:alpha val="43137"/>
                    </a:srgbClr>
                  </a:outerShdw>
                </a:effectLst>
                <a:latin typeface="+mj-lt"/>
              </a:rPr>
              <a:t>The Dunstan Residences</a:t>
            </a:r>
          </a:p>
          <a:p>
            <a:pPr defTabSz="914186"/>
            <a:r>
              <a:rPr lang="en-US" sz="3600" b="1" dirty="0">
                <a:solidFill>
                  <a:schemeClr val="bg1"/>
                </a:solidFill>
                <a:effectLst>
                  <a:outerShdw blurRad="38100" dist="38100" dir="2700000" algn="tl">
                    <a:srgbClr val="000000">
                      <a:alpha val="43137"/>
                    </a:srgbClr>
                  </a:outerShdw>
                </a:effectLst>
                <a:latin typeface="+mj-lt"/>
              </a:rPr>
              <a:t>West Newton Redevelopment</a:t>
            </a:r>
          </a:p>
          <a:p>
            <a:pPr defTabSz="914186"/>
            <a:endParaRPr lang="en-US" sz="1600" b="1" dirty="0">
              <a:solidFill>
                <a:schemeClr val="bg1"/>
              </a:solidFill>
              <a:effectLst>
                <a:outerShdw blurRad="38100" dist="38100" dir="2700000" algn="tl">
                  <a:srgbClr val="000000">
                    <a:alpha val="43137"/>
                  </a:srgbClr>
                </a:outerShdw>
              </a:effectLst>
              <a:latin typeface="+mj-lt"/>
            </a:endParaRPr>
          </a:p>
          <a:p>
            <a:pPr defTabSz="914186"/>
            <a:r>
              <a:rPr lang="en-US" sz="3200" dirty="0">
                <a:solidFill>
                  <a:schemeClr val="bg1"/>
                </a:solidFill>
                <a:effectLst>
                  <a:outerShdw blurRad="38100" dist="38100" dir="2700000" algn="tl">
                    <a:srgbClr val="000000">
                      <a:alpha val="43137"/>
                    </a:srgbClr>
                  </a:outerShdw>
                </a:effectLst>
                <a:latin typeface="+mj-lt"/>
              </a:rPr>
              <a:t>Transportation </a:t>
            </a:r>
          </a:p>
          <a:p>
            <a:pPr defTabSz="914186"/>
            <a:r>
              <a:rPr lang="en-US" sz="3200" dirty="0">
                <a:solidFill>
                  <a:schemeClr val="bg1"/>
                </a:solidFill>
                <a:effectLst>
                  <a:outerShdw blurRad="38100" dist="38100" dir="2700000" algn="tl">
                    <a:srgbClr val="000000">
                      <a:alpha val="43137"/>
                    </a:srgbClr>
                  </a:outerShdw>
                </a:effectLst>
                <a:latin typeface="+mj-lt"/>
              </a:rPr>
              <a:t>Peer Review</a:t>
            </a:r>
          </a:p>
          <a:p>
            <a:pPr defTabSz="914186"/>
            <a:endParaRPr lang="en-US" sz="1100" dirty="0">
              <a:ln w="50800">
                <a:noFill/>
              </a:ln>
              <a:solidFill>
                <a:schemeClr val="bg1"/>
              </a:solidFill>
              <a:effectLst>
                <a:outerShdw blurRad="38100" dist="38100" dir="2700000" algn="tl" rotWithShape="0">
                  <a:srgbClr val="000000">
                    <a:alpha val="43137"/>
                  </a:srgbClr>
                </a:outerShdw>
              </a:effectLst>
              <a:latin typeface="+mj-lt"/>
            </a:endParaRPr>
          </a:p>
          <a:p>
            <a:pPr defTabSz="914186"/>
            <a:endParaRPr lang="en-US" sz="2400" dirty="0">
              <a:ln w="50800">
                <a:noFill/>
              </a:ln>
              <a:solidFill>
                <a:schemeClr val="bg1"/>
              </a:solidFill>
              <a:effectLst>
                <a:outerShdw blurRad="38100" dist="38100" dir="2700000" algn="tl">
                  <a:srgbClr val="000000">
                    <a:alpha val="43137"/>
                  </a:srgbClr>
                </a:outerShdw>
              </a:effectLst>
              <a:latin typeface="+mj-lt"/>
            </a:endParaRPr>
          </a:p>
          <a:p>
            <a:pPr defTabSz="914186"/>
            <a:r>
              <a:rPr lang="en-US" sz="2400" dirty="0">
                <a:ln w="50800">
                  <a:noFill/>
                </a:ln>
                <a:solidFill>
                  <a:schemeClr val="bg1"/>
                </a:solidFill>
                <a:effectLst>
                  <a:outerShdw blurRad="38100" dist="38100" dir="2700000" algn="tl">
                    <a:srgbClr val="000000">
                      <a:alpha val="43137"/>
                    </a:srgbClr>
                  </a:outerShdw>
                </a:effectLst>
                <a:latin typeface="+mj-lt"/>
              </a:rPr>
              <a:t>City of Newton</a:t>
            </a:r>
          </a:p>
          <a:p>
            <a:pPr defTabSz="914186"/>
            <a:endParaRPr lang="en-US" sz="2400" dirty="0">
              <a:ln w="50800">
                <a:noFill/>
              </a:ln>
              <a:solidFill>
                <a:schemeClr val="bg1"/>
              </a:solidFill>
              <a:effectLst>
                <a:outerShdw blurRad="38100" dist="38100" dir="2700000" algn="tl">
                  <a:srgbClr val="000000">
                    <a:alpha val="43137"/>
                  </a:srgbClr>
                </a:outerShdw>
              </a:effectLst>
              <a:latin typeface="+mj-lt"/>
            </a:endParaRPr>
          </a:p>
          <a:p>
            <a:pPr defTabSz="914186"/>
            <a:endParaRPr lang="en-US" sz="2400" dirty="0">
              <a:ln w="50800">
                <a:noFill/>
              </a:ln>
              <a:solidFill>
                <a:schemeClr val="bg1"/>
              </a:solidFill>
              <a:effectLst>
                <a:outerShdw blurRad="38100" dist="38100" dir="2700000" algn="tl">
                  <a:srgbClr val="000000">
                    <a:alpha val="43137"/>
                  </a:srgbClr>
                </a:outerShdw>
              </a:effectLst>
              <a:latin typeface="+mj-lt"/>
            </a:endParaRPr>
          </a:p>
          <a:p>
            <a:pPr defTabSz="914186"/>
            <a:r>
              <a:rPr lang="en-US" dirty="0">
                <a:ln w="50800">
                  <a:noFill/>
                </a:ln>
                <a:solidFill>
                  <a:schemeClr val="bg1"/>
                </a:solidFill>
                <a:effectLst>
                  <a:outerShdw blurRad="38100" dist="38100" dir="2700000" algn="tl">
                    <a:srgbClr val="000000">
                      <a:alpha val="43137"/>
                    </a:srgbClr>
                  </a:outerShdw>
                </a:effectLst>
                <a:latin typeface="+mj-lt"/>
              </a:rPr>
              <a:t>Newton City Hall</a:t>
            </a:r>
          </a:p>
          <a:p>
            <a:pPr defTabSz="914186"/>
            <a:r>
              <a:rPr lang="en-US" dirty="0">
                <a:ln w="50800">
                  <a:noFill/>
                </a:ln>
                <a:solidFill>
                  <a:schemeClr val="bg1"/>
                </a:solidFill>
                <a:effectLst>
                  <a:outerShdw blurRad="38100" dist="38100" dir="2700000" algn="tl">
                    <a:srgbClr val="000000">
                      <a:alpha val="43137"/>
                    </a:srgbClr>
                  </a:outerShdw>
                </a:effectLst>
                <a:latin typeface="+mj-lt"/>
              </a:rPr>
              <a:t>September  9, 2021</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49" y="6030364"/>
            <a:ext cx="1543051" cy="370435"/>
          </a:xfrm>
          <a:prstGeom prst="rect">
            <a:avLst/>
          </a:prstGeom>
        </p:spPr>
      </p:pic>
    </p:spTree>
    <p:extLst>
      <p:ext uri="{BB962C8B-B14F-4D97-AF65-F5344CB8AC3E}">
        <p14:creationId xmlns:p14="http://schemas.microsoft.com/office/powerpoint/2010/main" val="11645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Peer Review Process</a:t>
            </a:r>
          </a:p>
        </p:txBody>
      </p:sp>
      <p:sp>
        <p:nvSpPr>
          <p:cNvPr id="7" name="TextBox 6"/>
          <p:cNvSpPr txBox="1"/>
          <p:nvPr/>
        </p:nvSpPr>
        <p:spPr>
          <a:xfrm>
            <a:off x="381000" y="1524000"/>
            <a:ext cx="8537028" cy="2568524"/>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dirty="0"/>
              <a:t>Reviewed: </a:t>
            </a:r>
          </a:p>
          <a:p>
            <a:pPr marL="914400" lvl="1" indent="-457200">
              <a:spcBef>
                <a:spcPts val="600"/>
              </a:spcBef>
              <a:spcAft>
                <a:spcPts val="600"/>
              </a:spcAft>
              <a:buFont typeface="Courier New" panose="02070309020205020404" pitchFamily="49" charset="0"/>
              <a:buChar char="o"/>
            </a:pPr>
            <a:r>
              <a:rPr lang="en-US" sz="2400" dirty="0"/>
              <a:t>Response to Comments Memo – August 17, 2021, VHB, Inc.</a:t>
            </a:r>
          </a:p>
          <a:p>
            <a:pPr marL="914400" lvl="1" indent="-457200">
              <a:spcBef>
                <a:spcPts val="600"/>
              </a:spcBef>
              <a:spcAft>
                <a:spcPts val="600"/>
              </a:spcAft>
              <a:buFont typeface="Courier New" panose="02070309020205020404" pitchFamily="49" charset="0"/>
              <a:buChar char="o"/>
            </a:pPr>
            <a:r>
              <a:rPr lang="en-US" sz="2400" dirty="0"/>
              <a:t>Response to Comments Memo – August 30, 2021, Applicant</a:t>
            </a:r>
          </a:p>
          <a:p>
            <a:pPr marL="457200" indent="-457200">
              <a:spcBef>
                <a:spcPts val="600"/>
              </a:spcBef>
              <a:spcAft>
                <a:spcPts val="600"/>
              </a:spcAft>
              <a:buFont typeface="Wingdings" panose="05000000000000000000" pitchFamily="2" charset="2"/>
              <a:buChar char="§"/>
            </a:pPr>
            <a:r>
              <a:rPr lang="en-US" sz="2400" dirty="0"/>
              <a:t>BETA submitted Memo  - September 2021</a:t>
            </a:r>
          </a:p>
          <a:p>
            <a:pPr>
              <a:lnSpc>
                <a:spcPts val="3800"/>
              </a:lnSpc>
            </a:pPr>
            <a:endParaRPr lang="en-US" sz="2800" dirty="0"/>
          </a:p>
        </p:txBody>
      </p:sp>
    </p:spTree>
    <p:extLst>
      <p:ext uri="{BB962C8B-B14F-4D97-AF65-F5344CB8AC3E}">
        <p14:creationId xmlns:p14="http://schemas.microsoft.com/office/powerpoint/2010/main" val="405078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1" y="6146178"/>
            <a:ext cx="1695450" cy="407021"/>
          </a:xfrm>
          <a:prstGeom prst="rect">
            <a:avLst/>
          </a:prstGeom>
        </p:spPr>
      </p:pic>
      <p:sp>
        <p:nvSpPr>
          <p:cNvPr id="8" name="Oval 7"/>
          <p:cNvSpPr/>
          <p:nvPr/>
        </p:nvSpPr>
        <p:spPr>
          <a:xfrm>
            <a:off x="-4419600" y="-457200"/>
            <a:ext cx="8077200" cy="9220200"/>
          </a:xfrm>
          <a:prstGeom prst="ellipse">
            <a:avLst/>
          </a:prstGeom>
          <a:solidFill>
            <a:srgbClr val="003B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33400" y="3962400"/>
            <a:ext cx="2971800" cy="1938992"/>
          </a:xfrm>
          <a:prstGeom prst="rect">
            <a:avLst/>
          </a:prstGeom>
          <a:noFill/>
        </p:spPr>
        <p:txBody>
          <a:bodyPr wrap="square" rtlCol="0">
            <a:spAutoFit/>
          </a:bodyPr>
          <a:lstStyle/>
          <a:p>
            <a:pPr defTabSz="914186"/>
            <a:r>
              <a:rPr lang="en-US" sz="4000" b="1" dirty="0">
                <a:solidFill>
                  <a:schemeClr val="bg1"/>
                </a:solidFill>
                <a:effectLst>
                  <a:outerShdw blurRad="38100" dist="38100" dir="2700000" algn="tl">
                    <a:srgbClr val="000000">
                      <a:alpha val="43137"/>
                    </a:srgbClr>
                  </a:outerShdw>
                </a:effectLst>
                <a:latin typeface="+mj-lt"/>
              </a:rPr>
              <a:t>Remaining Issues </a:t>
            </a:r>
            <a:br>
              <a:rPr lang="en-US" sz="4000" b="1" dirty="0">
                <a:solidFill>
                  <a:schemeClr val="bg1"/>
                </a:solidFill>
                <a:effectLst>
                  <a:outerShdw blurRad="38100" dist="38100" dir="2700000" algn="tl">
                    <a:srgbClr val="000000">
                      <a:alpha val="43137"/>
                    </a:srgbClr>
                  </a:outerShdw>
                </a:effectLst>
                <a:latin typeface="+mj-lt"/>
              </a:rPr>
            </a:br>
            <a:endParaRPr lang="en-US" sz="4000" dirty="0">
              <a:ln w="50800">
                <a:noFill/>
              </a:ln>
              <a:solidFill>
                <a:schemeClr val="bg1"/>
              </a:solidFill>
              <a:effectLst>
                <a:outerShdw blurRad="38100" dist="38100" dir="2700000" algn="tl">
                  <a:srgbClr val="000000">
                    <a:alpha val="43137"/>
                  </a:srgbClr>
                </a:outerShdw>
              </a:effectLst>
              <a:latin typeface="+mj-l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19800"/>
            <a:ext cx="1380744" cy="33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03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62631"/>
            <a:ext cx="7926114" cy="584775"/>
          </a:xfrm>
          <a:prstGeom prst="rect">
            <a:avLst/>
          </a:prstGeom>
          <a:noFill/>
        </p:spPr>
        <p:txBody>
          <a:bodyPr wrap="square" rtlCol="0">
            <a:spAutoFit/>
          </a:bodyPr>
          <a:lstStyle/>
          <a:p>
            <a:pPr algn="ctr"/>
            <a:r>
              <a:rPr lang="en-US" sz="3200" b="1" dirty="0">
                <a:solidFill>
                  <a:schemeClr val="bg1"/>
                </a:solidFill>
                <a:latin typeface="+mj-lt"/>
              </a:rPr>
              <a:t>Loading/Delivery and Accessible Spaces</a:t>
            </a:r>
          </a:p>
        </p:txBody>
      </p:sp>
      <p:sp>
        <p:nvSpPr>
          <p:cNvPr id="7" name="TextBox 6"/>
          <p:cNvSpPr txBox="1"/>
          <p:nvPr/>
        </p:nvSpPr>
        <p:spPr>
          <a:xfrm>
            <a:off x="379686" y="1371600"/>
            <a:ext cx="8537028" cy="5153847"/>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b="1" dirty="0"/>
              <a:t>Comments 5.10 &amp; 5.18</a:t>
            </a:r>
          </a:p>
          <a:p>
            <a:pPr marL="800100" lvl="1" indent="-342900">
              <a:spcBef>
                <a:spcPts val="600"/>
              </a:spcBef>
              <a:spcAft>
                <a:spcPts val="600"/>
              </a:spcAft>
              <a:buFont typeface="Courier New" panose="02070309020205020404" pitchFamily="49" charset="0"/>
              <a:buChar char="o"/>
            </a:pPr>
            <a:r>
              <a:rPr lang="en-US" sz="2400" dirty="0"/>
              <a:t>The Applicant should provide accessible spaces and loading areas on their site to ensure that sufficient accessible spaces and loading areas will be provided on site regardless of the Washington Street design</a:t>
            </a:r>
          </a:p>
          <a:p>
            <a:pPr marL="800100" lvl="1" indent="-342900">
              <a:spcBef>
                <a:spcPts val="600"/>
              </a:spcBef>
              <a:spcAft>
                <a:spcPts val="600"/>
              </a:spcAft>
              <a:buFont typeface="Courier New" panose="02070309020205020404" pitchFamily="49" charset="0"/>
              <a:buChar char="o"/>
            </a:pPr>
            <a:r>
              <a:rPr lang="en-US" sz="2400" dirty="0"/>
              <a:t>Consider relocating loading zone on the west side of Kempton Place to the east side near Washington Street to better serve Building 3 </a:t>
            </a:r>
          </a:p>
          <a:p>
            <a:pPr marL="800100" lvl="1" indent="-342900">
              <a:spcBef>
                <a:spcPts val="600"/>
              </a:spcBef>
              <a:spcAft>
                <a:spcPts val="600"/>
              </a:spcAft>
              <a:buFont typeface="Courier New" panose="02070309020205020404" pitchFamily="49" charset="0"/>
              <a:buChar char="o"/>
            </a:pPr>
            <a:r>
              <a:rPr lang="en-US" sz="2400" dirty="0"/>
              <a:t>Applicant to coordinate with AAB if request for accessible parking on Washington Street is not approved by Traffic Council</a:t>
            </a:r>
          </a:p>
          <a:p>
            <a:pPr>
              <a:lnSpc>
                <a:spcPts val="3800"/>
              </a:lnSpc>
            </a:pPr>
            <a:endParaRPr lang="en-US" sz="2800" dirty="0"/>
          </a:p>
        </p:txBody>
      </p:sp>
    </p:spTree>
    <p:extLst>
      <p:ext uri="{BB962C8B-B14F-4D97-AF65-F5344CB8AC3E}">
        <p14:creationId xmlns:p14="http://schemas.microsoft.com/office/powerpoint/2010/main" val="262069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Project Parking</a:t>
            </a:r>
          </a:p>
        </p:txBody>
      </p:sp>
      <p:sp>
        <p:nvSpPr>
          <p:cNvPr id="7" name="TextBox 6"/>
          <p:cNvSpPr txBox="1"/>
          <p:nvPr/>
        </p:nvSpPr>
        <p:spPr>
          <a:xfrm>
            <a:off x="379686" y="1371600"/>
            <a:ext cx="8537028" cy="2783967"/>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2400" b="1" dirty="0"/>
              <a:t>Comment 5.12</a:t>
            </a:r>
          </a:p>
          <a:p>
            <a:pPr marL="914400" lvl="1" indent="-457200">
              <a:spcBef>
                <a:spcPts val="600"/>
              </a:spcBef>
              <a:spcAft>
                <a:spcPts val="600"/>
              </a:spcAft>
              <a:buFont typeface="Courier New" panose="02070309020205020404" pitchFamily="49" charset="0"/>
              <a:buChar char="o"/>
            </a:pPr>
            <a:r>
              <a:rPr lang="en-US" sz="2400" dirty="0"/>
              <a:t>Provide shared parking information based on other comparable site(s) that demonstrate the amount of proposed parking for commercial and visitors is adequate</a:t>
            </a:r>
          </a:p>
          <a:p>
            <a:pPr marL="914400" lvl="1" indent="-457200">
              <a:spcBef>
                <a:spcPts val="600"/>
              </a:spcBef>
              <a:spcAft>
                <a:spcPts val="600"/>
              </a:spcAft>
              <a:buFont typeface="Courier New" panose="02070309020205020404" pitchFamily="49" charset="0"/>
              <a:buChar char="o"/>
            </a:pPr>
            <a:r>
              <a:rPr lang="en-US" sz="2400" dirty="0"/>
              <a:t>Trio and The Merc (Waltham) developments reviewed</a:t>
            </a:r>
          </a:p>
          <a:p>
            <a:pPr>
              <a:lnSpc>
                <a:spcPts val="3800"/>
              </a:lnSpc>
            </a:pPr>
            <a:endParaRPr lang="en-US" sz="2800" dirty="0"/>
          </a:p>
        </p:txBody>
      </p:sp>
    </p:spTree>
    <p:extLst>
      <p:ext uri="{BB962C8B-B14F-4D97-AF65-F5344CB8AC3E}">
        <p14:creationId xmlns:p14="http://schemas.microsoft.com/office/powerpoint/2010/main" val="413490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Parking</a:t>
            </a:r>
          </a:p>
        </p:txBody>
      </p:sp>
      <p:graphicFrame>
        <p:nvGraphicFramePr>
          <p:cNvPr id="4" name="Table 3"/>
          <p:cNvGraphicFramePr>
            <a:graphicFrameLocks noGrp="1"/>
          </p:cNvGraphicFramePr>
          <p:nvPr>
            <p:extLst>
              <p:ext uri="{D42A27DB-BD31-4B8C-83A1-F6EECF244321}">
                <p14:modId xmlns:p14="http://schemas.microsoft.com/office/powerpoint/2010/main" val="63144959"/>
              </p:ext>
            </p:extLst>
          </p:nvPr>
        </p:nvGraphicFramePr>
        <p:xfrm>
          <a:off x="914400" y="2133598"/>
          <a:ext cx="5749069" cy="3733383"/>
        </p:xfrm>
        <a:graphic>
          <a:graphicData uri="http://schemas.openxmlformats.org/drawingml/2006/table">
            <a:tbl>
              <a:tblPr firstRow="1" firstCol="1" bandRow="1">
                <a:tableStyleId>{5C22544A-7EE6-4342-B048-85BDC9FD1C3A}</a:tableStyleId>
              </a:tblPr>
              <a:tblGrid>
                <a:gridCol w="3104098">
                  <a:extLst>
                    <a:ext uri="{9D8B030D-6E8A-4147-A177-3AD203B41FA5}">
                      <a16:colId xmlns:a16="http://schemas.microsoft.com/office/drawing/2014/main" val="20000"/>
                    </a:ext>
                  </a:extLst>
                </a:gridCol>
                <a:gridCol w="1328308">
                  <a:extLst>
                    <a:ext uri="{9D8B030D-6E8A-4147-A177-3AD203B41FA5}">
                      <a16:colId xmlns:a16="http://schemas.microsoft.com/office/drawing/2014/main" val="20001"/>
                    </a:ext>
                  </a:extLst>
                </a:gridCol>
                <a:gridCol w="1316663">
                  <a:extLst>
                    <a:ext uri="{9D8B030D-6E8A-4147-A177-3AD203B41FA5}">
                      <a16:colId xmlns:a16="http://schemas.microsoft.com/office/drawing/2014/main" val="20002"/>
                    </a:ext>
                  </a:extLst>
                </a:gridCol>
              </a:tblGrid>
              <a:tr h="1538823">
                <a:tc>
                  <a:txBody>
                    <a:bodyPr/>
                    <a:lstStyle/>
                    <a:p>
                      <a:pPr marL="0" marR="0" algn="ctr">
                        <a:spcBef>
                          <a:spcPts val="0"/>
                        </a:spcBef>
                        <a:spcAft>
                          <a:spcPts val="0"/>
                        </a:spcAft>
                        <a:tabLst>
                          <a:tab pos="914400" algn="l"/>
                        </a:tabLst>
                      </a:pPr>
                      <a:r>
                        <a:rPr lang="en-US" sz="1600" dirty="0">
                          <a:effectLst/>
                        </a:rPr>
                        <a:t>Project </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Residential Ratio</a:t>
                      </a:r>
                    </a:p>
                  </a:txBody>
                  <a:tcPr marL="68580" marR="68580" marT="0" marB="0" anchor="ctr"/>
                </a:tc>
                <a:tc>
                  <a:txBody>
                    <a:bodyPr/>
                    <a:lstStyle/>
                    <a:p>
                      <a:pPr marL="0" marR="0" algn="ctr">
                        <a:spcBef>
                          <a:spcPts val="0"/>
                        </a:spcBef>
                        <a:spcAft>
                          <a:spcPts val="0"/>
                        </a:spcAft>
                        <a:tabLst>
                          <a:tab pos="914400" algn="l"/>
                        </a:tabLst>
                      </a:pPr>
                      <a:r>
                        <a:rPr lang="en-US" sz="1600" dirty="0">
                          <a:effectLst/>
                        </a:rPr>
                        <a:t>Commercial Ratio</a:t>
                      </a:r>
                      <a:endParaRPr lang="en-US" sz="16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716489">
                <a:tc>
                  <a:txBody>
                    <a:bodyPr/>
                    <a:lstStyle/>
                    <a:p>
                      <a:pPr marL="27305" marR="0" algn="l">
                        <a:spcBef>
                          <a:spcPts val="0"/>
                        </a:spcBef>
                        <a:spcAft>
                          <a:spcPts val="0"/>
                        </a:spcAft>
                      </a:pPr>
                      <a:r>
                        <a:rPr lang="en-US" sz="1600" u="sng" dirty="0">
                          <a:effectLst/>
                        </a:rPr>
                        <a:t>Dunstan</a:t>
                      </a:r>
                    </a:p>
                    <a:p>
                      <a:pPr marL="27305" marR="0" algn="l">
                        <a:spcBef>
                          <a:spcPts val="0"/>
                        </a:spcBef>
                        <a:spcAft>
                          <a:spcPts val="0"/>
                        </a:spcAft>
                      </a:pPr>
                      <a:r>
                        <a:rPr lang="en-US" sz="1600" dirty="0">
                          <a:effectLst/>
                          <a:latin typeface="Calibri"/>
                          <a:ea typeface="Times New Roman"/>
                          <a:cs typeface="Times New Roman"/>
                        </a:rPr>
                        <a:t>302 DUs</a:t>
                      </a:r>
                    </a:p>
                    <a:p>
                      <a:pPr marL="27305" marR="0" algn="l">
                        <a:spcBef>
                          <a:spcPts val="0"/>
                        </a:spcBef>
                        <a:spcAft>
                          <a:spcPts val="0"/>
                        </a:spcAft>
                      </a:pPr>
                      <a:r>
                        <a:rPr lang="en-US" sz="1600" dirty="0">
                          <a:effectLst/>
                          <a:latin typeface="Calibri"/>
                          <a:ea typeface="Times New Roman"/>
                          <a:cs typeface="Times New Roman"/>
                        </a:rPr>
                        <a:t>7.7 KSK Commercial</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1 space/DU</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3.5 spaces/KSF</a:t>
                      </a:r>
                    </a:p>
                  </a:txBody>
                  <a:tcPr marL="68580" marR="68580" marT="0" marB="0" anchor="ctr"/>
                </a:tc>
                <a:extLst>
                  <a:ext uri="{0D108BD9-81ED-4DB2-BD59-A6C34878D82A}">
                    <a16:rowId xmlns:a16="http://schemas.microsoft.com/office/drawing/2014/main" val="10001"/>
                  </a:ext>
                </a:extLst>
              </a:tr>
              <a:tr h="716489">
                <a:tc>
                  <a:txBody>
                    <a:bodyPr/>
                    <a:lstStyle/>
                    <a:p>
                      <a:pPr marL="27305" marR="0" algn="l">
                        <a:spcBef>
                          <a:spcPts val="0"/>
                        </a:spcBef>
                        <a:spcAft>
                          <a:spcPts val="0"/>
                        </a:spcAft>
                      </a:pPr>
                      <a:r>
                        <a:rPr lang="en-US" sz="1600" u="sng" dirty="0">
                          <a:effectLst/>
                        </a:rPr>
                        <a:t>Trio</a:t>
                      </a:r>
                    </a:p>
                    <a:p>
                      <a:pPr marL="27305" marR="0" algn="l">
                        <a:spcBef>
                          <a:spcPts val="0"/>
                        </a:spcBef>
                        <a:spcAft>
                          <a:spcPts val="0"/>
                        </a:spcAft>
                      </a:pPr>
                      <a:r>
                        <a:rPr lang="en-US" sz="1600" dirty="0">
                          <a:effectLst/>
                        </a:rPr>
                        <a:t>131 DUs</a:t>
                      </a:r>
                    </a:p>
                    <a:p>
                      <a:pPr marL="27305" marR="0" algn="l">
                        <a:spcBef>
                          <a:spcPts val="0"/>
                        </a:spcBef>
                        <a:spcAft>
                          <a:spcPts val="0"/>
                        </a:spcAft>
                      </a:pPr>
                      <a:r>
                        <a:rPr lang="en-US" sz="1600" dirty="0">
                          <a:effectLst/>
                        </a:rPr>
                        <a:t>41.9 KSF Commercial </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.94 space/DU</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3.2 spaces/KSF</a:t>
                      </a:r>
                    </a:p>
                  </a:txBody>
                  <a:tcPr marL="68580" marR="68580" marT="0" marB="0" anchor="ctr"/>
                </a:tc>
                <a:extLst>
                  <a:ext uri="{0D108BD9-81ED-4DB2-BD59-A6C34878D82A}">
                    <a16:rowId xmlns:a16="http://schemas.microsoft.com/office/drawing/2014/main" val="10002"/>
                  </a:ext>
                </a:extLst>
              </a:tr>
              <a:tr h="716489">
                <a:tc>
                  <a:txBody>
                    <a:bodyPr/>
                    <a:lstStyle/>
                    <a:p>
                      <a:pPr marL="27305" marR="0" algn="l">
                        <a:spcBef>
                          <a:spcPts val="0"/>
                        </a:spcBef>
                        <a:spcAft>
                          <a:spcPts val="0"/>
                        </a:spcAft>
                      </a:pPr>
                      <a:r>
                        <a:rPr lang="en-US" sz="1600" u="sng" dirty="0">
                          <a:effectLst/>
                          <a:latin typeface="Calibri"/>
                          <a:ea typeface="Times New Roman"/>
                          <a:cs typeface="Times New Roman"/>
                        </a:rPr>
                        <a:t>The MERC (Waltham)</a:t>
                      </a:r>
                    </a:p>
                    <a:p>
                      <a:pPr marL="27305" marR="0" algn="l">
                        <a:spcBef>
                          <a:spcPts val="0"/>
                        </a:spcBef>
                        <a:spcAft>
                          <a:spcPts val="0"/>
                        </a:spcAft>
                      </a:pPr>
                      <a:r>
                        <a:rPr lang="en-US" sz="1600" dirty="0">
                          <a:effectLst/>
                          <a:latin typeface="Calibri"/>
                          <a:ea typeface="Times New Roman"/>
                          <a:cs typeface="Times New Roman"/>
                        </a:rPr>
                        <a:t>269 DUs</a:t>
                      </a:r>
                    </a:p>
                    <a:p>
                      <a:pPr marL="27305" marR="0" algn="l">
                        <a:spcBef>
                          <a:spcPts val="0"/>
                        </a:spcBef>
                        <a:spcAft>
                          <a:spcPts val="0"/>
                        </a:spcAft>
                      </a:pPr>
                      <a:r>
                        <a:rPr lang="en-US" sz="1600" dirty="0">
                          <a:effectLst/>
                          <a:latin typeface="Calibri"/>
                          <a:ea typeface="Times New Roman"/>
                          <a:cs typeface="Times New Roman"/>
                        </a:rPr>
                        <a:t>27.6 KSF Commercial</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1.1 spaces/DU</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3.3 spaces/KSF</a:t>
                      </a:r>
                    </a:p>
                  </a:txBody>
                  <a:tcPr marL="68580" marR="68580" marT="0" marB="0" anchor="ctr"/>
                </a:tc>
                <a:extLst>
                  <a:ext uri="{0D108BD9-81ED-4DB2-BD59-A6C34878D82A}">
                    <a16:rowId xmlns:a16="http://schemas.microsoft.com/office/drawing/2014/main" val="2556353103"/>
                  </a:ext>
                </a:extLst>
              </a:tr>
            </a:tbl>
          </a:graphicData>
        </a:graphic>
      </p:graphicFrame>
      <p:sp>
        <p:nvSpPr>
          <p:cNvPr id="5" name="Rectangle 2"/>
          <p:cNvSpPr>
            <a:spLocks noChangeArrowheads="1"/>
          </p:cNvSpPr>
          <p:nvPr/>
        </p:nvSpPr>
        <p:spPr bwMode="auto">
          <a:xfrm>
            <a:off x="381000" y="1271573"/>
            <a:ext cx="85370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914400" algn="l"/>
              </a:tabLst>
              <a:defRPr>
                <a:solidFill>
                  <a:schemeClr val="tx1"/>
                </a:solidFill>
                <a:latin typeface="Arial" pitchFamily="34" charset="0"/>
                <a:cs typeface="Arial" pitchFamily="34" charset="0"/>
              </a:defRPr>
            </a:lvl1pPr>
            <a:lvl2pPr fontAlgn="base">
              <a:spcBef>
                <a:spcPct val="0"/>
              </a:spcBef>
              <a:spcAft>
                <a:spcPct val="0"/>
              </a:spcAft>
              <a:tabLst>
                <a:tab pos="914400" algn="l"/>
              </a:tabLst>
              <a:defRPr>
                <a:solidFill>
                  <a:schemeClr val="tx1"/>
                </a:solidFill>
                <a:latin typeface="Arial" pitchFamily="34" charset="0"/>
                <a:cs typeface="Arial" pitchFamily="34" charset="0"/>
              </a:defRPr>
            </a:lvl2pPr>
            <a:lvl3pPr fontAlgn="base">
              <a:spcBef>
                <a:spcPct val="0"/>
              </a:spcBef>
              <a:spcAft>
                <a:spcPct val="0"/>
              </a:spcAft>
              <a:tabLst>
                <a:tab pos="914400" algn="l"/>
              </a:tabLst>
              <a:defRPr>
                <a:solidFill>
                  <a:schemeClr val="tx1"/>
                </a:solidFill>
                <a:latin typeface="Arial" pitchFamily="34" charset="0"/>
                <a:cs typeface="Arial" pitchFamily="34" charset="0"/>
              </a:defRPr>
            </a:lvl3pPr>
            <a:lvl4pPr fontAlgn="base">
              <a:spcBef>
                <a:spcPct val="0"/>
              </a:spcBef>
              <a:spcAft>
                <a:spcPct val="0"/>
              </a:spcAft>
              <a:tabLst>
                <a:tab pos="914400" algn="l"/>
              </a:tabLst>
              <a:defRPr>
                <a:solidFill>
                  <a:schemeClr val="tx1"/>
                </a:solidFill>
                <a:latin typeface="Arial" pitchFamily="34" charset="0"/>
                <a:cs typeface="Arial" pitchFamily="34" charset="0"/>
              </a:defRPr>
            </a:lvl4pPr>
            <a:lvl5pPr fontAlgn="base">
              <a:spcBef>
                <a:spcPct val="0"/>
              </a:spcBef>
              <a:spcAft>
                <a:spcPct val="0"/>
              </a:spcAft>
              <a:tabLst>
                <a:tab pos="914400" algn="l"/>
              </a:tabLst>
              <a:defRPr>
                <a:solidFill>
                  <a:schemeClr val="tx1"/>
                </a:solidFill>
                <a:latin typeface="Arial" pitchFamily="34" charset="0"/>
                <a:cs typeface="Arial" pitchFamily="34" charset="0"/>
              </a:defRPr>
            </a:lvl5pPr>
            <a:lvl6pPr fontAlgn="base">
              <a:spcBef>
                <a:spcPct val="0"/>
              </a:spcBef>
              <a:spcAft>
                <a:spcPct val="0"/>
              </a:spcAft>
              <a:tabLst>
                <a:tab pos="914400" algn="l"/>
              </a:tabLst>
              <a:defRPr>
                <a:solidFill>
                  <a:schemeClr val="tx1"/>
                </a:solidFill>
                <a:latin typeface="Arial" pitchFamily="34" charset="0"/>
                <a:cs typeface="Arial" pitchFamily="34" charset="0"/>
              </a:defRPr>
            </a:lvl6pPr>
            <a:lvl7pPr fontAlgn="base">
              <a:spcBef>
                <a:spcPct val="0"/>
              </a:spcBef>
              <a:spcAft>
                <a:spcPct val="0"/>
              </a:spcAft>
              <a:tabLst>
                <a:tab pos="914400" algn="l"/>
              </a:tabLst>
              <a:defRPr>
                <a:solidFill>
                  <a:schemeClr val="tx1"/>
                </a:solidFill>
                <a:latin typeface="Arial" pitchFamily="34" charset="0"/>
                <a:cs typeface="Arial" pitchFamily="34" charset="0"/>
              </a:defRPr>
            </a:lvl7pPr>
            <a:lvl8pPr fontAlgn="base">
              <a:spcBef>
                <a:spcPct val="0"/>
              </a:spcBef>
              <a:spcAft>
                <a:spcPct val="0"/>
              </a:spcAft>
              <a:tabLst>
                <a:tab pos="914400" algn="l"/>
              </a:tabLst>
              <a:defRPr>
                <a:solidFill>
                  <a:schemeClr val="tx1"/>
                </a:solidFill>
                <a:latin typeface="Arial" pitchFamily="34" charset="0"/>
                <a:cs typeface="Arial" pitchFamily="34" charset="0"/>
              </a:defRPr>
            </a:lvl8pPr>
            <a:lvl9pPr fontAlgn="base">
              <a:spcBef>
                <a:spcPct val="0"/>
              </a:spcBef>
              <a:spcAft>
                <a:spcPct val="0"/>
              </a:spcAft>
              <a:tabLst>
                <a:tab pos="9144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2400" b="1" i="0" u="none" strike="noStrike" cap="none" normalizeH="0" baseline="0" dirty="0">
                <a:ln>
                  <a:noFill/>
                </a:ln>
                <a:solidFill>
                  <a:srgbClr val="000000"/>
                </a:solidFill>
                <a:effectLst/>
                <a:latin typeface="Calibri" pitchFamily="34" charset="0"/>
                <a:ea typeface="Times New Roman" pitchFamily="18" charset="0"/>
                <a:cs typeface="Calibri" pitchFamily="34" charset="0"/>
              </a:rPr>
              <a:t>Parking </a:t>
            </a:r>
            <a:r>
              <a:rPr lang="en-US" altLang="en-US" sz="2400" b="1" dirty="0">
                <a:solidFill>
                  <a:srgbClr val="000000"/>
                </a:solidFill>
                <a:latin typeface="Calibri" pitchFamily="34" charset="0"/>
                <a:ea typeface="Times New Roman" pitchFamily="18" charset="0"/>
                <a:cs typeface="Calibri" pitchFamily="34" charset="0"/>
              </a:rPr>
              <a:t>Comparison</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8262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269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19200"/>
            <a:ext cx="9814695" cy="905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3350" y="3733800"/>
            <a:ext cx="2362200" cy="1323439"/>
          </a:xfrm>
          <a:prstGeom prst="rect">
            <a:avLst/>
          </a:prstGeom>
          <a:noFill/>
        </p:spPr>
        <p:txBody>
          <a:bodyPr wrap="square" rtlCol="0">
            <a:spAutoFit/>
          </a:bodyPr>
          <a:lstStyle/>
          <a:p>
            <a:pPr algn="r" defTabSz="914186"/>
            <a:r>
              <a:rPr lang="en-US" sz="4000" b="1" dirty="0">
                <a:solidFill>
                  <a:schemeClr val="bg1"/>
                </a:solidFill>
                <a:effectLst>
                  <a:outerShdw blurRad="38100" dist="38100" dir="2700000" algn="tl">
                    <a:srgbClr val="000000">
                      <a:alpha val="43137"/>
                    </a:srgbClr>
                  </a:outerShdw>
                </a:effectLst>
                <a:latin typeface="+mj-lt"/>
              </a:rPr>
              <a:t>Thank You</a:t>
            </a:r>
            <a:br>
              <a:rPr lang="en-US" sz="4000" b="1" dirty="0">
                <a:solidFill>
                  <a:schemeClr val="bg1"/>
                </a:solidFill>
                <a:effectLst>
                  <a:outerShdw blurRad="38100" dist="38100" dir="2700000" algn="tl">
                    <a:srgbClr val="000000">
                      <a:alpha val="43137"/>
                    </a:srgbClr>
                  </a:outerShdw>
                </a:effectLst>
                <a:latin typeface="+mj-lt"/>
              </a:rPr>
            </a:br>
            <a:endParaRPr lang="en-US" sz="4000" dirty="0">
              <a:ln w="50800">
                <a:noFill/>
              </a:ln>
              <a:solidFill>
                <a:schemeClr val="bg1"/>
              </a:solidFill>
              <a:effectLst>
                <a:outerShdw blurRad="38100" dist="38100" dir="2700000" algn="tl">
                  <a:srgbClr val="000000">
                    <a:alpha val="43137"/>
                  </a:srgbClr>
                </a:outerShdw>
              </a:effectLst>
              <a:latin typeface="+mj-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50" y="5523964"/>
            <a:ext cx="1390650" cy="333849"/>
          </a:xfrm>
          <a:prstGeom prst="rect">
            <a:avLst/>
          </a:prstGeom>
        </p:spPr>
      </p:pic>
    </p:spTree>
    <p:extLst>
      <p:ext uri="{BB962C8B-B14F-4D97-AF65-F5344CB8AC3E}">
        <p14:creationId xmlns:p14="http://schemas.microsoft.com/office/powerpoint/2010/main" val="209024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Project Parking</a:t>
            </a:r>
          </a:p>
        </p:txBody>
      </p:sp>
      <p:graphicFrame>
        <p:nvGraphicFramePr>
          <p:cNvPr id="4" name="Table 3"/>
          <p:cNvGraphicFramePr>
            <a:graphicFrameLocks noGrp="1"/>
          </p:cNvGraphicFramePr>
          <p:nvPr>
            <p:extLst>
              <p:ext uri="{D42A27DB-BD31-4B8C-83A1-F6EECF244321}">
                <p14:modId xmlns:p14="http://schemas.microsoft.com/office/powerpoint/2010/main" val="2405462735"/>
              </p:ext>
            </p:extLst>
          </p:nvPr>
        </p:nvGraphicFramePr>
        <p:xfrm>
          <a:off x="914400" y="2133598"/>
          <a:ext cx="7696200" cy="3688290"/>
        </p:xfrm>
        <a:graphic>
          <a:graphicData uri="http://schemas.openxmlformats.org/drawingml/2006/table">
            <a:tbl>
              <a:tblPr firstRow="1" firstCol="1" bandRow="1">
                <a:tableStyleId>{5C22544A-7EE6-4342-B048-85BDC9FD1C3A}</a:tableStyleId>
              </a:tblPr>
              <a:tblGrid>
                <a:gridCol w="3104098">
                  <a:extLst>
                    <a:ext uri="{9D8B030D-6E8A-4147-A177-3AD203B41FA5}">
                      <a16:colId xmlns:a16="http://schemas.microsoft.com/office/drawing/2014/main" val="20000"/>
                    </a:ext>
                  </a:extLst>
                </a:gridCol>
                <a:gridCol w="1328308">
                  <a:extLst>
                    <a:ext uri="{9D8B030D-6E8A-4147-A177-3AD203B41FA5}">
                      <a16:colId xmlns:a16="http://schemas.microsoft.com/office/drawing/2014/main" val="20001"/>
                    </a:ext>
                  </a:extLst>
                </a:gridCol>
                <a:gridCol w="1316663">
                  <a:extLst>
                    <a:ext uri="{9D8B030D-6E8A-4147-A177-3AD203B41FA5}">
                      <a16:colId xmlns:a16="http://schemas.microsoft.com/office/drawing/2014/main" val="20002"/>
                    </a:ext>
                  </a:extLst>
                </a:gridCol>
                <a:gridCol w="1947131">
                  <a:extLst>
                    <a:ext uri="{9D8B030D-6E8A-4147-A177-3AD203B41FA5}">
                      <a16:colId xmlns:a16="http://schemas.microsoft.com/office/drawing/2014/main" val="20003"/>
                    </a:ext>
                  </a:extLst>
                </a:gridCol>
              </a:tblGrid>
              <a:tr h="1538823">
                <a:tc>
                  <a:txBody>
                    <a:bodyPr/>
                    <a:lstStyle/>
                    <a:p>
                      <a:pPr marL="0" marR="0" algn="ctr">
                        <a:spcBef>
                          <a:spcPts val="0"/>
                        </a:spcBef>
                        <a:spcAft>
                          <a:spcPts val="0"/>
                        </a:spcAft>
                        <a:tabLst>
                          <a:tab pos="914400" algn="l"/>
                        </a:tabLst>
                      </a:pPr>
                      <a:r>
                        <a:rPr lang="en-US" sz="1600" dirty="0">
                          <a:effectLst/>
                        </a:rPr>
                        <a:t>Project Element</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rPr>
                        <a:t>Garage Spaces</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rPr>
                        <a:t>Surface Spaces</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rPr>
                        <a:t>Total</a:t>
                      </a:r>
                      <a:endParaRPr lang="en-US" sz="16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716489">
                <a:tc>
                  <a:txBody>
                    <a:bodyPr/>
                    <a:lstStyle/>
                    <a:p>
                      <a:pPr marL="27305" marR="0" algn="l">
                        <a:spcBef>
                          <a:spcPts val="0"/>
                        </a:spcBef>
                        <a:spcAft>
                          <a:spcPts val="0"/>
                        </a:spcAft>
                      </a:pPr>
                      <a:r>
                        <a:rPr lang="en-US" sz="1600" dirty="0">
                          <a:effectLst/>
                        </a:rPr>
                        <a:t>302  Residential Units</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302 (70 Building 3)</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0</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302</a:t>
                      </a:r>
                    </a:p>
                  </a:txBody>
                  <a:tcPr marL="68580" marR="68580" marT="0" marB="0" anchor="ctr"/>
                </a:tc>
                <a:extLst>
                  <a:ext uri="{0D108BD9-81ED-4DB2-BD59-A6C34878D82A}">
                    <a16:rowId xmlns:a16="http://schemas.microsoft.com/office/drawing/2014/main" val="10001"/>
                  </a:ext>
                </a:extLst>
              </a:tr>
              <a:tr h="716489">
                <a:tc>
                  <a:txBody>
                    <a:bodyPr/>
                    <a:lstStyle/>
                    <a:p>
                      <a:pPr marL="27305" marR="0" algn="l">
                        <a:spcBef>
                          <a:spcPts val="0"/>
                        </a:spcBef>
                        <a:spcAft>
                          <a:spcPts val="0"/>
                        </a:spcAft>
                      </a:pPr>
                      <a:r>
                        <a:rPr lang="en-US" sz="1600" dirty="0">
                          <a:effectLst/>
                        </a:rPr>
                        <a:t>Commercial and Residential Visitor </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22</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16</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38</a:t>
                      </a:r>
                    </a:p>
                  </a:txBody>
                  <a:tcPr marL="68580" marR="68580" marT="0" marB="0" anchor="ctr"/>
                </a:tc>
                <a:extLst>
                  <a:ext uri="{0D108BD9-81ED-4DB2-BD59-A6C34878D82A}">
                    <a16:rowId xmlns:a16="http://schemas.microsoft.com/office/drawing/2014/main" val="10002"/>
                  </a:ext>
                </a:extLst>
              </a:tr>
              <a:tr h="716489">
                <a:tc>
                  <a:txBody>
                    <a:bodyPr/>
                    <a:lstStyle/>
                    <a:p>
                      <a:pPr marL="27305" marR="0" algn="l">
                        <a:spcBef>
                          <a:spcPts val="0"/>
                        </a:spcBef>
                        <a:spcAft>
                          <a:spcPts val="0"/>
                        </a:spcAft>
                      </a:pPr>
                      <a:r>
                        <a:rPr lang="en-US" sz="1600" dirty="0">
                          <a:effectLst/>
                          <a:latin typeface="Calibri"/>
                          <a:ea typeface="Times New Roman"/>
                          <a:cs typeface="Times New Roman"/>
                        </a:rPr>
                        <a:t>Total</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324</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16</a:t>
                      </a:r>
                    </a:p>
                  </a:txBody>
                  <a:tcPr marL="68580" marR="68580" marT="0" marB="0" anchor="ctr"/>
                </a:tc>
                <a:tc>
                  <a:txBody>
                    <a:bodyPr/>
                    <a:lstStyle/>
                    <a:p>
                      <a:pPr marL="0" marR="0" algn="ctr">
                        <a:spcBef>
                          <a:spcPts val="0"/>
                        </a:spcBef>
                        <a:spcAft>
                          <a:spcPts val="0"/>
                        </a:spcAft>
                        <a:tabLst>
                          <a:tab pos="914400" algn="l"/>
                        </a:tabLst>
                      </a:pPr>
                      <a:r>
                        <a:rPr lang="en-US" sz="1600" dirty="0">
                          <a:effectLst/>
                          <a:latin typeface="Calibri"/>
                          <a:ea typeface="Times New Roman"/>
                          <a:cs typeface="Times New Roman"/>
                        </a:rPr>
                        <a:t>340</a:t>
                      </a:r>
                    </a:p>
                  </a:txBody>
                  <a:tcPr marL="68580" marR="68580" marT="0" marB="0" anchor="ctr"/>
                </a:tc>
                <a:extLst>
                  <a:ext uri="{0D108BD9-81ED-4DB2-BD59-A6C34878D82A}">
                    <a16:rowId xmlns:a16="http://schemas.microsoft.com/office/drawing/2014/main" val="2556353103"/>
                  </a:ext>
                </a:extLst>
              </a:tr>
            </a:tbl>
          </a:graphicData>
        </a:graphic>
      </p:graphicFrame>
      <p:sp>
        <p:nvSpPr>
          <p:cNvPr id="5" name="Rectangle 2"/>
          <p:cNvSpPr>
            <a:spLocks noChangeArrowheads="1"/>
          </p:cNvSpPr>
          <p:nvPr/>
        </p:nvSpPr>
        <p:spPr bwMode="auto">
          <a:xfrm>
            <a:off x="381000" y="1271573"/>
            <a:ext cx="85370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914400" algn="l"/>
              </a:tabLst>
              <a:defRPr>
                <a:solidFill>
                  <a:schemeClr val="tx1"/>
                </a:solidFill>
                <a:latin typeface="Arial" pitchFamily="34" charset="0"/>
                <a:cs typeface="Arial" pitchFamily="34" charset="0"/>
              </a:defRPr>
            </a:lvl1pPr>
            <a:lvl2pPr fontAlgn="base">
              <a:spcBef>
                <a:spcPct val="0"/>
              </a:spcBef>
              <a:spcAft>
                <a:spcPct val="0"/>
              </a:spcAft>
              <a:tabLst>
                <a:tab pos="914400" algn="l"/>
              </a:tabLst>
              <a:defRPr>
                <a:solidFill>
                  <a:schemeClr val="tx1"/>
                </a:solidFill>
                <a:latin typeface="Arial" pitchFamily="34" charset="0"/>
                <a:cs typeface="Arial" pitchFamily="34" charset="0"/>
              </a:defRPr>
            </a:lvl2pPr>
            <a:lvl3pPr fontAlgn="base">
              <a:spcBef>
                <a:spcPct val="0"/>
              </a:spcBef>
              <a:spcAft>
                <a:spcPct val="0"/>
              </a:spcAft>
              <a:tabLst>
                <a:tab pos="914400" algn="l"/>
              </a:tabLst>
              <a:defRPr>
                <a:solidFill>
                  <a:schemeClr val="tx1"/>
                </a:solidFill>
                <a:latin typeface="Arial" pitchFamily="34" charset="0"/>
                <a:cs typeface="Arial" pitchFamily="34" charset="0"/>
              </a:defRPr>
            </a:lvl3pPr>
            <a:lvl4pPr fontAlgn="base">
              <a:spcBef>
                <a:spcPct val="0"/>
              </a:spcBef>
              <a:spcAft>
                <a:spcPct val="0"/>
              </a:spcAft>
              <a:tabLst>
                <a:tab pos="914400" algn="l"/>
              </a:tabLst>
              <a:defRPr>
                <a:solidFill>
                  <a:schemeClr val="tx1"/>
                </a:solidFill>
                <a:latin typeface="Arial" pitchFamily="34" charset="0"/>
                <a:cs typeface="Arial" pitchFamily="34" charset="0"/>
              </a:defRPr>
            </a:lvl4pPr>
            <a:lvl5pPr fontAlgn="base">
              <a:spcBef>
                <a:spcPct val="0"/>
              </a:spcBef>
              <a:spcAft>
                <a:spcPct val="0"/>
              </a:spcAft>
              <a:tabLst>
                <a:tab pos="914400" algn="l"/>
              </a:tabLst>
              <a:defRPr>
                <a:solidFill>
                  <a:schemeClr val="tx1"/>
                </a:solidFill>
                <a:latin typeface="Arial" pitchFamily="34" charset="0"/>
                <a:cs typeface="Arial" pitchFamily="34" charset="0"/>
              </a:defRPr>
            </a:lvl5pPr>
            <a:lvl6pPr fontAlgn="base">
              <a:spcBef>
                <a:spcPct val="0"/>
              </a:spcBef>
              <a:spcAft>
                <a:spcPct val="0"/>
              </a:spcAft>
              <a:tabLst>
                <a:tab pos="914400" algn="l"/>
              </a:tabLst>
              <a:defRPr>
                <a:solidFill>
                  <a:schemeClr val="tx1"/>
                </a:solidFill>
                <a:latin typeface="Arial" pitchFamily="34" charset="0"/>
                <a:cs typeface="Arial" pitchFamily="34" charset="0"/>
              </a:defRPr>
            </a:lvl6pPr>
            <a:lvl7pPr fontAlgn="base">
              <a:spcBef>
                <a:spcPct val="0"/>
              </a:spcBef>
              <a:spcAft>
                <a:spcPct val="0"/>
              </a:spcAft>
              <a:tabLst>
                <a:tab pos="914400" algn="l"/>
              </a:tabLst>
              <a:defRPr>
                <a:solidFill>
                  <a:schemeClr val="tx1"/>
                </a:solidFill>
                <a:latin typeface="Arial" pitchFamily="34" charset="0"/>
                <a:cs typeface="Arial" pitchFamily="34" charset="0"/>
              </a:defRPr>
            </a:lvl7pPr>
            <a:lvl8pPr fontAlgn="base">
              <a:spcBef>
                <a:spcPct val="0"/>
              </a:spcBef>
              <a:spcAft>
                <a:spcPct val="0"/>
              </a:spcAft>
              <a:tabLst>
                <a:tab pos="914400" algn="l"/>
              </a:tabLst>
              <a:defRPr>
                <a:solidFill>
                  <a:schemeClr val="tx1"/>
                </a:solidFill>
                <a:latin typeface="Arial" pitchFamily="34" charset="0"/>
                <a:cs typeface="Arial" pitchFamily="34" charset="0"/>
              </a:defRPr>
            </a:lvl8pPr>
            <a:lvl9pPr fontAlgn="base">
              <a:spcBef>
                <a:spcPct val="0"/>
              </a:spcBef>
              <a:spcAft>
                <a:spcPct val="0"/>
              </a:spcAft>
              <a:tabLst>
                <a:tab pos="9144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altLang="en-US" sz="2400" b="1" i="0" u="none" strike="noStrike" cap="none" normalizeH="0" baseline="0" dirty="0">
                <a:ln>
                  <a:noFill/>
                </a:ln>
                <a:solidFill>
                  <a:srgbClr val="000000"/>
                </a:solidFill>
                <a:effectLst/>
                <a:latin typeface="Calibri" pitchFamily="34" charset="0"/>
                <a:ea typeface="Times New Roman" pitchFamily="18" charset="0"/>
                <a:cs typeface="Calibri" pitchFamily="34" charset="0"/>
              </a:rPr>
              <a:t>Project Parking Summary</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015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ket 7"/>
          <p:cNvSpPr/>
          <p:nvPr/>
        </p:nvSpPr>
        <p:spPr>
          <a:xfrm>
            <a:off x="228600" y="228600"/>
            <a:ext cx="8689428" cy="914400"/>
          </a:xfrm>
          <a:prstGeom prst="bracketPair">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 name="TextBox 5"/>
          <p:cNvSpPr txBox="1"/>
          <p:nvPr/>
        </p:nvSpPr>
        <p:spPr>
          <a:xfrm>
            <a:off x="838200" y="297359"/>
            <a:ext cx="7620000" cy="769441"/>
          </a:xfrm>
          <a:prstGeom prst="rect">
            <a:avLst/>
          </a:prstGeom>
          <a:noFill/>
        </p:spPr>
        <p:txBody>
          <a:bodyPr wrap="square" rtlCol="0">
            <a:spAutoFit/>
          </a:bodyPr>
          <a:lstStyle/>
          <a:p>
            <a:pPr algn="ctr"/>
            <a:r>
              <a:rPr lang="en-US" sz="4400" b="1" dirty="0">
                <a:solidFill>
                  <a:schemeClr val="bg1"/>
                </a:solidFill>
                <a:latin typeface="+mj-lt"/>
              </a:rPr>
              <a:t>Potential TDM Mitigation </a:t>
            </a:r>
          </a:p>
        </p:txBody>
      </p:sp>
      <p:sp>
        <p:nvSpPr>
          <p:cNvPr id="7" name="TextBox 6"/>
          <p:cNvSpPr txBox="1"/>
          <p:nvPr/>
        </p:nvSpPr>
        <p:spPr>
          <a:xfrm>
            <a:off x="228600" y="1295400"/>
            <a:ext cx="8537028" cy="6386813"/>
          </a:xfrm>
          <a:prstGeom prst="rect">
            <a:avLst/>
          </a:prstGeom>
          <a:noFill/>
        </p:spPr>
        <p:txBody>
          <a:bodyPr wrap="square" numCol="2" rtlCol="0">
            <a:spAutoFit/>
          </a:bodyPr>
          <a:lstStyle/>
          <a:p>
            <a:pPr marL="457200" indent="-457200">
              <a:lnSpc>
                <a:spcPts val="3800"/>
              </a:lnSpc>
              <a:buFont typeface="Wingdings" panose="05000000000000000000" pitchFamily="2" charset="2"/>
              <a:buChar char="§"/>
            </a:pPr>
            <a:r>
              <a:rPr lang="en-US" sz="2400" b="1" dirty="0"/>
              <a:t>Transportation Demand Management (TDM) Program Elements</a:t>
            </a:r>
          </a:p>
          <a:p>
            <a:pPr marL="914400" lvl="1" indent="-457200">
              <a:lnSpc>
                <a:spcPts val="3800"/>
              </a:lnSpc>
              <a:buFont typeface="Courier New" panose="02070309020205020404" pitchFamily="49" charset="0"/>
              <a:buChar char="o"/>
            </a:pPr>
            <a:r>
              <a:rPr lang="en-US" sz="2400" dirty="0"/>
              <a:t>TDM Coordinator</a:t>
            </a:r>
          </a:p>
          <a:p>
            <a:pPr marL="914400" lvl="1" indent="-457200">
              <a:lnSpc>
                <a:spcPts val="3800"/>
              </a:lnSpc>
              <a:buFont typeface="Courier New" panose="02070309020205020404" pitchFamily="49" charset="0"/>
              <a:buChar char="o"/>
            </a:pPr>
            <a:r>
              <a:rPr lang="en-US" sz="2400" dirty="0"/>
              <a:t>Rideshare options</a:t>
            </a:r>
          </a:p>
          <a:p>
            <a:pPr marL="914400" lvl="1" indent="-457200">
              <a:lnSpc>
                <a:spcPts val="3800"/>
              </a:lnSpc>
              <a:buFont typeface="Courier New" panose="02070309020205020404" pitchFamily="49" charset="0"/>
              <a:buChar char="o"/>
            </a:pPr>
            <a:r>
              <a:rPr lang="en-US" sz="2400" dirty="0"/>
              <a:t>Information center</a:t>
            </a:r>
          </a:p>
          <a:p>
            <a:pPr marL="914400" lvl="1" indent="-457200">
              <a:lnSpc>
                <a:spcPts val="3800"/>
              </a:lnSpc>
              <a:buFont typeface="Courier New" panose="02070309020205020404" pitchFamily="49" charset="0"/>
              <a:buChar char="o"/>
            </a:pPr>
            <a:r>
              <a:rPr lang="en-US" sz="2400" dirty="0"/>
              <a:t>Hosting events</a:t>
            </a:r>
          </a:p>
          <a:p>
            <a:pPr marL="914400" lvl="1" indent="-457200">
              <a:lnSpc>
                <a:spcPts val="3800"/>
              </a:lnSpc>
              <a:buFont typeface="Courier New" panose="02070309020205020404" pitchFamily="49" charset="0"/>
              <a:buChar char="o"/>
            </a:pPr>
            <a:r>
              <a:rPr lang="en-US" sz="2400" dirty="0"/>
              <a:t>Monitor TDM effectiveness through surveys and counts</a:t>
            </a:r>
          </a:p>
          <a:p>
            <a:pPr marL="914400" lvl="1" indent="-457200">
              <a:lnSpc>
                <a:spcPts val="3800"/>
              </a:lnSpc>
              <a:buFont typeface="Courier New" panose="02070309020205020404" pitchFamily="49" charset="0"/>
              <a:buChar char="o"/>
            </a:pPr>
            <a:r>
              <a:rPr lang="en-US" sz="2400" dirty="0"/>
              <a:t>Report results to City</a:t>
            </a:r>
          </a:p>
          <a:p>
            <a:pPr lvl="1">
              <a:lnSpc>
                <a:spcPts val="3800"/>
              </a:lnSpc>
            </a:pPr>
            <a:endParaRPr lang="en-US" sz="2400" dirty="0"/>
          </a:p>
          <a:p>
            <a:pPr marL="914400" lvl="1" indent="-457200">
              <a:lnSpc>
                <a:spcPts val="3800"/>
              </a:lnSpc>
              <a:buFont typeface="Courier New" panose="02070309020205020404" pitchFamily="49" charset="0"/>
              <a:buChar char="o"/>
            </a:pPr>
            <a:endParaRPr lang="en-US" sz="2400" dirty="0"/>
          </a:p>
          <a:p>
            <a:pPr marL="800100" lvl="1" indent="-342900">
              <a:lnSpc>
                <a:spcPts val="3800"/>
              </a:lnSpc>
              <a:buFont typeface="Courier New" panose="02070309020205020404" pitchFamily="49" charset="0"/>
              <a:buChar char="o"/>
            </a:pPr>
            <a:endParaRPr lang="en-US" sz="2400" dirty="0"/>
          </a:p>
          <a:p>
            <a:pPr marL="914400" lvl="1" indent="-457200">
              <a:lnSpc>
                <a:spcPts val="3800"/>
              </a:lnSpc>
              <a:buFont typeface="Courier New" panose="02070309020205020404" pitchFamily="49" charset="0"/>
              <a:buChar char="o"/>
            </a:pPr>
            <a:endParaRPr lang="en-US" sz="2400" dirty="0"/>
          </a:p>
          <a:p>
            <a:pPr marL="914400" lvl="1" indent="-457200">
              <a:lnSpc>
                <a:spcPts val="3800"/>
              </a:lnSpc>
              <a:buFont typeface="Courier New" panose="02070309020205020404" pitchFamily="49" charset="0"/>
              <a:buChar char="o"/>
            </a:pPr>
            <a:endParaRPr lang="en-US" sz="2400" dirty="0"/>
          </a:p>
          <a:p>
            <a:pPr marL="914400" lvl="1" indent="-457200">
              <a:lnSpc>
                <a:spcPts val="3800"/>
              </a:lnSpc>
              <a:buFont typeface="Courier New" panose="02070309020205020404" pitchFamily="49" charset="0"/>
              <a:buChar char="o"/>
            </a:pPr>
            <a:r>
              <a:rPr lang="en-US" sz="2400" dirty="0"/>
              <a:t>Indoor/outdoor bike parking</a:t>
            </a:r>
          </a:p>
          <a:p>
            <a:pPr marL="914400" lvl="1" indent="-457200">
              <a:lnSpc>
                <a:spcPts val="3800"/>
              </a:lnSpc>
              <a:buFont typeface="Courier New" panose="02070309020205020404" pitchFamily="49" charset="0"/>
              <a:buChar char="o"/>
            </a:pPr>
            <a:r>
              <a:rPr lang="en-US" sz="2400" dirty="0"/>
              <a:t>Bike-sharing</a:t>
            </a:r>
          </a:p>
          <a:p>
            <a:pPr marL="914400" lvl="1" indent="-457200">
              <a:lnSpc>
                <a:spcPts val="3800"/>
              </a:lnSpc>
              <a:buFont typeface="Courier New" panose="02070309020205020404" pitchFamily="49" charset="0"/>
              <a:buChar char="o"/>
            </a:pPr>
            <a:r>
              <a:rPr lang="en-US" sz="2400" dirty="0"/>
              <a:t>EV charging and parking</a:t>
            </a:r>
          </a:p>
          <a:p>
            <a:pPr marL="914400" lvl="1" indent="-457200">
              <a:lnSpc>
                <a:spcPts val="3800"/>
              </a:lnSpc>
              <a:buFont typeface="Courier New" panose="02070309020205020404" pitchFamily="49" charset="0"/>
              <a:buChar char="o"/>
            </a:pPr>
            <a:r>
              <a:rPr lang="en-US" sz="2400" dirty="0"/>
              <a:t>Unbundling parking costs from leases</a:t>
            </a:r>
          </a:p>
          <a:p>
            <a:pPr lvl="1">
              <a:lnSpc>
                <a:spcPts val="3800"/>
              </a:lnSpc>
            </a:pPr>
            <a:endParaRPr lang="en-US" sz="2400" dirty="0"/>
          </a:p>
          <a:p>
            <a:pPr lvl="1">
              <a:lnSpc>
                <a:spcPts val="3800"/>
              </a:lnSpc>
            </a:pPr>
            <a:endParaRPr lang="en-US" sz="2400" dirty="0"/>
          </a:p>
        </p:txBody>
      </p:sp>
    </p:spTree>
    <p:extLst>
      <p:ext uri="{BB962C8B-B14F-4D97-AF65-F5344CB8AC3E}">
        <p14:creationId xmlns:p14="http://schemas.microsoft.com/office/powerpoint/2010/main" val="473871474"/>
      </p:ext>
    </p:extLst>
  </p:cSld>
  <p:clrMapOvr>
    <a:masterClrMapping/>
  </p:clrMapOvr>
</p:sld>
</file>

<file path=ppt/theme/theme1.xml><?xml version="1.0" encoding="utf-8"?>
<a:theme xmlns:a="http://schemas.openxmlformats.org/drawingml/2006/main" name="Corporat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pptx [Read-Only]" id="{1EB0C4D0-E0F4-4E73-907E-3E14F41172FC}" vid="{E8E9F306-61B6-4379-A0E9-E9A4110FBF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Powerpoint</Template>
  <TotalTime>2659</TotalTime>
  <Words>318</Words>
  <Application>Microsoft Office PowerPoint</Application>
  <PresentationFormat>On-screen Show (4:3)</PresentationFormat>
  <Paragraphs>84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Courier New</vt:lpstr>
      <vt:lpstr>Wingdings</vt:lpstr>
      <vt:lpstr>Corporate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BETA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de Ruiter, P.E.</dc:creator>
  <cp:lastModifiedBy>Jeff Maxtutis</cp:lastModifiedBy>
  <cp:revision>272</cp:revision>
  <cp:lastPrinted>2021-06-24T21:00:39Z</cp:lastPrinted>
  <dcterms:created xsi:type="dcterms:W3CDTF">2018-09-24T14:45:01Z</dcterms:created>
  <dcterms:modified xsi:type="dcterms:W3CDTF">2021-09-09T15:10:55Z</dcterms:modified>
</cp:coreProperties>
</file>