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228" r:id="rId1"/>
  </p:sldMasterIdLst>
  <p:notesMasterIdLst>
    <p:notesMasterId r:id="rId44"/>
  </p:notesMasterIdLst>
  <p:sldIdLst>
    <p:sldId id="314" r:id="rId2"/>
    <p:sldId id="275" r:id="rId3"/>
    <p:sldId id="279" r:id="rId4"/>
    <p:sldId id="316" r:id="rId5"/>
    <p:sldId id="358" r:id="rId6"/>
    <p:sldId id="306" r:id="rId7"/>
    <p:sldId id="308" r:id="rId8"/>
    <p:sldId id="276" r:id="rId9"/>
    <p:sldId id="343" r:id="rId10"/>
    <p:sldId id="277" r:id="rId11"/>
    <p:sldId id="342" r:id="rId12"/>
    <p:sldId id="341" r:id="rId13"/>
    <p:sldId id="280" r:id="rId14"/>
    <p:sldId id="296" r:id="rId15"/>
    <p:sldId id="303" r:id="rId16"/>
    <p:sldId id="323" r:id="rId17"/>
    <p:sldId id="286" r:id="rId18"/>
    <p:sldId id="305" r:id="rId19"/>
    <p:sldId id="312" r:id="rId20"/>
    <p:sldId id="361" r:id="rId21"/>
    <p:sldId id="340" r:id="rId22"/>
    <p:sldId id="331" r:id="rId23"/>
    <p:sldId id="324" r:id="rId24"/>
    <p:sldId id="381" r:id="rId25"/>
    <p:sldId id="38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62" r:id="rId38"/>
    <p:sldId id="327" r:id="rId39"/>
    <p:sldId id="364" r:id="rId40"/>
    <p:sldId id="380" r:id="rId41"/>
    <p:sldId id="363" r:id="rId42"/>
    <p:sldId id="332" r:id="rId43"/>
  </p:sldIdLst>
  <p:sldSz cx="12192000" cy="6858000"/>
  <p:notesSz cx="7010400" cy="9296400"/>
  <p:embeddedFontLs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Calibri Light" panose="020F0302020204030204" pitchFamily="34" charset="0"/>
      <p:regular r:id="rId49"/>
      <p:italic r:id="rId50"/>
    </p:embeddedFont>
    <p:embeddedFont>
      <p:font typeface="Cambria" panose="02040503050406030204" pitchFamily="18" charset="0"/>
      <p:regular r:id="rId51"/>
      <p:bold r:id="rId52"/>
      <p:italic r:id="rId53"/>
      <p:boldItalic r:id="rId5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CC6600"/>
    <a:srgbClr val="00FF00"/>
    <a:srgbClr val="285F25"/>
    <a:srgbClr val="73F44F"/>
    <a:srgbClr val="E5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5872"/>
  </p:normalViewPr>
  <p:slideViewPr>
    <p:cSldViewPr snapToGrid="0" snapToObjects="1">
      <p:cViewPr varScale="1">
        <p:scale>
          <a:sx n="86" d="100"/>
          <a:sy n="86" d="100"/>
        </p:scale>
        <p:origin x="65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236CA48-D565-D148-B26C-F9A62BF95380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798FBE1-47A7-6543-9A95-E5BB663440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45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8FBE1-47A7-6543-9A95-E5BB663440B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538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8FBE1-47A7-6543-9A95-E5BB663440B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353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Here’s the agenda for today’s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8FBE1-47A7-6543-9A95-E5BB663440B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061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Here’s the agenda for today’s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8FBE1-47A7-6543-9A95-E5BB663440B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626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8FBE1-47A7-6543-9A95-E5BB663440B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946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8FBE1-47A7-6543-9A95-E5BB663440B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1731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8FBE1-47A7-6543-9A95-E5BB663440B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9380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8FBE1-47A7-6543-9A95-E5BB663440B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53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8FBE1-47A7-6543-9A95-E5BB663440B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397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8FBE1-47A7-6543-9A95-E5BB663440B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6685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8FBE1-47A7-6543-9A95-E5BB663440B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023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Agenda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FF44F-03B6-4926-A1B6-F514E2A8AB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688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8FBE1-47A7-6543-9A95-E5BB663440B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9621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8FBE1-47A7-6543-9A95-E5BB663440B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8460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8FBE1-47A7-6543-9A95-E5BB663440B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7546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8FBE1-47A7-6543-9A95-E5BB663440B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372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8FBE1-47A7-6543-9A95-E5BB663440B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6082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Here’s the agenda for today’s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8FBE1-47A7-6543-9A95-E5BB663440B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4485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Here’s the agenda for today’s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8FBE1-47A7-6543-9A95-E5BB663440B4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1391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8FBE1-47A7-6543-9A95-E5BB663440B4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9019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8FBE1-47A7-6543-9A95-E5BB663440B4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78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8FBE1-47A7-6543-9A95-E5BB663440B4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862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8FBE1-47A7-6543-9A95-E5BB663440B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4749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Here’s the agenda for today’s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8FBE1-47A7-6543-9A95-E5BB663440B4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6562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8FBE1-47A7-6543-9A95-E5BB663440B4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2549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Here’s the agenda for today’s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8FBE1-47A7-6543-9A95-E5BB663440B4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5959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Here’s the agenda for today’s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8FBE1-47A7-6543-9A95-E5BB663440B4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5663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8FBE1-47A7-6543-9A95-E5BB663440B4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777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8FBE1-47A7-6543-9A95-E5BB663440B4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4697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8FBE1-47A7-6543-9A95-E5BB663440B4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8223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8FBE1-47A7-6543-9A95-E5BB663440B4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7291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8FBE1-47A7-6543-9A95-E5BB663440B4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55087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8FBE1-47A7-6543-9A95-E5BB663440B4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179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Here’s the agenda for today’s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8FBE1-47A7-6543-9A95-E5BB663440B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2182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8FBE1-47A7-6543-9A95-E5BB663440B4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73963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8FBE1-47A7-6543-9A95-E5BB663440B4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69577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8FBE1-47A7-6543-9A95-E5BB663440B4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838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Here’s the agenda for today’s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8FBE1-47A7-6543-9A95-E5BB663440B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66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8FBE1-47A7-6543-9A95-E5BB663440B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409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8FBE1-47A7-6543-9A95-E5BB663440B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579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8FBE1-47A7-6543-9A95-E5BB663440B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410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Here’s the agenda for today’s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8FBE1-47A7-6543-9A95-E5BB663440B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288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732A8-5B77-4DD0-8476-29B9AC7BD5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4D243C-2BE8-4160-B3FE-40B0DF200B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F20A4-C99A-417C-B1C7-BBAAF3F39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F7F91-2E30-415D-92BD-C2ACFEA59236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5DA06-1DA2-4AC0-BC45-C22D6F38B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A52F2-414A-49FA-99CD-52BA19656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775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905E8-CDE9-4301-871A-900FA73B2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4BD459-F7B1-4E57-92C3-1AFC72C70C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4072C-E66E-4FC0-B06B-505AA2280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DFAEF-417E-4920-859A-EC7AC71E0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67EE3-E3F2-4F0D-B7C0-7C8E4D320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44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7E8705-1F00-45EA-B04F-94E92565A5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435BC4-1A6A-4BAD-A0DC-2CB285124B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47EF4-78F9-49B2-88DD-A00B48B2C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82333-8110-4797-9396-6B37CB854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DE9E4-2663-4177-8C59-86FE43D63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676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AFECB-E640-429C-B31E-958AF67F4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8018C-0AD9-4305-BEA7-3AB1FFF80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E730E-098D-4687-A5BB-060F176C5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68471-8A70-4EB4-80E0-12239A30B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C8D0E-653C-4320-B6F9-4C771B5F3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544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2F32-8E08-44EA-B2B2-15BCC0F9F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441AE2-8D4B-4CFE-89D2-310E2FD7C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E4B8A-27D9-49B1-B6CE-53DD311B6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D62D0-ECDE-453A-826E-D113CE3CD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C080A-3EE7-4DC1-8057-A37496E00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787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823D8-2A30-45BA-AF84-FB2994725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12551-8E0F-48DC-9A36-1C21636A7E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61CEB8-BACA-4453-8C6E-9A46B3FC5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6F4849-0BC2-470F-93F7-D49E310CF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69B9F1-0B2E-4A57-AA17-EBE3DC6B2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9FC11E-55E9-4198-9ED6-C0FFC5932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07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33584-904F-49A6-83A9-9A8DD35B6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3508B-5608-4DFB-B3BA-AF9FCF8BB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011322-06B6-4B21-8654-50E0734AAC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62C6C7-18B6-4A37-AB8D-47FF4A38D1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9C2585-0E99-44C7-83CF-D0ED41AF22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215BA9-83EB-4469-B454-AA6B9BF1D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8D6112-DBFA-4669-A7C4-1F30FAA06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A3A27E-CB00-4B24-8EC1-545223FD8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775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239ED-546C-41D6-AF6E-F7BFC9E79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88F7CD-A269-45BD-9DB2-8EC1C6F02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4A1488-C744-49DF-A66D-B2DE05491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270308-7A79-4152-A102-A91C936DC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408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BBB612-61E5-434D-89FC-12004A9B6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458FD6-2B42-44F1-8A7C-30F132DD5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6FE072-F976-4F52-8F5A-C4D6581BA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941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E64E7-C08B-4884-9A0F-51EB35AB1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4A83B-27C5-4C2F-8E2F-B0FF038D5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C57BF6-CFDE-4C20-BFD5-6ED078A290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41AD10-6DF6-4538-9ED2-6316A6CE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2CDA68-C681-4045-8ED6-EAE1740C1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DDC4B0-3246-4AF7-92E8-FF96787D1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276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AC774-A4FB-4E69-8C91-A38543ECA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08D2CC-1747-46C3-82B3-277BCC17B7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A597D1-4A50-4811-8570-05D4677704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7D1286-B965-44D2-8536-FFC07C184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657414-8EC6-4DEA-A8BF-42BC19A34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C04CF5-5568-44D8-9523-E04F26F2D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052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718A3B-3BA4-4620-BD11-57F03E60A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06D0B0-EFC9-4001-B9FB-DCCF0FE75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07A1D-6451-4EE4-988B-45580E9D2B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F66AB-37A5-42B4-B89F-A9848A785F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60945A-594A-4923-A67A-F33138945C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614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9" r:id="rId1"/>
    <p:sldLayoutId id="2147484230" r:id="rId2"/>
    <p:sldLayoutId id="2147484231" r:id="rId3"/>
    <p:sldLayoutId id="2147484232" r:id="rId4"/>
    <p:sldLayoutId id="2147484233" r:id="rId5"/>
    <p:sldLayoutId id="2147484234" r:id="rId6"/>
    <p:sldLayoutId id="2147484235" r:id="rId7"/>
    <p:sldLayoutId id="2147484236" r:id="rId8"/>
    <p:sldLayoutId id="2147484237" r:id="rId9"/>
    <p:sldLayoutId id="2147484238" r:id="rId10"/>
    <p:sldLayoutId id="214748423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thleticfields@newtonma.gov" TargetMode="External"/><Relationship Id="rId4" Type="http://schemas.openxmlformats.org/officeDocument/2006/relationships/hyperlink" Target="mailto:athleticfields@newtonma.gov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Excel_Worksheet.xls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thleticfields@newtonma.gov" TargetMode="External"/><Relationship Id="rId4" Type="http://schemas.openxmlformats.org/officeDocument/2006/relationships/hyperlink" Target="mailto:athleticfields@newtonma.gov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Excel_Worksheet1.xlsx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thleticfields@newtonma.gov" TargetMode="External"/><Relationship Id="rId4" Type="http://schemas.openxmlformats.org/officeDocument/2006/relationships/hyperlink" Target="mailto:athleticfields@newtonma.go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grass&#10;&#10;Description automatically generated">
            <a:extLst>
              <a:ext uri="{FF2B5EF4-FFF2-40B4-BE49-F238E27FC236}">
                <a16:creationId xmlns:a16="http://schemas.microsoft.com/office/drawing/2014/main" id="{8DD17AE5-0550-4ADF-B3B0-B0A902BD6CD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12192000" cy="6848475"/>
          </a:xfrm>
          <a:prstGeom prst="rect">
            <a:avLst/>
          </a:prstGeom>
        </p:spPr>
      </p:pic>
      <p:sp>
        <p:nvSpPr>
          <p:cNvPr id="49" name="Title 1">
            <a:extLst>
              <a:ext uri="{FF2B5EF4-FFF2-40B4-BE49-F238E27FC236}">
                <a16:creationId xmlns:a16="http://schemas.microsoft.com/office/drawing/2014/main" id="{806D411D-A104-4CD2-A73C-3B3FB2E428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9" y="1402080"/>
            <a:ext cx="12191999" cy="2512868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latin typeface="Cambria" charset="0"/>
                <a:ea typeface="Cambria" charset="0"/>
                <a:cs typeface="Cambria" charset="0"/>
              </a:rPr>
              <a:t>Newton Parks, Recreation &amp; Culture Department</a:t>
            </a:r>
            <a:br>
              <a:rPr lang="en-US" sz="2200" b="1" dirty="0">
                <a:latin typeface="Cambria" charset="0"/>
                <a:ea typeface="Cambria" charset="0"/>
                <a:cs typeface="Cambria" charset="0"/>
              </a:rPr>
            </a:br>
            <a:r>
              <a:rPr lang="en-US" sz="4400" b="1" u="sng" dirty="0">
                <a:latin typeface="Cambria" charset="0"/>
                <a:ea typeface="Cambria" charset="0"/>
                <a:cs typeface="Cambria" charset="0"/>
              </a:rPr>
              <a:t>Athletic Fields Improvement Plan</a:t>
            </a:r>
            <a:br>
              <a:rPr lang="en-US" sz="4000" b="1" dirty="0">
                <a:latin typeface="Cambria" charset="0"/>
                <a:ea typeface="Cambria" charset="0"/>
                <a:cs typeface="Cambria" charset="0"/>
              </a:rPr>
            </a:br>
            <a:r>
              <a:rPr lang="en-US" sz="4000" dirty="0">
                <a:latin typeface="Cambria" charset="0"/>
                <a:ea typeface="Cambria" charset="0"/>
                <a:cs typeface="Cambria" charset="0"/>
              </a:rPr>
              <a:t>Community Meeting # 1</a:t>
            </a:r>
            <a:br>
              <a:rPr lang="en-US" sz="4000" dirty="0">
                <a:latin typeface="Cambria" charset="0"/>
                <a:ea typeface="Cambria" charset="0"/>
                <a:cs typeface="Cambria" charset="0"/>
              </a:rPr>
            </a:br>
            <a:r>
              <a:rPr lang="en-US" sz="4000" dirty="0">
                <a:latin typeface="Cambria" charset="0"/>
                <a:ea typeface="Cambria" charset="0"/>
                <a:cs typeface="Cambria" charset="0"/>
              </a:rPr>
              <a:t>McGrath Park @ Warren House +</a:t>
            </a:r>
            <a:br>
              <a:rPr lang="en-US" sz="4000" dirty="0">
                <a:latin typeface="Cambria" charset="0"/>
                <a:ea typeface="Cambria" charset="0"/>
                <a:cs typeface="Cambria" charset="0"/>
              </a:rPr>
            </a:br>
            <a:r>
              <a:rPr lang="en-US" sz="4000" dirty="0">
                <a:latin typeface="Cambria" charset="0"/>
                <a:ea typeface="Cambria" charset="0"/>
                <a:cs typeface="Cambria" charset="0"/>
              </a:rPr>
              <a:t>Albemarle Park</a:t>
            </a:r>
            <a:br>
              <a:rPr lang="en-US" sz="4000" dirty="0">
                <a:latin typeface="Cambria" charset="0"/>
                <a:ea typeface="Cambria" charset="0"/>
                <a:cs typeface="Cambria" charset="0"/>
              </a:rPr>
            </a:br>
            <a:r>
              <a:rPr lang="en-US" sz="4000" dirty="0">
                <a:latin typeface="Cambria" charset="0"/>
                <a:ea typeface="Cambria" charset="0"/>
                <a:cs typeface="Cambria" charset="0"/>
              </a:rPr>
              <a:t>October 20</a:t>
            </a:r>
            <a:r>
              <a:rPr lang="en-US" sz="4000" baseline="30000" dirty="0">
                <a:latin typeface="Cambria" charset="0"/>
                <a:ea typeface="Cambria" charset="0"/>
                <a:cs typeface="Cambria" charset="0"/>
              </a:rPr>
              <a:t>th</a:t>
            </a:r>
            <a:r>
              <a:rPr lang="en-US" sz="4000" dirty="0">
                <a:latin typeface="Cambria" charset="0"/>
                <a:ea typeface="Cambria" charset="0"/>
                <a:cs typeface="Cambria" charset="0"/>
              </a:rPr>
              <a:t>, 2021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B9C489-8CE0-4D03-B90E-383B894989B0}"/>
              </a:ext>
            </a:extLst>
          </p:cNvPr>
          <p:cNvSpPr txBox="1">
            <a:spLocks/>
          </p:cNvSpPr>
          <p:nvPr/>
        </p:nvSpPr>
        <p:spPr>
          <a:xfrm>
            <a:off x="0" y="6369050"/>
            <a:ext cx="7618620" cy="4841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i="1" dirty="0">
                <a:latin typeface="Cambria" charset="0"/>
                <a:ea typeface="Cambria" charset="0"/>
                <a:cs typeface="Cambria" charset="0"/>
              </a:rPr>
              <a:t>Merchant Road Fields, Framingham – Example of  quality grass turf fields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8BAC0EB-50EB-4033-9C27-803FA02449E7}"/>
              </a:ext>
            </a:extLst>
          </p:cNvPr>
          <p:cNvSpPr txBox="1">
            <a:spLocks/>
          </p:cNvSpPr>
          <p:nvPr/>
        </p:nvSpPr>
        <p:spPr>
          <a:xfrm>
            <a:off x="3924300" y="3914948"/>
            <a:ext cx="4343400" cy="4368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rgbClr val="00FF00"/>
                </a:solidFill>
                <a:latin typeface="Cambria" charset="0"/>
                <a:ea typeface="Cambria" charset="0"/>
                <a:cs typeface="Cambria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lang="en-US" sz="2000" b="1" dirty="0">
                <a:solidFill>
                  <a:srgbClr val="00FF00"/>
                </a:solidFill>
                <a:latin typeface="Cambria" charset="0"/>
                <a:ea typeface="Cambria" charset="0"/>
                <a:cs typeface="Cambria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thleticfields@newtonma.gov</a:t>
            </a:r>
            <a:r>
              <a:rPr lang="en-US" sz="2000" b="1" dirty="0">
                <a:solidFill>
                  <a:srgbClr val="00FF0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5962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47643B74-F6FF-4F60-AE12-91DEA0EC6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44473"/>
            <a:ext cx="12192000" cy="496905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73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algn="ctr">
              <a:defRPr/>
            </a:pPr>
            <a:r>
              <a:rPr lang="en-US" altLang="en-US" sz="3000" u="sng" dirty="0">
                <a:latin typeface="Calibri" panose="020F0502020204030204" pitchFamily="34" charset="0"/>
              </a:rPr>
              <a:t>Prioritization Criteria</a:t>
            </a:r>
          </a:p>
          <a:p>
            <a:pPr lvl="2" algn="ctr">
              <a:defRPr/>
            </a:pPr>
            <a:endParaRPr lang="en-US" altLang="en-US" sz="2000" u="sng" dirty="0">
              <a:latin typeface="Calibri" panose="020F0502020204030204" pitchFamily="34" charset="0"/>
            </a:endParaRP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cap="all" dirty="0">
                <a:latin typeface="Calibri" panose="020F0502020204030204" pitchFamily="34" charset="0"/>
              </a:rPr>
              <a:t>Open Space &amp; Recreation Plan 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cap="all" dirty="0">
                <a:latin typeface="Calibri" panose="020F0502020204030204" pitchFamily="34" charset="0"/>
              </a:rPr>
              <a:t>City of Newton Capital Improvement Plan (CIP)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cap="all" dirty="0">
                <a:latin typeface="Calibri" panose="020F0502020204030204" pitchFamily="34" charset="0"/>
              </a:rPr>
              <a:t>Potential for greatest </a:t>
            </a:r>
            <a:r>
              <a:rPr lang="en-US" altLang="en-US" sz="2000" u="sng" cap="all" dirty="0">
                <a:latin typeface="Calibri" panose="020F0502020204030204" pitchFamily="34" charset="0"/>
              </a:rPr>
              <a:t>city-wide</a:t>
            </a:r>
            <a:r>
              <a:rPr lang="en-US" altLang="en-US" sz="2000" cap="all" dirty="0">
                <a:latin typeface="Calibri" panose="020F0502020204030204" pitchFamily="34" charset="0"/>
              </a:rPr>
              <a:t> benefit</a:t>
            </a:r>
            <a:r>
              <a:rPr lang="en-US" altLang="en-US" sz="2000" strike="sngStrike" cap="all" dirty="0">
                <a:latin typeface="Calibri" panose="020F0502020204030204" pitchFamily="34" charset="0"/>
              </a:rPr>
              <a:t> </a:t>
            </a:r>
            <a:r>
              <a:rPr lang="en-US" altLang="en-US" sz="2000" cap="all" dirty="0">
                <a:latin typeface="Calibri" panose="020F0502020204030204" pitchFamily="34" charset="0"/>
              </a:rPr>
              <a:t> 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cap="all" dirty="0">
                <a:latin typeface="Calibri" panose="020F0502020204030204" pitchFamily="34" charset="0"/>
              </a:rPr>
              <a:t>Project sequencing: prioritize </a:t>
            </a:r>
            <a:r>
              <a:rPr lang="en-US" altLang="en-US" sz="2000" u="sng" cap="all" dirty="0">
                <a:latin typeface="Calibri" panose="020F0502020204030204" pitchFamily="34" charset="0"/>
              </a:rPr>
              <a:t>new</a:t>
            </a:r>
            <a:r>
              <a:rPr lang="en-US" altLang="en-US" sz="2000" cap="all" dirty="0">
                <a:latin typeface="Calibri" panose="020F0502020204030204" pitchFamily="34" charset="0"/>
              </a:rPr>
              <a:t> fields being brought online first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cap="all" dirty="0">
                <a:latin typeface="Calibri" panose="020F0502020204030204" pitchFamily="34" charset="0"/>
              </a:rPr>
              <a:t>Potential for expansion of multiuse fields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cap="all" dirty="0">
                <a:latin typeface="Calibri" panose="020F0502020204030204" pitchFamily="34" charset="0"/>
              </a:rPr>
              <a:t>Expanding evening play (light improvements/ additions)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cap="all" dirty="0">
                <a:latin typeface="Calibri" panose="020F0502020204030204" pitchFamily="34" charset="0"/>
              </a:rPr>
              <a:t>Player safety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cap="all" dirty="0">
                <a:latin typeface="Calibri" panose="020F0502020204030204" pitchFamily="34" charset="0"/>
              </a:rPr>
              <a:t>Integrated with other projects in a park area (e.g., path at McGrath, Gath Pool Project)</a:t>
            </a:r>
          </a:p>
        </p:txBody>
      </p:sp>
    </p:spTree>
    <p:extLst>
      <p:ext uri="{BB962C8B-B14F-4D97-AF65-F5344CB8AC3E}">
        <p14:creationId xmlns:p14="http://schemas.microsoft.com/office/powerpoint/2010/main" val="3953544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50E2D7-59C9-4E01-BC94-9C9D020EED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3" b="2251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16" name="Shape 135">
            <a:extLst>
              <a:ext uri="{FF2B5EF4-FFF2-40B4-BE49-F238E27FC236}">
                <a16:creationId xmlns:a16="http://schemas.microsoft.com/office/drawing/2014/main" id="{B1424DD0-D5CE-42CF-83BC-067010205F1D}"/>
              </a:ext>
            </a:extLst>
          </p:cNvPr>
          <p:cNvSpPr txBox="1">
            <a:spLocks/>
          </p:cNvSpPr>
          <p:nvPr/>
        </p:nvSpPr>
        <p:spPr>
          <a:xfrm>
            <a:off x="2706076" y="3154126"/>
            <a:ext cx="6779848" cy="54974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sz="2800" b="1" dirty="0">
                <a:latin typeface="+mn-lt"/>
              </a:rPr>
              <a:t>How do we arrive at a viable project design?</a:t>
            </a:r>
          </a:p>
        </p:txBody>
      </p:sp>
    </p:spTree>
    <p:extLst>
      <p:ext uri="{BB962C8B-B14F-4D97-AF65-F5344CB8AC3E}">
        <p14:creationId xmlns:p14="http://schemas.microsoft.com/office/powerpoint/2010/main" val="635660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10EEFB5B-0543-4FA7-A9EF-49FC246129B9}"/>
              </a:ext>
            </a:extLst>
          </p:cNvPr>
          <p:cNvGrpSpPr/>
          <p:nvPr/>
        </p:nvGrpSpPr>
        <p:grpSpPr>
          <a:xfrm>
            <a:off x="4627322" y="635336"/>
            <a:ext cx="3726250" cy="3726250"/>
            <a:chOff x="3738811" y="3256449"/>
            <a:chExt cx="2958291" cy="2958291"/>
          </a:xfrm>
          <a:solidFill>
            <a:srgbClr val="FFC000">
              <a:alpha val="55000"/>
            </a:srgbClr>
          </a:solidFill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1CD58F8-8616-4920-9523-3290DFCF1BB0}"/>
                </a:ext>
              </a:extLst>
            </p:cNvPr>
            <p:cNvSpPr/>
            <p:nvPr/>
          </p:nvSpPr>
          <p:spPr>
            <a:xfrm>
              <a:off x="3738811" y="3256449"/>
              <a:ext cx="2958291" cy="2958291"/>
            </a:xfrm>
            <a:prstGeom prst="ellipse">
              <a:avLst/>
            </a:prstGeom>
            <a:solidFill>
              <a:srgbClr val="FF9900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EB17BD1-5C0E-4A7A-AB79-4BF1FD42DCBC}"/>
                </a:ext>
              </a:extLst>
            </p:cNvPr>
            <p:cNvSpPr txBox="1"/>
            <p:nvPr/>
          </p:nvSpPr>
          <p:spPr>
            <a:xfrm>
              <a:off x="4230258" y="4109713"/>
              <a:ext cx="1975397" cy="733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Safety +</a:t>
              </a:r>
            </a:p>
            <a:p>
              <a:pPr algn="ctr"/>
              <a:r>
                <a:rPr lang="en-US" b="1" dirty="0"/>
                <a:t>Regulatory </a:t>
              </a:r>
            </a:p>
            <a:p>
              <a:pPr algn="ctr"/>
              <a:r>
                <a:rPr lang="en-US" b="1" dirty="0"/>
                <a:t>Guidelines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B89F813-1247-452D-902E-AFE040DBD1DC}"/>
              </a:ext>
            </a:extLst>
          </p:cNvPr>
          <p:cNvGrpSpPr/>
          <p:nvPr/>
        </p:nvGrpSpPr>
        <p:grpSpPr>
          <a:xfrm>
            <a:off x="3234604" y="2708032"/>
            <a:ext cx="3726250" cy="3761968"/>
            <a:chOff x="3723514" y="2970276"/>
            <a:chExt cx="2958291" cy="2986648"/>
          </a:xfrm>
          <a:solidFill>
            <a:srgbClr val="FFC000">
              <a:alpha val="55000"/>
            </a:srgbClr>
          </a:solidFill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4D5258C-42CD-4364-AF9F-0DD716740D9A}"/>
                </a:ext>
              </a:extLst>
            </p:cNvPr>
            <p:cNvSpPr/>
            <p:nvPr/>
          </p:nvSpPr>
          <p:spPr>
            <a:xfrm>
              <a:off x="3723514" y="2970276"/>
              <a:ext cx="2958291" cy="2986648"/>
            </a:xfrm>
            <a:prstGeom prst="ellipse">
              <a:avLst/>
            </a:prstGeom>
            <a:solidFill>
              <a:schemeClr val="accent6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9B17245-C4B2-422A-A6A5-6E169F7EE890}"/>
                </a:ext>
              </a:extLst>
            </p:cNvPr>
            <p:cNvSpPr txBox="1"/>
            <p:nvPr/>
          </p:nvSpPr>
          <p:spPr>
            <a:xfrm>
              <a:off x="4107098" y="4401490"/>
              <a:ext cx="2201248" cy="733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Parks, Recreation </a:t>
              </a:r>
            </a:p>
            <a:p>
              <a:pPr algn="ctr"/>
              <a:r>
                <a:rPr lang="en-US" b="1" dirty="0"/>
                <a:t>&amp; Culture</a:t>
              </a:r>
            </a:p>
            <a:p>
              <a:pPr algn="ctr"/>
              <a:r>
                <a:rPr lang="en-US" b="1" dirty="0"/>
                <a:t>Goals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FC880DF-60C5-4F05-AD25-3971356E2669}"/>
              </a:ext>
            </a:extLst>
          </p:cNvPr>
          <p:cNvGrpSpPr/>
          <p:nvPr/>
        </p:nvGrpSpPr>
        <p:grpSpPr>
          <a:xfrm>
            <a:off x="6158934" y="2708032"/>
            <a:ext cx="3761970" cy="3761968"/>
            <a:chOff x="3764476" y="3111775"/>
            <a:chExt cx="2986649" cy="2986648"/>
          </a:xfrm>
          <a:solidFill>
            <a:srgbClr val="FFC000">
              <a:alpha val="55000"/>
            </a:srgbClr>
          </a:solidFill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845F0C5E-B50F-4580-BB3B-D57398F074CA}"/>
                </a:ext>
              </a:extLst>
            </p:cNvPr>
            <p:cNvSpPr/>
            <p:nvPr/>
          </p:nvSpPr>
          <p:spPr>
            <a:xfrm>
              <a:off x="3764476" y="3111775"/>
              <a:ext cx="2986649" cy="2986648"/>
            </a:xfrm>
            <a:prstGeom prst="ellipse">
              <a:avLst/>
            </a:prstGeom>
            <a:solidFill>
              <a:srgbClr val="FF00FF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57BA2E8-27CF-49B8-843E-B5F56D6A0D8F}"/>
                </a:ext>
              </a:extLst>
            </p:cNvPr>
            <p:cNvSpPr txBox="1"/>
            <p:nvPr/>
          </p:nvSpPr>
          <p:spPr>
            <a:xfrm>
              <a:off x="4190999" y="4385237"/>
              <a:ext cx="2201248" cy="513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Community</a:t>
              </a:r>
            </a:p>
            <a:p>
              <a:pPr algn="ctr"/>
              <a:r>
                <a:rPr lang="en-US" b="1" dirty="0"/>
                <a:t>Input</a:t>
              </a:r>
            </a:p>
          </p:txBody>
        </p:sp>
      </p:grpSp>
      <p:sp>
        <p:nvSpPr>
          <p:cNvPr id="56" name="Oval 55">
            <a:extLst>
              <a:ext uri="{FF2B5EF4-FFF2-40B4-BE49-F238E27FC236}">
                <a16:creationId xmlns:a16="http://schemas.microsoft.com/office/drawing/2014/main" id="{59060D13-23E1-44D8-B437-E4DE758C2354}"/>
              </a:ext>
            </a:extLst>
          </p:cNvPr>
          <p:cNvSpPr/>
          <p:nvPr/>
        </p:nvSpPr>
        <p:spPr>
          <a:xfrm>
            <a:off x="5641025" y="2723821"/>
            <a:ext cx="1885190" cy="1885190"/>
          </a:xfrm>
          <a:prstGeom prst="ellipse">
            <a:avLst/>
          </a:prstGeom>
          <a:solidFill>
            <a:srgbClr val="0070C0">
              <a:alpha val="7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7" name="Title 5">
            <a:extLst>
              <a:ext uri="{FF2B5EF4-FFF2-40B4-BE49-F238E27FC236}">
                <a16:creationId xmlns:a16="http://schemas.microsoft.com/office/drawing/2014/main" id="{D004C0A5-1BBE-49D2-B180-63ED7FA771FB}"/>
              </a:ext>
            </a:extLst>
          </p:cNvPr>
          <p:cNvSpPr txBox="1">
            <a:spLocks/>
          </p:cNvSpPr>
          <p:nvPr/>
        </p:nvSpPr>
        <p:spPr>
          <a:xfrm>
            <a:off x="3695316" y="3106701"/>
            <a:ext cx="5773547" cy="1252254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sz="3200" b="1" kern="1200" cap="small" normalizeH="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US" sz="4000" b="0" dirty="0">
                <a:solidFill>
                  <a:schemeClr val="bg1"/>
                </a:solidFill>
                <a:latin typeface="+mn-lt"/>
              </a:rPr>
              <a:t>Project</a:t>
            </a:r>
          </a:p>
          <a:p>
            <a:pPr algn="ctr"/>
            <a:r>
              <a:rPr lang="en-US" sz="4000" b="0" dirty="0">
                <a:solidFill>
                  <a:schemeClr val="bg1"/>
                </a:solidFill>
                <a:latin typeface="+mn-lt"/>
              </a:rPr>
              <a:t>Goals</a:t>
            </a:r>
          </a:p>
        </p:txBody>
      </p:sp>
    </p:spTree>
    <p:extLst>
      <p:ext uri="{BB962C8B-B14F-4D97-AF65-F5344CB8AC3E}">
        <p14:creationId xmlns:p14="http://schemas.microsoft.com/office/powerpoint/2010/main" val="1793527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>
            <a:extLst>
              <a:ext uri="{FF2B5EF4-FFF2-40B4-BE49-F238E27FC236}">
                <a16:creationId xmlns:a16="http://schemas.microsoft.com/office/drawing/2014/main" id="{E7BFD545-9739-4942-A024-FAB7ECA25B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" r="18459"/>
          <a:stretch/>
        </p:blipFill>
        <p:spPr bwMode="auto">
          <a:xfrm>
            <a:off x="77789" y="85304"/>
            <a:ext cx="6246811" cy="591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E778B4C-8036-480C-B580-F4BD4021D921}"/>
              </a:ext>
            </a:extLst>
          </p:cNvPr>
          <p:cNvSpPr/>
          <p:nvPr/>
        </p:nvSpPr>
        <p:spPr>
          <a:xfrm>
            <a:off x="6429679" y="85304"/>
            <a:ext cx="56845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b="1" u="sng" dirty="0">
                <a:latin typeface="Calibri" panose="020F0502020204030204" pitchFamily="34" charset="0"/>
              </a:rPr>
              <a:t>Phase 1 Capital Project Distribution</a:t>
            </a:r>
            <a:r>
              <a:rPr lang="en-US" altLang="en-US" u="sng" dirty="0">
                <a:latin typeface="Calibri" panose="020F0502020204030204" pitchFamily="34" charset="0"/>
              </a:rPr>
              <a:t>:</a:t>
            </a:r>
          </a:p>
          <a:p>
            <a:pPr>
              <a:defRPr/>
            </a:pPr>
            <a:endParaRPr lang="en-US" altLang="en-US" u="sng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alibri" panose="020F0502020204030204" pitchFamily="34" charset="0"/>
              </a:rPr>
              <a:t>Albemarle Park/ Russ Halloran Sports and Recreation Complex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alibri" panose="020F0502020204030204" pitchFamily="34" charset="0"/>
              </a:rPr>
              <a:t>Forte Park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alibri" panose="020F0502020204030204" pitchFamily="34" charset="0"/>
              </a:rPr>
              <a:t>Burr School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alibri" panose="020F0502020204030204" pitchFamily="34" charset="0"/>
              </a:rPr>
              <a:t>Brown/Oak Hill Fields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alibri" panose="020F0502020204030204" pitchFamily="34" charset="0"/>
              </a:rPr>
              <a:t>McGrath Park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alibri" panose="020F0502020204030204" pitchFamily="34" charset="0"/>
              </a:rPr>
              <a:t>Bobby </a:t>
            </a:r>
            <a:r>
              <a:rPr lang="en-US" altLang="en-US" dirty="0" err="1">
                <a:latin typeface="Calibri" panose="020F0502020204030204" pitchFamily="34" charset="0"/>
              </a:rPr>
              <a:t>Braceland</a:t>
            </a:r>
            <a:endParaRPr lang="en-US" altLang="en-US" dirty="0">
              <a:latin typeface="Calibri" panose="020F0502020204030204" pitchFamily="34" charset="0"/>
            </a:endParaRPr>
          </a:p>
          <a:p>
            <a:pPr>
              <a:defRPr/>
            </a:pPr>
            <a:endParaRPr lang="en-US" altLang="en-US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altLang="en-US" dirty="0">
                <a:latin typeface="Calibri" panose="020F0502020204030204" pitchFamily="34" charset="0"/>
              </a:rPr>
              <a:t>TOTAL: 6 Sites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B3B7F55-CA60-40E4-85CC-2BCE88C3113C}"/>
              </a:ext>
            </a:extLst>
          </p:cNvPr>
          <p:cNvSpPr/>
          <p:nvPr/>
        </p:nvSpPr>
        <p:spPr>
          <a:xfrm>
            <a:off x="3270250" y="631825"/>
            <a:ext cx="252413" cy="252413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4A4A3AA-9F33-44B7-8F98-6B59A21E15E3}"/>
              </a:ext>
            </a:extLst>
          </p:cNvPr>
          <p:cNvSpPr/>
          <p:nvPr/>
        </p:nvSpPr>
        <p:spPr>
          <a:xfrm>
            <a:off x="1903413" y="968375"/>
            <a:ext cx="250825" cy="250825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D0F4BF4-8568-4640-9324-18F815B02FBA}"/>
              </a:ext>
            </a:extLst>
          </p:cNvPr>
          <p:cNvSpPr/>
          <p:nvPr/>
        </p:nvSpPr>
        <p:spPr>
          <a:xfrm>
            <a:off x="4370388" y="3657600"/>
            <a:ext cx="252412" cy="252413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E6BE76F-25A6-455C-A8A8-D0B39615526E}"/>
              </a:ext>
            </a:extLst>
          </p:cNvPr>
          <p:cNvSpPr/>
          <p:nvPr/>
        </p:nvSpPr>
        <p:spPr>
          <a:xfrm>
            <a:off x="2230438" y="1654175"/>
            <a:ext cx="252412" cy="250825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137DE40-BDAE-4598-9CB1-C727C3B81154}"/>
              </a:ext>
            </a:extLst>
          </p:cNvPr>
          <p:cNvSpPr/>
          <p:nvPr/>
        </p:nvSpPr>
        <p:spPr>
          <a:xfrm>
            <a:off x="3270250" y="631825"/>
            <a:ext cx="252413" cy="252413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5F2F9E4-387A-4FE8-A00C-F779C134874C}"/>
              </a:ext>
            </a:extLst>
          </p:cNvPr>
          <p:cNvSpPr/>
          <p:nvPr/>
        </p:nvSpPr>
        <p:spPr>
          <a:xfrm>
            <a:off x="1903413" y="968375"/>
            <a:ext cx="250825" cy="250825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53F0EA9-52BA-4413-946E-44426A813846}"/>
              </a:ext>
            </a:extLst>
          </p:cNvPr>
          <p:cNvSpPr/>
          <p:nvPr/>
        </p:nvSpPr>
        <p:spPr>
          <a:xfrm>
            <a:off x="4370388" y="3657600"/>
            <a:ext cx="252412" cy="252413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D1F34C8-950E-4B53-A259-4239C55FADC4}"/>
              </a:ext>
            </a:extLst>
          </p:cNvPr>
          <p:cNvSpPr/>
          <p:nvPr/>
        </p:nvSpPr>
        <p:spPr>
          <a:xfrm>
            <a:off x="2230438" y="1654175"/>
            <a:ext cx="252412" cy="250825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954928F-773D-4E0F-B499-01910D6C82AF}"/>
              </a:ext>
            </a:extLst>
          </p:cNvPr>
          <p:cNvSpPr/>
          <p:nvPr/>
        </p:nvSpPr>
        <p:spPr>
          <a:xfrm>
            <a:off x="3270250" y="631825"/>
            <a:ext cx="252413" cy="252413"/>
          </a:xfrm>
          <a:prstGeom prst="ellipse">
            <a:avLst/>
          </a:prstGeom>
          <a:noFill/>
          <a:ln w="76200">
            <a:solidFill>
              <a:srgbClr val="FF33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71739ED-16BA-4ED5-885C-E1440ACE52D2}"/>
              </a:ext>
            </a:extLst>
          </p:cNvPr>
          <p:cNvSpPr/>
          <p:nvPr/>
        </p:nvSpPr>
        <p:spPr>
          <a:xfrm>
            <a:off x="1903413" y="968375"/>
            <a:ext cx="250825" cy="250825"/>
          </a:xfrm>
          <a:prstGeom prst="ellipse">
            <a:avLst/>
          </a:prstGeom>
          <a:noFill/>
          <a:ln w="76200">
            <a:solidFill>
              <a:srgbClr val="FF33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86E2AB5-6ADC-4CB2-AE1F-DEF5C0D00F20}"/>
              </a:ext>
            </a:extLst>
          </p:cNvPr>
          <p:cNvSpPr/>
          <p:nvPr/>
        </p:nvSpPr>
        <p:spPr>
          <a:xfrm>
            <a:off x="4370388" y="3657600"/>
            <a:ext cx="252412" cy="252413"/>
          </a:xfrm>
          <a:prstGeom prst="ellipse">
            <a:avLst/>
          </a:prstGeom>
          <a:noFill/>
          <a:ln w="76200">
            <a:solidFill>
              <a:srgbClr val="FF33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604AAE9-21D4-48AA-BBC6-D26E3F1F482D}"/>
              </a:ext>
            </a:extLst>
          </p:cNvPr>
          <p:cNvSpPr/>
          <p:nvPr/>
        </p:nvSpPr>
        <p:spPr>
          <a:xfrm>
            <a:off x="2230438" y="1654175"/>
            <a:ext cx="252412" cy="250825"/>
          </a:xfrm>
          <a:prstGeom prst="ellipse">
            <a:avLst/>
          </a:prstGeom>
          <a:noFill/>
          <a:ln w="76200">
            <a:solidFill>
              <a:srgbClr val="FF33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Rectangle 34">
            <a:extLst>
              <a:ext uri="{FF2B5EF4-FFF2-40B4-BE49-F238E27FC236}">
                <a16:creationId xmlns:a16="http://schemas.microsoft.com/office/drawing/2014/main" id="{23DBA894-BB6A-4C4C-A5C6-B62956A2054F}"/>
              </a:ext>
            </a:extLst>
          </p:cNvPr>
          <p:cNvSpPr>
            <a:spLocks noChangeArrowheads="1"/>
          </p:cNvSpPr>
          <p:nvPr/>
        </p:nvSpPr>
        <p:spPr bwMode="auto">
          <a:xfrm rot="20773623">
            <a:off x="3048000" y="915988"/>
            <a:ext cx="18034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Mass Pike/Washington St.</a:t>
            </a:r>
            <a:endParaRPr lang="en-US" altLang="en-US" sz="1200" dirty="0">
              <a:solidFill>
                <a:schemeClr val="bg1"/>
              </a:solidFill>
            </a:endParaRPr>
          </a:p>
        </p:txBody>
      </p:sp>
      <p:sp>
        <p:nvSpPr>
          <p:cNvPr id="22" name="Rectangle 35">
            <a:extLst>
              <a:ext uri="{FF2B5EF4-FFF2-40B4-BE49-F238E27FC236}">
                <a16:creationId xmlns:a16="http://schemas.microsoft.com/office/drawing/2014/main" id="{E6F16A94-C534-452E-9DAB-C13C26062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2700" y="3132138"/>
            <a:ext cx="4714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Rt. 9</a:t>
            </a:r>
            <a:endParaRPr lang="en-US" altLang="en-US" sz="1200" dirty="0">
              <a:solidFill>
                <a:schemeClr val="bg1"/>
              </a:solidFill>
            </a:endParaRPr>
          </a:p>
        </p:txBody>
      </p:sp>
      <p:sp>
        <p:nvSpPr>
          <p:cNvPr id="23" name="Rectangle 36">
            <a:extLst>
              <a:ext uri="{FF2B5EF4-FFF2-40B4-BE49-F238E27FC236}">
                <a16:creationId xmlns:a16="http://schemas.microsoft.com/office/drawing/2014/main" id="{92EE3A3B-AA47-44D3-9BEF-B5597426DDEE}"/>
              </a:ext>
            </a:extLst>
          </p:cNvPr>
          <p:cNvSpPr>
            <a:spLocks noChangeArrowheads="1"/>
          </p:cNvSpPr>
          <p:nvPr/>
        </p:nvSpPr>
        <p:spPr bwMode="auto">
          <a:xfrm rot="21324223">
            <a:off x="3051175" y="2370138"/>
            <a:ext cx="839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Beacon St.</a:t>
            </a:r>
            <a:endParaRPr lang="en-US" altLang="en-US" sz="1200" dirty="0">
              <a:solidFill>
                <a:schemeClr val="bg1"/>
              </a:solidFill>
            </a:endParaRPr>
          </a:p>
        </p:txBody>
      </p:sp>
      <p:sp>
        <p:nvSpPr>
          <p:cNvPr id="24" name="Rectangle 37">
            <a:extLst>
              <a:ext uri="{FF2B5EF4-FFF2-40B4-BE49-F238E27FC236}">
                <a16:creationId xmlns:a16="http://schemas.microsoft.com/office/drawing/2014/main" id="{20A1F1E0-8432-4631-9F12-0C025DE0E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2213" y="2028825"/>
            <a:ext cx="9382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Comm. Ave.</a:t>
            </a:r>
            <a:endParaRPr lang="en-US" altLang="en-US" sz="1200" dirty="0">
              <a:solidFill>
                <a:schemeClr val="bg1"/>
              </a:solidFill>
            </a:endParaRPr>
          </a:p>
        </p:txBody>
      </p:sp>
      <p:sp>
        <p:nvSpPr>
          <p:cNvPr id="25" name="Rectangle 38">
            <a:extLst>
              <a:ext uri="{FF2B5EF4-FFF2-40B4-BE49-F238E27FC236}">
                <a16:creationId xmlns:a16="http://schemas.microsoft.com/office/drawing/2014/main" id="{A5B8FAC1-C176-4372-95ED-97291201DE35}"/>
              </a:ext>
            </a:extLst>
          </p:cNvPr>
          <p:cNvSpPr>
            <a:spLocks noChangeArrowheads="1"/>
          </p:cNvSpPr>
          <p:nvPr/>
        </p:nvSpPr>
        <p:spPr bwMode="auto">
          <a:xfrm rot="17399281">
            <a:off x="4147344" y="1588294"/>
            <a:ext cx="7969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Centre St.</a:t>
            </a:r>
            <a:endParaRPr lang="en-US" altLang="en-US" sz="1200" dirty="0">
              <a:solidFill>
                <a:schemeClr val="bg1"/>
              </a:solidFill>
            </a:endParaRPr>
          </a:p>
        </p:txBody>
      </p:sp>
      <p:sp>
        <p:nvSpPr>
          <p:cNvPr id="26" name="Rectangle 39">
            <a:extLst>
              <a:ext uri="{FF2B5EF4-FFF2-40B4-BE49-F238E27FC236}">
                <a16:creationId xmlns:a16="http://schemas.microsoft.com/office/drawing/2014/main" id="{3D452455-8F20-44D1-8352-61D82C7648D5}"/>
              </a:ext>
            </a:extLst>
          </p:cNvPr>
          <p:cNvSpPr>
            <a:spLocks noChangeArrowheads="1"/>
          </p:cNvSpPr>
          <p:nvPr/>
        </p:nvSpPr>
        <p:spPr bwMode="auto">
          <a:xfrm rot="16369631">
            <a:off x="3405188" y="1525587"/>
            <a:ext cx="831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Walnut St.</a:t>
            </a:r>
            <a:endParaRPr lang="en-US" altLang="en-US" sz="1200" dirty="0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0BAB431-7591-498D-87B2-66C18CCADC00}"/>
              </a:ext>
            </a:extLst>
          </p:cNvPr>
          <p:cNvSpPr/>
          <p:nvPr/>
        </p:nvSpPr>
        <p:spPr>
          <a:xfrm>
            <a:off x="2119528" y="744319"/>
            <a:ext cx="8162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Burr </a:t>
            </a:r>
          </a:p>
          <a:p>
            <a:pPr>
              <a:defRPr/>
            </a:pP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School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7C830DB-88A7-4662-884C-AF9E4255EEE9}"/>
              </a:ext>
            </a:extLst>
          </p:cNvPr>
          <p:cNvSpPr/>
          <p:nvPr/>
        </p:nvSpPr>
        <p:spPr>
          <a:xfrm>
            <a:off x="4206294" y="3879483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BOH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EAC9F88-8F48-45A2-9CDC-426FEACBEAA1}"/>
              </a:ext>
            </a:extLst>
          </p:cNvPr>
          <p:cNvSpPr/>
          <p:nvPr/>
        </p:nvSpPr>
        <p:spPr>
          <a:xfrm>
            <a:off x="2463004" y="1595468"/>
            <a:ext cx="1022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McGrath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02AE051-496C-43F9-BA93-06F857FFAB53}"/>
              </a:ext>
            </a:extLst>
          </p:cNvPr>
          <p:cNvSpPr/>
          <p:nvPr/>
        </p:nvSpPr>
        <p:spPr>
          <a:xfrm>
            <a:off x="3499152" y="555708"/>
            <a:ext cx="1173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Albemarle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8A888EE-CEEE-4E0D-8C23-CEC912823C54}"/>
              </a:ext>
            </a:extLst>
          </p:cNvPr>
          <p:cNvSpPr/>
          <p:nvPr/>
        </p:nvSpPr>
        <p:spPr>
          <a:xfrm>
            <a:off x="1923989" y="5621572"/>
            <a:ext cx="4070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Athletic Field Capital Project Distribution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F2E952ED-8B27-4C74-831F-BA7303CC97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886102"/>
            <a:ext cx="12191999" cy="971898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mbria" charset="0"/>
                <a:ea typeface="Cambria" charset="0"/>
                <a:cs typeface="Cambria" charset="0"/>
              </a:rPr>
              <a:t>Newton Parks, Recreation and Culture Department</a:t>
            </a:r>
            <a:br>
              <a:rPr lang="en-US" sz="2200" b="1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</a:b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Athletic Fields Capital Improvement Plan</a:t>
            </a:r>
            <a:endParaRPr lang="en-US" sz="2800" b="1" dirty="0">
              <a:solidFill>
                <a:schemeClr val="tx1"/>
              </a:solidFill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82AB406-C0CC-40A8-BE1E-50977913FF39}"/>
              </a:ext>
            </a:extLst>
          </p:cNvPr>
          <p:cNvSpPr/>
          <p:nvPr/>
        </p:nvSpPr>
        <p:spPr>
          <a:xfrm>
            <a:off x="4059238" y="130175"/>
            <a:ext cx="252412" cy="250825"/>
          </a:xfrm>
          <a:prstGeom prst="ellipse">
            <a:avLst/>
          </a:prstGeom>
          <a:noFill/>
          <a:ln w="76200">
            <a:solidFill>
              <a:srgbClr val="FF33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6DB3375-0206-4862-9490-6FA711AB7438}"/>
              </a:ext>
            </a:extLst>
          </p:cNvPr>
          <p:cNvSpPr/>
          <p:nvPr/>
        </p:nvSpPr>
        <p:spPr>
          <a:xfrm>
            <a:off x="2722563" y="3787775"/>
            <a:ext cx="252412" cy="250825"/>
          </a:xfrm>
          <a:prstGeom prst="ellipse">
            <a:avLst/>
          </a:prstGeom>
          <a:noFill/>
          <a:ln w="76200">
            <a:solidFill>
              <a:srgbClr val="FF33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D8D6F6B-A6E9-40CD-945C-6DDB369EDD91}"/>
              </a:ext>
            </a:extLst>
          </p:cNvPr>
          <p:cNvSpPr/>
          <p:nvPr/>
        </p:nvSpPr>
        <p:spPr>
          <a:xfrm>
            <a:off x="3842658" y="335458"/>
            <a:ext cx="685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Forte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668AF02-2BCB-4A46-BEA7-3FD9FB82F3BE}"/>
              </a:ext>
            </a:extLst>
          </p:cNvPr>
          <p:cNvSpPr/>
          <p:nvPr/>
        </p:nvSpPr>
        <p:spPr>
          <a:xfrm>
            <a:off x="2294413" y="4038600"/>
            <a:ext cx="1133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Braceland</a:t>
            </a:r>
          </a:p>
        </p:txBody>
      </p:sp>
    </p:spTree>
    <p:extLst>
      <p:ext uri="{BB962C8B-B14F-4D97-AF65-F5344CB8AC3E}">
        <p14:creationId xmlns:p14="http://schemas.microsoft.com/office/powerpoint/2010/main" val="2625604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port, grass, outdoor, athletic game&#10;&#10;Description automatically generated">
            <a:extLst>
              <a:ext uri="{FF2B5EF4-FFF2-40B4-BE49-F238E27FC236}">
                <a16:creationId xmlns:a16="http://schemas.microsoft.com/office/drawing/2014/main" id="{A6228674-7C2A-4FC3-AF9C-03D90E8407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" t="18549" r="10634" b="16144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47643B74-F6FF-4F60-AE12-91DEA0EC6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650" y="1036550"/>
            <a:ext cx="9918700" cy="43242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73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000" b="1" dirty="0">
                <a:latin typeface="Calibri" panose="020F0502020204030204" pitchFamily="34" charset="0"/>
              </a:rPr>
              <a:t>Additional Athletic Field Projects in the works:</a:t>
            </a:r>
            <a:endParaRPr lang="en-US" altLang="en-US" sz="2000" b="1" dirty="0">
              <a:latin typeface="Calibri" panose="020F0502020204030204" pitchFamily="34" charset="0"/>
            </a:endParaRPr>
          </a:p>
          <a:p>
            <a:pPr marL="0" indent="0">
              <a:defRPr/>
            </a:pPr>
            <a:endParaRPr lang="en-US" altLang="en-US" sz="2000" b="1" dirty="0">
              <a:latin typeface="Calibri" panose="020F0502020204030204" pitchFamily="34" charset="0"/>
            </a:endParaRPr>
          </a:p>
          <a:p>
            <a:pPr marL="685800" lvl="1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000" i="1" u="sng" dirty="0">
                <a:solidFill>
                  <a:prstClr val="black"/>
                </a:solidFill>
                <a:latin typeface="Calibri" panose="020F0502020204030204"/>
              </a:rPr>
              <a:t>NNHS Tiger Stadium: </a:t>
            </a:r>
            <a:r>
              <a:rPr lang="en-US" sz="2000" i="1" dirty="0">
                <a:solidFill>
                  <a:prstClr val="black"/>
                </a:solidFill>
                <a:latin typeface="Calibri" panose="020F0502020204030204"/>
              </a:rPr>
              <a:t>High efficiency, low spillage Sports Lighting project (FY 23)</a:t>
            </a:r>
          </a:p>
          <a:p>
            <a:pPr marL="685800" lvl="1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000" i="1" u="sng" dirty="0">
                <a:solidFill>
                  <a:prstClr val="black"/>
                </a:solidFill>
                <a:latin typeface="Calibri" panose="020F0502020204030204"/>
              </a:rPr>
              <a:t>NSHS Winkler Stadium &amp; Brandeis Rd. Field:</a:t>
            </a:r>
            <a:r>
              <a:rPr lang="en-US" sz="2000" i="1" dirty="0">
                <a:solidFill>
                  <a:prstClr val="black"/>
                </a:solidFill>
                <a:latin typeface="Calibri" panose="020F0502020204030204"/>
              </a:rPr>
              <a:t>  Artificial turf carpet replacement (FY 23)</a:t>
            </a:r>
          </a:p>
          <a:p>
            <a:pPr marL="685800" lvl="1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000" i="1" u="sng" dirty="0">
                <a:solidFill>
                  <a:prstClr val="black"/>
                </a:solidFill>
                <a:latin typeface="Calibri" panose="020F0502020204030204"/>
              </a:rPr>
              <a:t>NSHS Brandeis Road Field:</a:t>
            </a:r>
            <a:r>
              <a:rPr lang="en-US" sz="2000" i="1" dirty="0">
                <a:solidFill>
                  <a:prstClr val="black"/>
                </a:solidFill>
                <a:latin typeface="Calibri" panose="020F0502020204030204"/>
              </a:rPr>
              <a:t>  High efficiency, low spillage Sports Lighting project (FY 23)</a:t>
            </a:r>
          </a:p>
          <a:p>
            <a:pPr marL="685800" lvl="1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000" i="1" u="sng" dirty="0">
                <a:solidFill>
                  <a:prstClr val="black"/>
                </a:solidFill>
                <a:latin typeface="Calibri" panose="020F0502020204030204"/>
              </a:rPr>
              <a:t>NNHS: Tiger Stadium</a:t>
            </a:r>
            <a:r>
              <a:rPr lang="en-US" sz="2000" i="1" dirty="0">
                <a:solidFill>
                  <a:prstClr val="black"/>
                </a:solidFill>
                <a:latin typeface="Calibri" panose="020F0502020204030204"/>
              </a:rPr>
              <a:t>: Artificial turf carpet replacement (FY 25)</a:t>
            </a:r>
          </a:p>
          <a:p>
            <a:pPr marL="685800" lvl="1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000" i="1" u="sng" dirty="0">
                <a:solidFill>
                  <a:prstClr val="black"/>
                </a:solidFill>
                <a:latin typeface="Calibri" panose="020F0502020204030204"/>
              </a:rPr>
              <a:t>Forte Park:</a:t>
            </a:r>
            <a:r>
              <a:rPr lang="en-US" sz="2000" i="1" dirty="0">
                <a:solidFill>
                  <a:prstClr val="black"/>
                </a:solidFill>
                <a:latin typeface="Calibri" panose="020F0502020204030204"/>
              </a:rPr>
              <a:t> Developer-funded sports relighting (TBD)</a:t>
            </a:r>
          </a:p>
          <a:p>
            <a:pPr marL="685800" lvl="1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000" i="1" u="sng" dirty="0">
                <a:solidFill>
                  <a:prstClr val="black"/>
                </a:solidFill>
                <a:latin typeface="Calibri" panose="020F0502020204030204"/>
              </a:rPr>
              <a:t>Increased Maintenance:</a:t>
            </a:r>
            <a:r>
              <a:rPr lang="en-US" sz="2000" i="1" dirty="0">
                <a:solidFill>
                  <a:prstClr val="black"/>
                </a:solidFill>
                <a:latin typeface="Calibri" panose="020F0502020204030204"/>
              </a:rPr>
              <a:t> additional seeding, fertilizing, and aeration, etc.</a:t>
            </a:r>
          </a:p>
          <a:p>
            <a:pPr marL="1371600" lvl="3" indent="0">
              <a:defRPr/>
            </a:pPr>
            <a:endParaRPr lang="en-US" altLang="en-US" sz="20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627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67D3EA3-3925-42A6-ABC3-AD1B111214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9196" y="2521720"/>
          <a:ext cx="11687462" cy="3215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4" imgW="9347083" imgH="2571750" progId="Excel.Sheet.12">
                  <p:embed/>
                </p:oleObj>
              </mc:Choice>
              <mc:Fallback>
                <p:oleObj name="Worksheet" r:id="rId4" imgW="9347083" imgH="2571750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67D3EA3-3925-42A6-ABC3-AD1B111214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9196" y="2521720"/>
                        <a:ext cx="11687462" cy="3215640"/>
                      </a:xfrm>
                      <a:prstGeom prst="rect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4CFB656-4F89-45F2-90BA-60D9371379C2}"/>
              </a:ext>
            </a:extLst>
          </p:cNvPr>
          <p:cNvSpPr txBox="1"/>
          <p:nvPr/>
        </p:nvSpPr>
        <p:spPr>
          <a:xfrm>
            <a:off x="1844675" y="141193"/>
            <a:ext cx="8502650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CITY OF NEWTON ATHLETIC FIELDS MAINTENANCE </a:t>
            </a:r>
            <a:r>
              <a:rPr lang="en-US" altLang="en-US" sz="2400" u="sng" kern="0" dirty="0">
                <a:solidFill>
                  <a:prstClr val="black"/>
                </a:solidFill>
              </a:rPr>
              <a:t>BUDGET </a:t>
            </a:r>
            <a:r>
              <a:rPr kumimoji="0" lang="en-US" altLang="en-US" sz="24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IMPROVEMENTS</a:t>
            </a:r>
            <a:endParaRPr kumimoji="0" lang="en-US" altLang="en-US" sz="1400" b="0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R="0" lvl="2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altLang="en-US" sz="20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1657350" marR="0" lvl="3" indent="-28575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000" b="1" kern="0" dirty="0">
                <a:solidFill>
                  <a:prstClr val="black"/>
                </a:solidFill>
              </a:rPr>
              <a:t>Increase athletic field maintenance capabilities</a:t>
            </a:r>
          </a:p>
          <a:p>
            <a:pPr marL="1657350" marR="0" lvl="3" indent="-28575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Increase scope of contractual maintenance work</a:t>
            </a:r>
          </a:p>
          <a:p>
            <a:pPr marL="1657350" marR="0" lvl="3" indent="-28575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000" b="1" kern="0" dirty="0">
                <a:solidFill>
                  <a:prstClr val="black"/>
                </a:solidFill>
              </a:rPr>
              <a:t>Significantly increase turf management capabilities</a:t>
            </a:r>
            <a:endParaRPr lang="en-US" altLang="en-US" b="1" u="sng" kern="0" dirty="0"/>
          </a:p>
          <a:p>
            <a:pPr marR="0" lvl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alt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85750" marR="0" lvl="0" indent="-28575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93639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D17AE5-0550-4ADF-B3B0-B0A902BD6C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" b="894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9" name="Title 1">
            <a:extLst>
              <a:ext uri="{FF2B5EF4-FFF2-40B4-BE49-F238E27FC236}">
                <a16:creationId xmlns:a16="http://schemas.microsoft.com/office/drawing/2014/main" id="{806D411D-A104-4CD2-A73C-3B3FB2E428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9" y="2641600"/>
            <a:ext cx="12191999" cy="1273348"/>
          </a:xfrm>
        </p:spPr>
        <p:txBody>
          <a:bodyPr>
            <a:normAutofit/>
          </a:bodyPr>
          <a:lstStyle/>
          <a:p>
            <a:r>
              <a:rPr lang="en-US" sz="4400" u="sng" dirty="0">
                <a:latin typeface="+mn-lt"/>
                <a:ea typeface="Cambria" charset="0"/>
                <a:cs typeface="Cambria" charset="0"/>
              </a:rPr>
              <a:t>McGrath Park @ Warren House</a:t>
            </a:r>
            <a:br>
              <a:rPr lang="en-US" sz="4000" dirty="0">
                <a:latin typeface="Cambria" charset="0"/>
                <a:ea typeface="Cambria" charset="0"/>
                <a:cs typeface="Cambria" charset="0"/>
              </a:rPr>
            </a:br>
            <a:endParaRPr lang="en-US" sz="4000" dirty="0"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5429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ECD219-507D-435B-AA84-74D28E7B40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73" y="0"/>
            <a:ext cx="10598727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BB9E661-B461-4BB5-8271-8517738DE57D}"/>
              </a:ext>
            </a:extLst>
          </p:cNvPr>
          <p:cNvSpPr/>
          <p:nvPr/>
        </p:nvSpPr>
        <p:spPr>
          <a:xfrm>
            <a:off x="0" y="0"/>
            <a:ext cx="270316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356789-29D7-4345-849B-EFB8247B919D}"/>
              </a:ext>
            </a:extLst>
          </p:cNvPr>
          <p:cNvSpPr/>
          <p:nvPr/>
        </p:nvSpPr>
        <p:spPr>
          <a:xfrm>
            <a:off x="0" y="-8467"/>
            <a:ext cx="2703161" cy="486287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lvl="1"/>
            <a:r>
              <a:rPr lang="en-US" altLang="en-US" b="1" u="sng" dirty="0">
                <a:latin typeface="Calibri" panose="020F0502020204030204" pitchFamily="34" charset="0"/>
              </a:rPr>
              <a:t>Richard J. McGrath Park</a:t>
            </a:r>
          </a:p>
          <a:p>
            <a:pPr marL="0" lvl="1"/>
            <a:r>
              <a:rPr lang="en-US" altLang="en-US" b="1" u="sng" dirty="0">
                <a:latin typeface="Calibri" panose="020F0502020204030204" pitchFamily="34" charset="0"/>
              </a:rPr>
              <a:t>10.1 ACRES</a:t>
            </a:r>
          </a:p>
          <a:p>
            <a:pPr marL="0" lvl="1"/>
            <a:r>
              <a:rPr lang="en-US" altLang="en-US" b="1" u="sng" dirty="0">
                <a:latin typeface="Calibri" panose="020F0502020204030204" pitchFamily="34" charset="0"/>
              </a:rPr>
              <a:t>Ward: 3</a:t>
            </a:r>
          </a:p>
          <a:p>
            <a:pPr marL="0" lvl="1"/>
            <a:r>
              <a:rPr lang="en-US" altLang="en-US" b="1" u="sng" dirty="0">
                <a:latin typeface="Calibri" panose="020F0502020204030204" pitchFamily="34" charset="0"/>
              </a:rPr>
              <a:t>Village: West Newton</a:t>
            </a:r>
          </a:p>
          <a:p>
            <a:pPr>
              <a:defRPr/>
            </a:pPr>
            <a:endParaRPr lang="en-US" sz="1600" u="sng" dirty="0"/>
          </a:p>
          <a:p>
            <a:pPr>
              <a:defRPr/>
            </a:pPr>
            <a:r>
              <a:rPr lang="en-US" sz="1600" u="sng" dirty="0"/>
              <a:t>Existing Amenities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2 softball diamonds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59 Parking spaces (3 ADA)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6 tennis courts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off leash dog area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irrigated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1 - Boys Lacrosse (with safety conflicts due to topography)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1 – Intermediate rectangular fields per site allows</a:t>
            </a:r>
          </a:p>
          <a:p>
            <a:pPr marL="285750" lvl="0" indent="-285750">
              <a:buFontTx/>
              <a:buChar char="-"/>
              <a:defRPr/>
            </a:pPr>
            <a:endParaRPr lang="en-US" sz="16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6A3441-9046-4F36-8F33-92647D51B36F}"/>
              </a:ext>
            </a:extLst>
          </p:cNvPr>
          <p:cNvSpPr/>
          <p:nvPr/>
        </p:nvSpPr>
        <p:spPr>
          <a:xfrm>
            <a:off x="6193198" y="4488391"/>
            <a:ext cx="8362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/>
            <a:r>
              <a:rPr lang="en-US" alt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McGrath</a:t>
            </a:r>
          </a:p>
          <a:p>
            <a:pPr marL="0" lvl="1" algn="ctr"/>
            <a:r>
              <a:rPr lang="en-US" alt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Park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1647386-CF6F-459D-85AE-2DBA9A22E5B8}"/>
              </a:ext>
            </a:extLst>
          </p:cNvPr>
          <p:cNvSpPr/>
          <p:nvPr/>
        </p:nvSpPr>
        <p:spPr>
          <a:xfrm rot="20088247">
            <a:off x="3479801" y="4104640"/>
            <a:ext cx="777240" cy="1219200"/>
          </a:xfrm>
          <a:prstGeom prst="ellipse">
            <a:avLst/>
          </a:prstGeom>
          <a:noFill/>
          <a:ln w="38100">
            <a:solidFill>
              <a:srgbClr val="FF00FF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F399C8B-501E-4B93-974D-C53AFDA353DE}"/>
              </a:ext>
            </a:extLst>
          </p:cNvPr>
          <p:cNvSpPr/>
          <p:nvPr/>
        </p:nvSpPr>
        <p:spPr>
          <a:xfrm rot="14856200">
            <a:off x="7934961" y="3878791"/>
            <a:ext cx="777240" cy="1219200"/>
          </a:xfrm>
          <a:prstGeom prst="ellipse">
            <a:avLst/>
          </a:prstGeom>
          <a:noFill/>
          <a:ln w="38100">
            <a:solidFill>
              <a:srgbClr val="FF00FF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118C8B4-2262-40AB-BD4E-793E5C4969D0}"/>
              </a:ext>
            </a:extLst>
          </p:cNvPr>
          <p:cNvSpPr/>
          <p:nvPr/>
        </p:nvSpPr>
        <p:spPr>
          <a:xfrm rot="10800000">
            <a:off x="4638040" y="2941320"/>
            <a:ext cx="1193800" cy="851112"/>
          </a:xfrm>
          <a:prstGeom prst="ellipse">
            <a:avLst/>
          </a:prstGeom>
          <a:noFill/>
          <a:ln w="38100">
            <a:solidFill>
              <a:srgbClr val="FF00FF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8807A1-6A4B-48BC-A607-2833B49FAB14}"/>
              </a:ext>
            </a:extLst>
          </p:cNvPr>
          <p:cNvSpPr txBox="1"/>
          <p:nvPr/>
        </p:nvSpPr>
        <p:spPr>
          <a:xfrm>
            <a:off x="3392716" y="4452630"/>
            <a:ext cx="951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n w="0"/>
                <a:cs typeface="Arial" panose="020B0604020202020204" pitchFamily="34" charset="0"/>
              </a:rPr>
              <a:t>Use Conflict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558D2FC-20AD-437D-8BC0-792B8D367C1C}"/>
              </a:ext>
            </a:extLst>
          </p:cNvPr>
          <p:cNvSpPr/>
          <p:nvPr/>
        </p:nvSpPr>
        <p:spPr>
          <a:xfrm rot="10800000">
            <a:off x="8285480" y="1203768"/>
            <a:ext cx="563880" cy="1219200"/>
          </a:xfrm>
          <a:prstGeom prst="ellipse">
            <a:avLst/>
          </a:prstGeom>
          <a:noFill/>
          <a:ln w="38100">
            <a:solidFill>
              <a:srgbClr val="FF00FF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500C46-7B87-4BDA-9063-D966BAA04B41}"/>
              </a:ext>
            </a:extLst>
          </p:cNvPr>
          <p:cNvSpPr txBox="1"/>
          <p:nvPr/>
        </p:nvSpPr>
        <p:spPr>
          <a:xfrm>
            <a:off x="4759235" y="3212987"/>
            <a:ext cx="951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n w="0"/>
                <a:cs typeface="Arial" panose="020B0604020202020204" pitchFamily="34" charset="0"/>
              </a:rPr>
              <a:t>Parking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81F382-0F63-4702-BCE6-865FC6874EB9}"/>
              </a:ext>
            </a:extLst>
          </p:cNvPr>
          <p:cNvSpPr txBox="1"/>
          <p:nvPr/>
        </p:nvSpPr>
        <p:spPr>
          <a:xfrm>
            <a:off x="7954917" y="1511310"/>
            <a:ext cx="1225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n w="0"/>
                <a:cs typeface="Arial" panose="020B0604020202020204" pitchFamily="34" charset="0"/>
              </a:rPr>
              <a:t>Unusable field area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5C5068-37C2-4BDC-BA34-11E7953D1D88}"/>
              </a:ext>
            </a:extLst>
          </p:cNvPr>
          <p:cNvSpPr txBox="1"/>
          <p:nvPr/>
        </p:nvSpPr>
        <p:spPr>
          <a:xfrm>
            <a:off x="7850415" y="4129714"/>
            <a:ext cx="9514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n w="0"/>
                <a:cs typeface="Arial" panose="020B0604020202020204" pitchFamily="34" charset="0"/>
              </a:rPr>
              <a:t>Player safety issues</a:t>
            </a:r>
          </a:p>
        </p:txBody>
      </p:sp>
    </p:spTree>
    <p:extLst>
      <p:ext uri="{BB962C8B-B14F-4D97-AF65-F5344CB8AC3E}">
        <p14:creationId xmlns:p14="http://schemas.microsoft.com/office/powerpoint/2010/main" val="2667927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29720E-84DD-4F53-87F6-80C989D62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32329"/>
            <a:ext cx="12192000" cy="219334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CFB656-4F89-45F2-90BA-60D9371379C2}"/>
              </a:ext>
            </a:extLst>
          </p:cNvPr>
          <p:cNvSpPr txBox="1"/>
          <p:nvPr/>
        </p:nvSpPr>
        <p:spPr>
          <a:xfrm>
            <a:off x="1844675" y="141193"/>
            <a:ext cx="85026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McGrath Park Fields Key Athletic and </a:t>
            </a:r>
            <a:r>
              <a:rPr lang="en-US" altLang="en-US" sz="2400" u="sng" kern="0" dirty="0">
                <a:solidFill>
                  <a:prstClr val="black"/>
                </a:solidFill>
              </a:rPr>
              <a:t>Facility </a:t>
            </a:r>
            <a:r>
              <a:rPr kumimoji="0" lang="en-US" altLang="en-US" sz="24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Stake Holder Data</a:t>
            </a:r>
            <a:endParaRPr kumimoji="0" lang="en-US" altLang="en-US" sz="1400" b="0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5D1C37-238F-4BC0-B699-BE6DF1247C42}"/>
              </a:ext>
            </a:extLst>
          </p:cNvPr>
          <p:cNvSpPr txBox="1"/>
          <p:nvPr/>
        </p:nvSpPr>
        <p:spPr>
          <a:xfrm>
            <a:off x="34926" y="4525670"/>
            <a:ext cx="121221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400" kern="0" dirty="0">
                <a:solidFill>
                  <a:prstClr val="black"/>
                </a:solidFill>
              </a:rPr>
              <a:t>Athletic </a:t>
            </a:r>
            <a:r>
              <a:rPr kumimoji="0" lang="en-US" altLang="en-US" sz="1400" b="0" i="0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Stake Holder Groups highlighted in Bold hold the most field permit hours per recent data</a:t>
            </a:r>
            <a:endParaRPr kumimoji="0" lang="en-US" altLang="en-US" sz="1400" b="1" i="0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10067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9356789-29D7-4345-849B-EFB8247B919D}"/>
              </a:ext>
            </a:extLst>
          </p:cNvPr>
          <p:cNvSpPr/>
          <p:nvPr/>
        </p:nvSpPr>
        <p:spPr>
          <a:xfrm>
            <a:off x="1755774" y="1166842"/>
            <a:ext cx="8680450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lvl="1"/>
            <a:r>
              <a:rPr lang="en-US" altLang="en-US" b="1" u="sng" dirty="0">
                <a:latin typeface="Calibri" panose="020F0502020204030204" pitchFamily="34" charset="0"/>
              </a:rPr>
              <a:t>Richard J. McGrath Park</a:t>
            </a:r>
          </a:p>
          <a:p>
            <a:pPr>
              <a:defRPr/>
            </a:pPr>
            <a:endParaRPr lang="en-US" sz="1600" u="sng" dirty="0"/>
          </a:p>
          <a:p>
            <a:pPr>
              <a:defRPr/>
            </a:pPr>
            <a:r>
              <a:rPr lang="en-US" sz="1600" u="sng" dirty="0"/>
              <a:t>Improvement Ideas/Goals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Calibri" panose="020F0502020204030204" pitchFamily="34" charset="0"/>
              </a:rPr>
              <a:t>New accessible perimeter path and seating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Calibri" panose="020F0502020204030204" pitchFamily="34" charset="0"/>
              </a:rPr>
              <a:t>Removed or reconfigured courts to increase multi purpose athletic field space (Myrtle St. Side only)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Calibri" panose="020F0502020204030204" pitchFamily="34" charset="0"/>
              </a:rPr>
              <a:t>Removed underutilized backstop and infield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Calibri" panose="020F0502020204030204" pitchFamily="34" charset="0"/>
              </a:rPr>
              <a:t>Expanded irrigation system to areas where ballfield has been removed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Calibri" panose="020F0502020204030204" pitchFamily="34" charset="0"/>
              </a:rPr>
              <a:t>Improved irrigation efficiency and remote access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Calibri" panose="020F0502020204030204" pitchFamily="34" charset="0"/>
              </a:rPr>
              <a:t>Properly located and designed lacrosse practice wall (Wall construction cost to be privately funded)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Calibri" panose="020F0502020204030204" pitchFamily="34" charset="0"/>
              </a:rPr>
              <a:t>Improved athletic equipment storage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Calibri" panose="020F0502020204030204" pitchFamily="34" charset="0"/>
              </a:rPr>
              <a:t>Improved field perimeter fence (and netting)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Calibri" panose="020F0502020204030204" pitchFamily="34" charset="0"/>
              </a:rPr>
              <a:t>Scoreboards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Calibri" panose="020F0502020204030204" pitchFamily="34" charset="0"/>
              </a:rPr>
              <a:t>Designated area for seasonal restrooms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Calibri" panose="020F0502020204030204" pitchFamily="34" charset="0"/>
              </a:rPr>
              <a:t>Caliper inch replacement for any trees removed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Calibri" panose="020F0502020204030204" pitchFamily="34" charset="0"/>
              </a:rPr>
              <a:t>Increased tree canopy where possible</a:t>
            </a:r>
          </a:p>
          <a:p>
            <a:pPr>
              <a:defRPr/>
            </a:pPr>
            <a:endParaRPr lang="en-US" altLang="en-US" sz="1600" dirty="0">
              <a:latin typeface="Calibri" panose="020F0502020204030204" pitchFamily="34" charset="0"/>
            </a:endParaRPr>
          </a:p>
          <a:p>
            <a:pPr lvl="0">
              <a:defRPr/>
            </a:pPr>
            <a:r>
              <a:rPr lang="en-US" sz="1600" b="1" dirty="0">
                <a:solidFill>
                  <a:prstClr val="black"/>
                </a:solidFill>
              </a:rPr>
              <a:t>Approximate Construction Budget: $1,000,000</a:t>
            </a:r>
            <a:endParaRPr lang="en-US" sz="16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00648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35"/>
          <p:cNvSpPr txBox="1">
            <a:spLocks/>
          </p:cNvSpPr>
          <p:nvPr/>
        </p:nvSpPr>
        <p:spPr>
          <a:xfrm>
            <a:off x="1600203" y="59854"/>
            <a:ext cx="8915399" cy="54974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" sz="2800" b="1" dirty="0">
                <a:latin typeface="+mn-lt"/>
              </a:rPr>
              <a:t>AGENDA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790700" y="1901428"/>
            <a:ext cx="8260066" cy="521732"/>
            <a:chOff x="266700" y="2602468"/>
            <a:chExt cx="8260066" cy="521732"/>
          </a:xfrm>
        </p:grpSpPr>
        <p:sp>
          <p:nvSpPr>
            <p:cNvPr id="9" name="TextBox 8"/>
            <p:cNvSpPr txBox="1"/>
            <p:nvPr/>
          </p:nvSpPr>
          <p:spPr>
            <a:xfrm>
              <a:off x="1143000" y="2602468"/>
              <a:ext cx="73837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dirty="0"/>
                <a:t>Athletic Fields Projects Overview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457200" y="2667000"/>
              <a:ext cx="457200" cy="4572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66700" y="2695545"/>
              <a:ext cx="838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1</a:t>
              </a:r>
            </a:p>
          </p:txBody>
        </p:sp>
        <p:cxnSp>
          <p:nvCxnSpPr>
            <p:cNvPr id="25" name="Straight Connector 24"/>
            <p:cNvCxnSpPr>
              <a:cxnSpLocks/>
            </p:cNvCxnSpPr>
            <p:nvPr/>
          </p:nvCxnSpPr>
          <p:spPr>
            <a:xfrm>
              <a:off x="914399" y="2895600"/>
              <a:ext cx="761236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1790700" y="2739628"/>
            <a:ext cx="8260066" cy="521732"/>
            <a:chOff x="266700" y="2602468"/>
            <a:chExt cx="8260066" cy="521732"/>
          </a:xfrm>
        </p:grpSpPr>
        <p:sp>
          <p:nvSpPr>
            <p:cNvPr id="29" name="TextBox 28"/>
            <p:cNvSpPr txBox="1"/>
            <p:nvPr/>
          </p:nvSpPr>
          <p:spPr>
            <a:xfrm>
              <a:off x="1143000" y="2602468"/>
              <a:ext cx="65911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b="1" dirty="0"/>
                <a:t>McGrath Park </a:t>
              </a:r>
              <a:r>
                <a:rPr lang="en-US" dirty="0"/>
                <a:t>@ Warren House Presentation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457200" y="2667000"/>
              <a:ext cx="457200" cy="4572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66700" y="2695545"/>
              <a:ext cx="838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2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914399" y="2895600"/>
              <a:ext cx="761236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1798334" y="3577828"/>
            <a:ext cx="8260066" cy="521732"/>
            <a:chOff x="266700" y="2602468"/>
            <a:chExt cx="8260066" cy="521732"/>
          </a:xfrm>
        </p:grpSpPr>
        <p:sp>
          <p:nvSpPr>
            <p:cNvPr id="34" name="TextBox 33"/>
            <p:cNvSpPr txBox="1"/>
            <p:nvPr/>
          </p:nvSpPr>
          <p:spPr>
            <a:xfrm>
              <a:off x="1143000" y="2602468"/>
              <a:ext cx="65911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b="1" dirty="0"/>
                <a:t>McGrath Park </a:t>
              </a:r>
              <a:r>
                <a:rPr lang="en-US" dirty="0"/>
                <a:t>@ Warren House </a:t>
              </a:r>
              <a:r>
                <a:rPr lang="en-US" dirty="0">
                  <a:solidFill>
                    <a:prstClr val="black"/>
                  </a:solidFill>
                </a:rPr>
                <a:t>Listening + Discussion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457200" y="2667000"/>
              <a:ext cx="457200" cy="4572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66700" y="2695545"/>
              <a:ext cx="838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3</a:t>
              </a: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914399" y="2895600"/>
              <a:ext cx="761236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1798334" y="4492228"/>
            <a:ext cx="8260066" cy="521732"/>
            <a:chOff x="266700" y="2602468"/>
            <a:chExt cx="8260066" cy="521732"/>
          </a:xfrm>
        </p:grpSpPr>
        <p:sp>
          <p:nvSpPr>
            <p:cNvPr id="39" name="TextBox 38"/>
            <p:cNvSpPr txBox="1"/>
            <p:nvPr/>
          </p:nvSpPr>
          <p:spPr>
            <a:xfrm>
              <a:off x="1143000" y="2602468"/>
              <a:ext cx="65911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b="1" dirty="0"/>
                <a:t>Albemarle Park </a:t>
              </a:r>
              <a:r>
                <a:rPr lang="en-US" dirty="0"/>
                <a:t>Presentation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457200" y="2667000"/>
              <a:ext cx="457200" cy="4572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66700" y="2695545"/>
              <a:ext cx="838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4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914399" y="2895600"/>
              <a:ext cx="761236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7515236-B664-4C24-AC29-3A87FB81F42B}"/>
              </a:ext>
            </a:extLst>
          </p:cNvPr>
          <p:cNvGrpSpPr/>
          <p:nvPr/>
        </p:nvGrpSpPr>
        <p:grpSpPr>
          <a:xfrm>
            <a:off x="1790700" y="5158433"/>
            <a:ext cx="8260066" cy="521732"/>
            <a:chOff x="266700" y="2602468"/>
            <a:chExt cx="8260066" cy="52173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98D277C-62ED-4ADA-804C-97B0BB8047C6}"/>
                </a:ext>
              </a:extLst>
            </p:cNvPr>
            <p:cNvSpPr txBox="1"/>
            <p:nvPr/>
          </p:nvSpPr>
          <p:spPr>
            <a:xfrm>
              <a:off x="1143000" y="2602468"/>
              <a:ext cx="65911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b="1" dirty="0"/>
                <a:t>Albemarle Park </a:t>
              </a:r>
              <a:r>
                <a:rPr lang="en-US" dirty="0">
                  <a:solidFill>
                    <a:prstClr val="black"/>
                  </a:solidFill>
                </a:rPr>
                <a:t>Listening + Discussion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02C94C0-1364-445D-86C1-31A61F7DA99C}"/>
                </a:ext>
              </a:extLst>
            </p:cNvPr>
            <p:cNvSpPr/>
            <p:nvPr/>
          </p:nvSpPr>
          <p:spPr>
            <a:xfrm>
              <a:off x="457200" y="2667000"/>
              <a:ext cx="457200" cy="4572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03881E3-D9D5-4593-B709-1ED6371FC59D}"/>
                </a:ext>
              </a:extLst>
            </p:cNvPr>
            <p:cNvSpPr txBox="1"/>
            <p:nvPr/>
          </p:nvSpPr>
          <p:spPr>
            <a:xfrm>
              <a:off x="266700" y="2695545"/>
              <a:ext cx="838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5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4A8A223-F14A-4B7A-9F1C-BF5642469F40}"/>
                </a:ext>
              </a:extLst>
            </p:cNvPr>
            <p:cNvCxnSpPr/>
            <p:nvPr/>
          </p:nvCxnSpPr>
          <p:spPr>
            <a:xfrm>
              <a:off x="914399" y="2895600"/>
              <a:ext cx="761236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292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ECD219-507D-435B-AA84-74D28E7B40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6" y="0"/>
            <a:ext cx="10598727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C6A3441-9046-4F36-8F33-92647D51B36F}"/>
              </a:ext>
            </a:extLst>
          </p:cNvPr>
          <p:cNvSpPr/>
          <p:nvPr/>
        </p:nvSpPr>
        <p:spPr>
          <a:xfrm>
            <a:off x="5363006" y="4132791"/>
            <a:ext cx="8362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/>
            <a:r>
              <a:rPr lang="en-US" alt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McGrath</a:t>
            </a:r>
          </a:p>
          <a:p>
            <a:pPr marL="0" lvl="1" algn="ctr"/>
            <a:r>
              <a:rPr lang="en-US" alt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Park</a:t>
            </a:r>
          </a:p>
        </p:txBody>
      </p:sp>
    </p:spTree>
    <p:extLst>
      <p:ext uri="{BB962C8B-B14F-4D97-AF65-F5344CB8AC3E}">
        <p14:creationId xmlns:p14="http://schemas.microsoft.com/office/powerpoint/2010/main" val="3084809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CC5BA-53A9-42DB-BA59-DCBBFFE2C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724" y="1506310"/>
            <a:ext cx="11030551" cy="4597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u="sng" dirty="0"/>
              <a:t>Completed Steps</a:t>
            </a:r>
          </a:p>
          <a:p>
            <a:r>
              <a:rPr lang="en-US" dirty="0"/>
              <a:t>Attained Community Preservation Act funding for design/engineering work</a:t>
            </a:r>
          </a:p>
          <a:p>
            <a:r>
              <a:rPr lang="en-US" dirty="0"/>
              <a:t>Prepared Request for Qualifications and advertised bid for designer</a:t>
            </a:r>
          </a:p>
          <a:p>
            <a:pPr marL="0" indent="0">
              <a:buNone/>
            </a:pPr>
            <a:r>
              <a:rPr lang="en-US" sz="3600" u="sng" dirty="0"/>
              <a:t>Next Steps</a:t>
            </a:r>
          </a:p>
          <a:p>
            <a:r>
              <a:rPr lang="en-US" dirty="0"/>
              <a:t>Designer Selection Committee chooses design firm</a:t>
            </a:r>
          </a:p>
          <a:p>
            <a:r>
              <a:rPr lang="en-US" dirty="0"/>
              <a:t>Preliminary field design/ layout developed based on community input</a:t>
            </a:r>
          </a:p>
          <a:p>
            <a:r>
              <a:rPr lang="en-US" dirty="0"/>
              <a:t>Share field project concepts with public</a:t>
            </a:r>
          </a:p>
        </p:txBody>
      </p:sp>
    </p:spTree>
    <p:extLst>
      <p:ext uri="{BB962C8B-B14F-4D97-AF65-F5344CB8AC3E}">
        <p14:creationId xmlns:p14="http://schemas.microsoft.com/office/powerpoint/2010/main" val="2513943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8E89D9-62F2-4D4C-A65C-331CAC3E3C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3" b="2251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783168-9422-406D-8BAF-8332E2E410F9}"/>
              </a:ext>
            </a:extLst>
          </p:cNvPr>
          <p:cNvSpPr txBox="1">
            <a:spLocks/>
          </p:cNvSpPr>
          <p:nvPr/>
        </p:nvSpPr>
        <p:spPr>
          <a:xfrm>
            <a:off x="0" y="254777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Questions and Discussion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459AD5-E2F6-4DD7-9BCB-307DF1B007BF}"/>
              </a:ext>
            </a:extLst>
          </p:cNvPr>
          <p:cNvSpPr txBox="1">
            <a:spLocks/>
          </p:cNvSpPr>
          <p:nvPr/>
        </p:nvSpPr>
        <p:spPr>
          <a:xfrm>
            <a:off x="0" y="3668001"/>
            <a:ext cx="12191999" cy="4368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Cambria" charset="0"/>
                <a:ea typeface="Cambria" charset="0"/>
                <a:cs typeface="Cambria" charset="0"/>
              </a:rPr>
              <a:t>For additional questions and input please contact: </a:t>
            </a:r>
            <a:r>
              <a:rPr lang="en-US" sz="2000" b="1" dirty="0">
                <a:latin typeface="Cambria" charset="0"/>
                <a:ea typeface="Cambria" charset="0"/>
                <a:cs typeface="Cambria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lang="en-US" sz="2000" b="1" dirty="0">
                <a:latin typeface="Cambria" charset="0"/>
                <a:ea typeface="Cambria" charset="0"/>
                <a:cs typeface="Cambria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thleticfields@newtonma.gov</a:t>
            </a:r>
            <a:r>
              <a:rPr lang="en-US" sz="2000" b="1" dirty="0">
                <a:latin typeface="Cambria" charset="0"/>
                <a:ea typeface="Cambria" charset="0"/>
                <a:cs typeface="Cambria" charset="0"/>
              </a:rPr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FC8AC35-E449-41FE-806C-0AA52C47F629}"/>
              </a:ext>
            </a:extLst>
          </p:cNvPr>
          <p:cNvSpPr txBox="1">
            <a:spLocks/>
          </p:cNvSpPr>
          <p:nvPr/>
        </p:nvSpPr>
        <p:spPr>
          <a:xfrm>
            <a:off x="-849630" y="6369050"/>
            <a:ext cx="4343400" cy="4841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600" i="1" dirty="0">
                <a:latin typeface="Cambria" charset="0"/>
                <a:ea typeface="Cambria" charset="0"/>
                <a:cs typeface="Cambria" charset="0"/>
              </a:rPr>
              <a:t>Newton Highlands Playground, Newton</a:t>
            </a:r>
          </a:p>
        </p:txBody>
      </p:sp>
    </p:spTree>
    <p:extLst>
      <p:ext uri="{BB962C8B-B14F-4D97-AF65-F5344CB8AC3E}">
        <p14:creationId xmlns:p14="http://schemas.microsoft.com/office/powerpoint/2010/main" val="42072578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D17AE5-0550-4ADF-B3B0-B0A902BD6C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1" b="4235"/>
          <a:stretch/>
        </p:blipFill>
        <p:spPr>
          <a:xfrm>
            <a:off x="-18" y="0"/>
            <a:ext cx="12192018" cy="6853236"/>
          </a:xfrm>
          <a:prstGeom prst="rect">
            <a:avLst/>
          </a:prstGeom>
        </p:spPr>
      </p:pic>
      <p:sp>
        <p:nvSpPr>
          <p:cNvPr id="49" name="Title 1">
            <a:extLst>
              <a:ext uri="{FF2B5EF4-FFF2-40B4-BE49-F238E27FC236}">
                <a16:creationId xmlns:a16="http://schemas.microsoft.com/office/drawing/2014/main" id="{806D411D-A104-4CD2-A73C-3B3FB2E428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9" y="2641600"/>
            <a:ext cx="12191999" cy="1273348"/>
          </a:xfrm>
        </p:spPr>
        <p:txBody>
          <a:bodyPr>
            <a:normAutofit/>
          </a:bodyPr>
          <a:lstStyle/>
          <a:p>
            <a:r>
              <a:rPr lang="en-US" sz="4400" u="sng" dirty="0">
                <a:latin typeface="+mn-lt"/>
                <a:ea typeface="Cambria" charset="0"/>
                <a:cs typeface="Cambria" charset="0"/>
              </a:rPr>
              <a:t>Albemarle Park</a:t>
            </a:r>
            <a:br>
              <a:rPr lang="en-US" sz="4000" dirty="0">
                <a:latin typeface="Cambria" charset="0"/>
                <a:ea typeface="Cambria" charset="0"/>
                <a:cs typeface="Cambria" charset="0"/>
              </a:rPr>
            </a:br>
            <a:endParaRPr lang="en-US" sz="4000" dirty="0"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0309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95A1D177-87A4-4763-9F93-85880D1D35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" r="18459"/>
          <a:stretch/>
        </p:blipFill>
        <p:spPr bwMode="auto">
          <a:xfrm>
            <a:off x="77789" y="85304"/>
            <a:ext cx="6246811" cy="591755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E778B4C-8036-480C-B580-F4BD4021D921}"/>
              </a:ext>
            </a:extLst>
          </p:cNvPr>
          <p:cNvSpPr/>
          <p:nvPr/>
        </p:nvSpPr>
        <p:spPr>
          <a:xfrm>
            <a:off x="6324600" y="85304"/>
            <a:ext cx="578961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u="sng" dirty="0">
                <a:latin typeface="Calibri" panose="020F0502020204030204" pitchFamily="34" charset="0"/>
              </a:rPr>
              <a:t>Parks, Recreation &amp; Culture Overview: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alibri" panose="020F0502020204030204" pitchFamily="34" charset="0"/>
              </a:rPr>
              <a:t>Manage and oversee nearly 600 Acres of park land with varying recreational interests including: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alibri" panose="020F0502020204030204" pitchFamily="34" charset="0"/>
              </a:rPr>
              <a:t>Aquatic facilities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alibri" panose="020F0502020204030204" pitchFamily="34" charset="0"/>
              </a:rPr>
              <a:t>Tracks + fields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alibri" panose="020F0502020204030204" pitchFamily="34" charset="0"/>
              </a:rPr>
              <a:t>Trails, pathways + safe routes to schools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alibri" panose="020F0502020204030204" pitchFamily="34" charset="0"/>
              </a:rPr>
              <a:t>Playgrounds + tot Lots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alibri" panose="020F0502020204030204" pitchFamily="34" charset="0"/>
              </a:rPr>
              <a:t>Field houses + community centers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alibri" panose="020F0502020204030204" pitchFamily="34" charset="0"/>
              </a:rPr>
              <a:t>Hard courts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alibri" panose="020F0502020204030204" pitchFamily="34" charset="0"/>
              </a:rPr>
              <a:t>Passive areas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alibri" panose="020F0502020204030204" pitchFamily="34" charset="0"/>
              </a:rPr>
              <a:t>Outdoor exercise equipment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alibri" panose="020F0502020204030204" pitchFamily="34" charset="0"/>
              </a:rPr>
              <a:t>Wooded areas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alibri" panose="020F0502020204030204" pitchFamily="34" charset="0"/>
              </a:rPr>
              <a:t>Outdoor challenge courses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alibri" panose="020F0502020204030204" pitchFamily="34" charset="0"/>
              </a:rPr>
              <a:t>Dog parks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alibri" panose="020F0502020204030204" pitchFamily="34" charset="0"/>
              </a:rPr>
              <a:t>Splash pads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alibri" panose="020F0502020204030204" pitchFamily="34" charset="0"/>
              </a:rPr>
              <a:t>Historic significance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alibri" panose="020F0502020204030204" pitchFamily="34" charset="0"/>
              </a:rPr>
              <a:t>Wetlands and waterways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alibri" panose="020F0502020204030204" pitchFamily="34" charset="0"/>
              </a:rPr>
              <a:t>Spread across all Villages, Wards + School zones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1CFE79-D461-4882-832A-BEB9F6ADE11A}"/>
              </a:ext>
            </a:extLst>
          </p:cNvPr>
          <p:cNvSpPr/>
          <p:nvPr/>
        </p:nvSpPr>
        <p:spPr>
          <a:xfrm>
            <a:off x="1923989" y="5621572"/>
            <a:ext cx="3799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City of Newton Park Land Distribution</a:t>
            </a:r>
          </a:p>
        </p:txBody>
      </p:sp>
      <p:sp>
        <p:nvSpPr>
          <p:cNvPr id="8" name="Rectangle 34">
            <a:extLst>
              <a:ext uri="{FF2B5EF4-FFF2-40B4-BE49-F238E27FC236}">
                <a16:creationId xmlns:a16="http://schemas.microsoft.com/office/drawing/2014/main" id="{B9E7D8C3-322C-4393-B604-960DAA0B8A37}"/>
              </a:ext>
            </a:extLst>
          </p:cNvPr>
          <p:cNvSpPr>
            <a:spLocks noChangeArrowheads="1"/>
          </p:cNvSpPr>
          <p:nvPr/>
        </p:nvSpPr>
        <p:spPr bwMode="auto">
          <a:xfrm rot="20773623">
            <a:off x="3048000" y="915988"/>
            <a:ext cx="18034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Mass Pike/Washington St.</a:t>
            </a:r>
            <a:endParaRPr lang="en-US" altLang="en-US" sz="1200" dirty="0">
              <a:solidFill>
                <a:schemeClr val="bg1"/>
              </a:solidFill>
            </a:endParaRPr>
          </a:p>
        </p:txBody>
      </p:sp>
      <p:sp>
        <p:nvSpPr>
          <p:cNvPr id="9" name="Rectangle 35">
            <a:extLst>
              <a:ext uri="{FF2B5EF4-FFF2-40B4-BE49-F238E27FC236}">
                <a16:creationId xmlns:a16="http://schemas.microsoft.com/office/drawing/2014/main" id="{9389B25A-4DAA-4A77-934B-42D94045B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2700" y="3132138"/>
            <a:ext cx="4714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Rt. 9</a:t>
            </a:r>
            <a:endParaRPr lang="en-US" altLang="en-US" sz="1200" dirty="0">
              <a:solidFill>
                <a:schemeClr val="bg1"/>
              </a:solidFill>
            </a:endParaRPr>
          </a:p>
        </p:txBody>
      </p:sp>
      <p:sp>
        <p:nvSpPr>
          <p:cNvPr id="10" name="Rectangle 36">
            <a:extLst>
              <a:ext uri="{FF2B5EF4-FFF2-40B4-BE49-F238E27FC236}">
                <a16:creationId xmlns:a16="http://schemas.microsoft.com/office/drawing/2014/main" id="{19037C0E-E6A9-475C-9F4E-170C18DEEDA3}"/>
              </a:ext>
            </a:extLst>
          </p:cNvPr>
          <p:cNvSpPr>
            <a:spLocks noChangeArrowheads="1"/>
          </p:cNvSpPr>
          <p:nvPr/>
        </p:nvSpPr>
        <p:spPr bwMode="auto">
          <a:xfrm rot="21324223">
            <a:off x="3051175" y="2370138"/>
            <a:ext cx="839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Beacon St.</a:t>
            </a:r>
            <a:endParaRPr lang="en-US" altLang="en-US" sz="1200" dirty="0">
              <a:solidFill>
                <a:schemeClr val="bg1"/>
              </a:solidFill>
            </a:endParaRPr>
          </a:p>
        </p:txBody>
      </p:sp>
      <p:sp>
        <p:nvSpPr>
          <p:cNvPr id="11" name="Rectangle 37">
            <a:extLst>
              <a:ext uri="{FF2B5EF4-FFF2-40B4-BE49-F238E27FC236}">
                <a16:creationId xmlns:a16="http://schemas.microsoft.com/office/drawing/2014/main" id="{3A4E7BC7-27BD-4C1C-B597-4BBC0BF1E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2213" y="2028825"/>
            <a:ext cx="9382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Comm. Ave.</a:t>
            </a:r>
            <a:endParaRPr lang="en-US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8">
            <a:extLst>
              <a:ext uri="{FF2B5EF4-FFF2-40B4-BE49-F238E27FC236}">
                <a16:creationId xmlns:a16="http://schemas.microsoft.com/office/drawing/2014/main" id="{701E52DC-CC12-46AE-A98B-D73790666335}"/>
              </a:ext>
            </a:extLst>
          </p:cNvPr>
          <p:cNvSpPr>
            <a:spLocks noChangeArrowheads="1"/>
          </p:cNvSpPr>
          <p:nvPr/>
        </p:nvSpPr>
        <p:spPr bwMode="auto">
          <a:xfrm rot="17399281">
            <a:off x="4147344" y="1588294"/>
            <a:ext cx="7969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Centre St.</a:t>
            </a:r>
            <a:endParaRPr lang="en-US" altLang="en-US" sz="1200" dirty="0">
              <a:solidFill>
                <a:schemeClr val="bg1"/>
              </a:solidFill>
            </a:endParaRPr>
          </a:p>
        </p:txBody>
      </p:sp>
      <p:sp>
        <p:nvSpPr>
          <p:cNvPr id="13" name="Rectangle 39">
            <a:extLst>
              <a:ext uri="{FF2B5EF4-FFF2-40B4-BE49-F238E27FC236}">
                <a16:creationId xmlns:a16="http://schemas.microsoft.com/office/drawing/2014/main" id="{29A6CE8B-383E-4341-B8DF-710EA1A98628}"/>
              </a:ext>
            </a:extLst>
          </p:cNvPr>
          <p:cNvSpPr>
            <a:spLocks noChangeArrowheads="1"/>
          </p:cNvSpPr>
          <p:nvPr/>
        </p:nvSpPr>
        <p:spPr bwMode="auto">
          <a:xfrm rot="16369631">
            <a:off x="3405188" y="1525587"/>
            <a:ext cx="831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Walnut St.</a:t>
            </a:r>
            <a:endParaRPr lang="en-US" altLang="en-US" sz="1200" dirty="0">
              <a:solidFill>
                <a:schemeClr val="bg1"/>
              </a:solidFill>
            </a:endParaRPr>
          </a:p>
        </p:txBody>
      </p:sp>
      <p:sp>
        <p:nvSpPr>
          <p:cNvPr id="14" name="Rectangle 37">
            <a:extLst>
              <a:ext uri="{FF2B5EF4-FFF2-40B4-BE49-F238E27FC236}">
                <a16:creationId xmlns:a16="http://schemas.microsoft.com/office/drawing/2014/main" id="{2572FF58-3053-4CA0-8E1B-43C13EC5E0E5}"/>
              </a:ext>
            </a:extLst>
          </p:cNvPr>
          <p:cNvSpPr>
            <a:spLocks noChangeArrowheads="1"/>
          </p:cNvSpPr>
          <p:nvPr/>
        </p:nvSpPr>
        <p:spPr bwMode="auto">
          <a:xfrm rot="21222561">
            <a:off x="5626893" y="440708"/>
            <a:ext cx="10205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Charles River.</a:t>
            </a:r>
            <a:endParaRPr lang="en-US" altLang="en-US" sz="1200" dirty="0">
              <a:solidFill>
                <a:schemeClr val="bg1"/>
              </a:solidFill>
            </a:endParaRPr>
          </a:p>
        </p:txBody>
      </p:sp>
      <p:sp>
        <p:nvSpPr>
          <p:cNvPr id="15" name="Rectangle 37">
            <a:extLst>
              <a:ext uri="{FF2B5EF4-FFF2-40B4-BE49-F238E27FC236}">
                <a16:creationId xmlns:a16="http://schemas.microsoft.com/office/drawing/2014/main" id="{8815F2E0-0C37-43D1-852C-CD80F675DAC5}"/>
              </a:ext>
            </a:extLst>
          </p:cNvPr>
          <p:cNvSpPr>
            <a:spLocks noChangeArrowheads="1"/>
          </p:cNvSpPr>
          <p:nvPr/>
        </p:nvSpPr>
        <p:spPr bwMode="auto">
          <a:xfrm rot="19408838">
            <a:off x="1167466" y="566810"/>
            <a:ext cx="10205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Charles River.</a:t>
            </a:r>
            <a:endParaRPr lang="en-US" altLang="en-US" sz="1200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586B2CE-8316-4906-B44F-27D4C3484C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886102"/>
            <a:ext cx="12191999" cy="971898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mbria" charset="0"/>
                <a:ea typeface="Cambria" charset="0"/>
                <a:cs typeface="Cambria" charset="0"/>
              </a:rPr>
              <a:t>Newton Parks, Recreation and Culture Department</a:t>
            </a:r>
            <a:br>
              <a:rPr lang="en-US" sz="2200" b="1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</a:b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Athletic Fields Capital Improvement Plan</a:t>
            </a:r>
            <a:endParaRPr lang="en-US" sz="2800" b="1" dirty="0">
              <a:solidFill>
                <a:schemeClr val="tx1"/>
              </a:solidFill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3643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DA54EF-4436-4EDB-8617-F8D5882CFB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3" b="2251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16" name="Shape 135">
            <a:extLst>
              <a:ext uri="{FF2B5EF4-FFF2-40B4-BE49-F238E27FC236}">
                <a16:creationId xmlns:a16="http://schemas.microsoft.com/office/drawing/2014/main" id="{B1424DD0-D5CE-42CF-83BC-067010205F1D}"/>
              </a:ext>
            </a:extLst>
          </p:cNvPr>
          <p:cNvSpPr txBox="1">
            <a:spLocks/>
          </p:cNvSpPr>
          <p:nvPr/>
        </p:nvSpPr>
        <p:spPr>
          <a:xfrm>
            <a:off x="2706076" y="3154126"/>
            <a:ext cx="6779848" cy="54974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sz="2800" b="1" dirty="0">
                <a:latin typeface="+mn-lt"/>
              </a:rPr>
              <a:t>Why improve athletic fields?</a:t>
            </a:r>
          </a:p>
        </p:txBody>
      </p:sp>
    </p:spTree>
    <p:extLst>
      <p:ext uri="{BB962C8B-B14F-4D97-AF65-F5344CB8AC3E}">
        <p14:creationId xmlns:p14="http://schemas.microsoft.com/office/powerpoint/2010/main" val="35135746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28CB021-6152-4842-983A-8311E266B6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" r="524" b="24056"/>
          <a:stretch/>
        </p:blipFill>
        <p:spPr>
          <a:xfrm>
            <a:off x="0" y="-841858"/>
            <a:ext cx="12191999" cy="6858010"/>
          </a:xfrm>
          <a:prstGeom prst="rect">
            <a:avLst/>
          </a:prstGeom>
        </p:spPr>
      </p:pic>
      <p:sp>
        <p:nvSpPr>
          <p:cNvPr id="16" name="Shape 135">
            <a:extLst>
              <a:ext uri="{FF2B5EF4-FFF2-40B4-BE49-F238E27FC236}">
                <a16:creationId xmlns:a16="http://schemas.microsoft.com/office/drawing/2014/main" id="{B1424DD0-D5CE-42CF-83BC-067010205F1D}"/>
              </a:ext>
            </a:extLst>
          </p:cNvPr>
          <p:cNvSpPr txBox="1">
            <a:spLocks/>
          </p:cNvSpPr>
          <p:nvPr/>
        </p:nvSpPr>
        <p:spPr>
          <a:xfrm>
            <a:off x="0" y="6016152"/>
            <a:ext cx="12192000" cy="54974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sz="2800" b="1">
                <a:latin typeface="+mn-lt"/>
              </a:rPr>
              <a:t>Current facilities experience little to no rest time and are overused</a:t>
            </a:r>
            <a:endParaRPr lang="en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3231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480BA60A-CD29-49CB-B306-66ABF71A8E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6"/>
          <a:stretch/>
        </p:blipFill>
        <p:spPr>
          <a:xfrm>
            <a:off x="2428196" y="1239170"/>
            <a:ext cx="7335607" cy="47342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CFB656-4F89-45F2-90BA-60D9371379C2}"/>
              </a:ext>
            </a:extLst>
          </p:cNvPr>
          <p:cNvSpPr txBox="1"/>
          <p:nvPr/>
        </p:nvSpPr>
        <p:spPr>
          <a:xfrm>
            <a:off x="1844676" y="602858"/>
            <a:ext cx="85026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Community Survey (Open Space + Recreation Plan) </a:t>
            </a:r>
            <a:endParaRPr kumimoji="0" lang="en-US" altLang="en-US" sz="1400" b="0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00BDB24-5883-4DD5-A986-4C6515BE91DB}"/>
              </a:ext>
            </a:extLst>
          </p:cNvPr>
          <p:cNvSpPr/>
          <p:nvPr/>
        </p:nvSpPr>
        <p:spPr>
          <a:xfrm>
            <a:off x="3175004" y="2400299"/>
            <a:ext cx="190500" cy="3073401"/>
          </a:xfrm>
          <a:prstGeom prst="roundRect">
            <a:avLst/>
          </a:prstGeom>
          <a:ln w="47625">
            <a:solidFill>
              <a:srgbClr val="C00000">
                <a:alpha val="50000"/>
              </a:srgbClr>
            </a:solidFill>
            <a:prstDash val="sysDash"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4955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DDA464A7-BA46-4D73-AAE2-12E2DF1F3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621" y="1239170"/>
            <a:ext cx="7340755" cy="49339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CFB656-4F89-45F2-90BA-60D9371379C2}"/>
              </a:ext>
            </a:extLst>
          </p:cNvPr>
          <p:cNvSpPr txBox="1"/>
          <p:nvPr/>
        </p:nvSpPr>
        <p:spPr>
          <a:xfrm>
            <a:off x="1844675" y="602858"/>
            <a:ext cx="85026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Community Survey (Open Space + Recreation Plan) </a:t>
            </a:r>
            <a:endParaRPr kumimoji="0" lang="en-US" altLang="en-US" sz="1400" b="0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0C505D6-A85F-4663-8235-2506B8D1EB39}"/>
              </a:ext>
            </a:extLst>
          </p:cNvPr>
          <p:cNvSpPr/>
          <p:nvPr/>
        </p:nvSpPr>
        <p:spPr>
          <a:xfrm>
            <a:off x="3816352" y="2456180"/>
            <a:ext cx="190500" cy="1493520"/>
          </a:xfrm>
          <a:prstGeom prst="roundRect">
            <a:avLst/>
          </a:prstGeom>
          <a:ln w="47625">
            <a:solidFill>
              <a:srgbClr val="C00000">
                <a:alpha val="50000"/>
              </a:srgbClr>
            </a:solidFill>
            <a:prstDash val="sysDash"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85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47643B74-F6FF-4F60-AE12-91DEA0EC6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82286"/>
            <a:ext cx="12192000" cy="36317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73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algn="ctr">
              <a:defRPr/>
            </a:pPr>
            <a:r>
              <a:rPr lang="en-US" altLang="en-US" sz="3000" u="sng" dirty="0">
                <a:latin typeface="Calibri" panose="020F0502020204030204" pitchFamily="34" charset="0"/>
              </a:rPr>
              <a:t>Field + Park Improvement Goals</a:t>
            </a:r>
          </a:p>
          <a:p>
            <a:pPr lvl="2" algn="ctr">
              <a:defRPr/>
            </a:pPr>
            <a:endParaRPr lang="en-US" altLang="en-US" sz="2000" u="sng" dirty="0">
              <a:latin typeface="Calibri" panose="020F0502020204030204" pitchFamily="34" charset="0"/>
            </a:endParaRPr>
          </a:p>
          <a:p>
            <a:pPr lvl="3">
              <a:buFont typeface="Arial" panose="020B0604020202020204" pitchFamily="34" charset="0"/>
              <a:buChar char="•"/>
              <a:defRPr/>
            </a:pPr>
            <a:r>
              <a:rPr lang="en-US" altLang="en-US" sz="2000" cap="all" dirty="0">
                <a:latin typeface="Calibri" panose="020F0502020204030204" pitchFamily="34" charset="0"/>
              </a:rPr>
              <a:t>Improve quality and quantity of usable multiuse/multipurpose fields</a:t>
            </a:r>
          </a:p>
          <a:p>
            <a:pPr marL="1371600" lvl="3" indent="0">
              <a:defRPr/>
            </a:pPr>
            <a:endParaRPr lang="en-US" altLang="en-US" sz="2000" cap="all" dirty="0">
              <a:latin typeface="Calibri" panose="020F0502020204030204" pitchFamily="34" charset="0"/>
            </a:endParaRPr>
          </a:p>
          <a:p>
            <a:pPr lvl="3">
              <a:buFont typeface="Arial" panose="020B0604020202020204" pitchFamily="34" charset="0"/>
              <a:buChar char="•"/>
              <a:defRPr/>
            </a:pPr>
            <a:r>
              <a:rPr lang="en-US" altLang="en-US" sz="2000" cap="all" dirty="0">
                <a:latin typeface="Calibri" panose="020F0502020204030204" pitchFamily="34" charset="0"/>
              </a:rPr>
              <a:t>Improve accessibility in park and field amenities</a:t>
            </a:r>
          </a:p>
          <a:p>
            <a:pPr marL="1371600" lvl="3" indent="0">
              <a:defRPr/>
            </a:pPr>
            <a:endParaRPr lang="en-US" altLang="en-US" sz="2000" cap="all" dirty="0">
              <a:latin typeface="Calibri" panose="020F0502020204030204" pitchFamily="34" charset="0"/>
            </a:endParaRPr>
          </a:p>
          <a:p>
            <a:pPr lvl="3">
              <a:buFont typeface="Arial" panose="020B0604020202020204" pitchFamily="34" charset="0"/>
              <a:buChar char="•"/>
              <a:defRPr/>
            </a:pPr>
            <a:r>
              <a:rPr lang="en-US" altLang="en-US" sz="2000" cap="all" dirty="0">
                <a:latin typeface="Calibri" panose="020F0502020204030204" pitchFamily="34" charset="0"/>
              </a:rPr>
              <a:t>Establish standardized park CONSTRUCTION details to better manage operation &amp; maintenance POST CONSTRUCTION</a:t>
            </a:r>
          </a:p>
          <a:p>
            <a:pPr marL="1371600" lvl="3" indent="0">
              <a:defRPr/>
            </a:pPr>
            <a:endParaRPr lang="en-US" altLang="en-US" sz="2000" cap="all" dirty="0">
              <a:latin typeface="Calibri" panose="020F0502020204030204" pitchFamily="34" charset="0"/>
            </a:endParaRPr>
          </a:p>
          <a:p>
            <a:pPr lvl="3">
              <a:buFont typeface="Arial" panose="020B0604020202020204" pitchFamily="34" charset="0"/>
              <a:buChar char="•"/>
              <a:defRPr/>
            </a:pPr>
            <a:r>
              <a:rPr lang="en-US" altLang="en-US" sz="2000" cap="all" dirty="0">
                <a:latin typeface="Calibri" panose="020F0502020204030204" pitchFamily="34" charset="0"/>
              </a:rPr>
              <a:t>Invest equitably in Newton’s Athletic Fields + Parks across the city</a:t>
            </a:r>
          </a:p>
          <a:p>
            <a:pPr lvl="3">
              <a:buFont typeface="Arial" panose="020B0604020202020204" pitchFamily="34" charset="0"/>
              <a:buChar char="•"/>
              <a:defRPr/>
            </a:pPr>
            <a:endParaRPr lang="en-US" altLang="en-US" sz="20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258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95A1D177-87A4-4763-9F93-85880D1D35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" r="18459"/>
          <a:stretch/>
        </p:blipFill>
        <p:spPr bwMode="auto">
          <a:xfrm>
            <a:off x="77789" y="85304"/>
            <a:ext cx="6246811" cy="591755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E778B4C-8036-480C-B580-F4BD4021D921}"/>
              </a:ext>
            </a:extLst>
          </p:cNvPr>
          <p:cNvSpPr/>
          <p:nvPr/>
        </p:nvSpPr>
        <p:spPr>
          <a:xfrm>
            <a:off x="6324600" y="85304"/>
            <a:ext cx="578961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u="sng" dirty="0">
                <a:latin typeface="Calibri" panose="020F0502020204030204" pitchFamily="34" charset="0"/>
              </a:rPr>
              <a:t>Parks, Recreation &amp; Culture Overview: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alibri" panose="020F0502020204030204" pitchFamily="34" charset="0"/>
              </a:rPr>
              <a:t>Manage and oversee nearly 600 Acres of park land with varying recreational interests including: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alibri" panose="020F0502020204030204" pitchFamily="34" charset="0"/>
              </a:rPr>
              <a:t>Aquatic facilities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alibri" panose="020F0502020204030204" pitchFamily="34" charset="0"/>
              </a:rPr>
              <a:t>Tracks + fields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alibri" panose="020F0502020204030204" pitchFamily="34" charset="0"/>
              </a:rPr>
              <a:t>Trails, pathways + safe routes to schools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alibri" panose="020F0502020204030204" pitchFamily="34" charset="0"/>
              </a:rPr>
              <a:t>Playgrounds + tot Lots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alibri" panose="020F0502020204030204" pitchFamily="34" charset="0"/>
              </a:rPr>
              <a:t>Field houses + community centers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alibri" panose="020F0502020204030204" pitchFamily="34" charset="0"/>
              </a:rPr>
              <a:t>Hard courts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alibri" panose="020F0502020204030204" pitchFamily="34" charset="0"/>
              </a:rPr>
              <a:t>Passive areas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alibri" panose="020F0502020204030204" pitchFamily="34" charset="0"/>
              </a:rPr>
              <a:t>Outdoor exercise equipment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alibri" panose="020F0502020204030204" pitchFamily="34" charset="0"/>
              </a:rPr>
              <a:t>Wooded areas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alibri" panose="020F0502020204030204" pitchFamily="34" charset="0"/>
              </a:rPr>
              <a:t>Outdoor challenge courses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alibri" panose="020F0502020204030204" pitchFamily="34" charset="0"/>
              </a:rPr>
              <a:t>Dog parks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alibri" panose="020F0502020204030204" pitchFamily="34" charset="0"/>
              </a:rPr>
              <a:t>Splash pads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alibri" panose="020F0502020204030204" pitchFamily="34" charset="0"/>
              </a:rPr>
              <a:t>Historic significance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alibri" panose="020F0502020204030204" pitchFamily="34" charset="0"/>
              </a:rPr>
              <a:t>Wetlands and waterways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alibri" panose="020F0502020204030204" pitchFamily="34" charset="0"/>
              </a:rPr>
              <a:t>Spread across all Villages, Wards + School zones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1CFE79-D461-4882-832A-BEB9F6ADE11A}"/>
              </a:ext>
            </a:extLst>
          </p:cNvPr>
          <p:cNvSpPr/>
          <p:nvPr/>
        </p:nvSpPr>
        <p:spPr>
          <a:xfrm>
            <a:off x="1923989" y="5621572"/>
            <a:ext cx="3799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City of Newton Park Land Distribution</a:t>
            </a:r>
          </a:p>
        </p:txBody>
      </p:sp>
      <p:sp>
        <p:nvSpPr>
          <p:cNvPr id="8" name="Rectangle 34">
            <a:extLst>
              <a:ext uri="{FF2B5EF4-FFF2-40B4-BE49-F238E27FC236}">
                <a16:creationId xmlns:a16="http://schemas.microsoft.com/office/drawing/2014/main" id="{B9E7D8C3-322C-4393-B604-960DAA0B8A37}"/>
              </a:ext>
            </a:extLst>
          </p:cNvPr>
          <p:cNvSpPr>
            <a:spLocks noChangeArrowheads="1"/>
          </p:cNvSpPr>
          <p:nvPr/>
        </p:nvSpPr>
        <p:spPr bwMode="auto">
          <a:xfrm rot="20773623">
            <a:off x="3048000" y="915988"/>
            <a:ext cx="18034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Mass Pike/Washington St.</a:t>
            </a:r>
            <a:endParaRPr lang="en-US" altLang="en-US" sz="1200" dirty="0">
              <a:solidFill>
                <a:schemeClr val="bg1"/>
              </a:solidFill>
            </a:endParaRPr>
          </a:p>
        </p:txBody>
      </p:sp>
      <p:sp>
        <p:nvSpPr>
          <p:cNvPr id="9" name="Rectangle 35">
            <a:extLst>
              <a:ext uri="{FF2B5EF4-FFF2-40B4-BE49-F238E27FC236}">
                <a16:creationId xmlns:a16="http://schemas.microsoft.com/office/drawing/2014/main" id="{9389B25A-4DAA-4A77-934B-42D94045B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2700" y="3132138"/>
            <a:ext cx="4714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Rt. 9</a:t>
            </a:r>
            <a:endParaRPr lang="en-US" altLang="en-US" sz="1200" dirty="0">
              <a:solidFill>
                <a:schemeClr val="bg1"/>
              </a:solidFill>
            </a:endParaRPr>
          </a:p>
        </p:txBody>
      </p:sp>
      <p:sp>
        <p:nvSpPr>
          <p:cNvPr id="10" name="Rectangle 36">
            <a:extLst>
              <a:ext uri="{FF2B5EF4-FFF2-40B4-BE49-F238E27FC236}">
                <a16:creationId xmlns:a16="http://schemas.microsoft.com/office/drawing/2014/main" id="{19037C0E-E6A9-475C-9F4E-170C18DEEDA3}"/>
              </a:ext>
            </a:extLst>
          </p:cNvPr>
          <p:cNvSpPr>
            <a:spLocks noChangeArrowheads="1"/>
          </p:cNvSpPr>
          <p:nvPr/>
        </p:nvSpPr>
        <p:spPr bwMode="auto">
          <a:xfrm rot="21324223">
            <a:off x="3051175" y="2370138"/>
            <a:ext cx="839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Beacon St.</a:t>
            </a:r>
            <a:endParaRPr lang="en-US" altLang="en-US" sz="1200" dirty="0">
              <a:solidFill>
                <a:schemeClr val="bg1"/>
              </a:solidFill>
            </a:endParaRPr>
          </a:p>
        </p:txBody>
      </p:sp>
      <p:sp>
        <p:nvSpPr>
          <p:cNvPr id="11" name="Rectangle 37">
            <a:extLst>
              <a:ext uri="{FF2B5EF4-FFF2-40B4-BE49-F238E27FC236}">
                <a16:creationId xmlns:a16="http://schemas.microsoft.com/office/drawing/2014/main" id="{3A4E7BC7-27BD-4C1C-B597-4BBC0BF1E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2213" y="2028825"/>
            <a:ext cx="9382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Comm. Ave.</a:t>
            </a:r>
            <a:endParaRPr lang="en-US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8">
            <a:extLst>
              <a:ext uri="{FF2B5EF4-FFF2-40B4-BE49-F238E27FC236}">
                <a16:creationId xmlns:a16="http://schemas.microsoft.com/office/drawing/2014/main" id="{701E52DC-CC12-46AE-A98B-D73790666335}"/>
              </a:ext>
            </a:extLst>
          </p:cNvPr>
          <p:cNvSpPr>
            <a:spLocks noChangeArrowheads="1"/>
          </p:cNvSpPr>
          <p:nvPr/>
        </p:nvSpPr>
        <p:spPr bwMode="auto">
          <a:xfrm rot="17399281">
            <a:off x="4147344" y="1588294"/>
            <a:ext cx="7969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Centre St.</a:t>
            </a:r>
            <a:endParaRPr lang="en-US" altLang="en-US" sz="1200" dirty="0">
              <a:solidFill>
                <a:schemeClr val="bg1"/>
              </a:solidFill>
            </a:endParaRPr>
          </a:p>
        </p:txBody>
      </p:sp>
      <p:sp>
        <p:nvSpPr>
          <p:cNvPr id="13" name="Rectangle 39">
            <a:extLst>
              <a:ext uri="{FF2B5EF4-FFF2-40B4-BE49-F238E27FC236}">
                <a16:creationId xmlns:a16="http://schemas.microsoft.com/office/drawing/2014/main" id="{29A6CE8B-383E-4341-B8DF-710EA1A98628}"/>
              </a:ext>
            </a:extLst>
          </p:cNvPr>
          <p:cNvSpPr>
            <a:spLocks noChangeArrowheads="1"/>
          </p:cNvSpPr>
          <p:nvPr/>
        </p:nvSpPr>
        <p:spPr bwMode="auto">
          <a:xfrm rot="16369631">
            <a:off x="3405188" y="1525587"/>
            <a:ext cx="831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Walnut St.</a:t>
            </a:r>
            <a:endParaRPr lang="en-US" altLang="en-US" sz="1200" dirty="0">
              <a:solidFill>
                <a:schemeClr val="bg1"/>
              </a:solidFill>
            </a:endParaRPr>
          </a:p>
        </p:txBody>
      </p:sp>
      <p:sp>
        <p:nvSpPr>
          <p:cNvPr id="14" name="Rectangle 37">
            <a:extLst>
              <a:ext uri="{FF2B5EF4-FFF2-40B4-BE49-F238E27FC236}">
                <a16:creationId xmlns:a16="http://schemas.microsoft.com/office/drawing/2014/main" id="{2572FF58-3053-4CA0-8E1B-43C13EC5E0E5}"/>
              </a:ext>
            </a:extLst>
          </p:cNvPr>
          <p:cNvSpPr>
            <a:spLocks noChangeArrowheads="1"/>
          </p:cNvSpPr>
          <p:nvPr/>
        </p:nvSpPr>
        <p:spPr bwMode="auto">
          <a:xfrm rot="21222561">
            <a:off x="5626893" y="440708"/>
            <a:ext cx="10205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Charles River.</a:t>
            </a:r>
            <a:endParaRPr lang="en-US" altLang="en-US" sz="1200" dirty="0">
              <a:solidFill>
                <a:schemeClr val="bg1"/>
              </a:solidFill>
            </a:endParaRPr>
          </a:p>
        </p:txBody>
      </p:sp>
      <p:sp>
        <p:nvSpPr>
          <p:cNvPr id="15" name="Rectangle 37">
            <a:extLst>
              <a:ext uri="{FF2B5EF4-FFF2-40B4-BE49-F238E27FC236}">
                <a16:creationId xmlns:a16="http://schemas.microsoft.com/office/drawing/2014/main" id="{8815F2E0-0C37-43D1-852C-CD80F675DAC5}"/>
              </a:ext>
            </a:extLst>
          </p:cNvPr>
          <p:cNvSpPr>
            <a:spLocks noChangeArrowheads="1"/>
          </p:cNvSpPr>
          <p:nvPr/>
        </p:nvSpPr>
        <p:spPr bwMode="auto">
          <a:xfrm rot="19408838">
            <a:off x="1167466" y="566810"/>
            <a:ext cx="10205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Charles River.</a:t>
            </a:r>
            <a:endParaRPr lang="en-US" altLang="en-US" sz="1200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586B2CE-8316-4906-B44F-27D4C3484C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886102"/>
            <a:ext cx="12191999" cy="971898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mbria" charset="0"/>
                <a:ea typeface="Cambria" charset="0"/>
                <a:cs typeface="Cambria" charset="0"/>
              </a:rPr>
              <a:t>Newton Parks, Recreation and Culture Department</a:t>
            </a:r>
            <a:br>
              <a:rPr lang="en-US" sz="2200" b="1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</a:b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Athletic Fields Capital Improvement Plan</a:t>
            </a:r>
            <a:endParaRPr lang="en-US" sz="2800" b="1" dirty="0">
              <a:solidFill>
                <a:schemeClr val="tx1"/>
              </a:solidFill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507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433308-E9E1-4B32-A1D7-21CA42E3CA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3" b="2251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16" name="Shape 135">
            <a:extLst>
              <a:ext uri="{FF2B5EF4-FFF2-40B4-BE49-F238E27FC236}">
                <a16:creationId xmlns:a16="http://schemas.microsoft.com/office/drawing/2014/main" id="{B1424DD0-D5CE-42CF-83BC-067010205F1D}"/>
              </a:ext>
            </a:extLst>
          </p:cNvPr>
          <p:cNvSpPr txBox="1">
            <a:spLocks/>
          </p:cNvSpPr>
          <p:nvPr/>
        </p:nvSpPr>
        <p:spPr>
          <a:xfrm>
            <a:off x="2706076" y="3154126"/>
            <a:ext cx="6779848" cy="54974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sz="2800" b="1" dirty="0">
                <a:latin typeface="+mn-lt"/>
              </a:rPr>
              <a:t>How did we prioritize field improvements?</a:t>
            </a:r>
          </a:p>
        </p:txBody>
      </p:sp>
    </p:spTree>
    <p:extLst>
      <p:ext uri="{BB962C8B-B14F-4D97-AF65-F5344CB8AC3E}">
        <p14:creationId xmlns:p14="http://schemas.microsoft.com/office/powerpoint/2010/main" val="26600443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E909BD21-2637-4C81-B194-65D7921DF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44473"/>
            <a:ext cx="12192000" cy="496905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73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algn="ctr">
              <a:defRPr/>
            </a:pPr>
            <a:r>
              <a:rPr lang="en-US" altLang="en-US" sz="3000" u="sng" dirty="0">
                <a:latin typeface="Calibri" panose="020F0502020204030204" pitchFamily="34" charset="0"/>
              </a:rPr>
              <a:t>Prioritization Criteria</a:t>
            </a:r>
          </a:p>
          <a:p>
            <a:pPr lvl="2" algn="ctr">
              <a:defRPr/>
            </a:pPr>
            <a:endParaRPr lang="en-US" altLang="en-US" sz="2000" u="sng" dirty="0">
              <a:latin typeface="Calibri" panose="020F0502020204030204" pitchFamily="34" charset="0"/>
            </a:endParaRP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cap="all" dirty="0">
                <a:latin typeface="Calibri" panose="020F0502020204030204" pitchFamily="34" charset="0"/>
              </a:rPr>
              <a:t>Open Space &amp; Recreation Plan 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cap="all" dirty="0">
                <a:latin typeface="Calibri" panose="020F0502020204030204" pitchFamily="34" charset="0"/>
              </a:rPr>
              <a:t>City of Newton Capital Improvement Plan (CIP)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cap="all" dirty="0">
                <a:latin typeface="Calibri" panose="020F0502020204030204" pitchFamily="34" charset="0"/>
              </a:rPr>
              <a:t>Potential for greatest </a:t>
            </a:r>
            <a:r>
              <a:rPr lang="en-US" altLang="en-US" sz="2000" u="sng" cap="all" dirty="0">
                <a:latin typeface="Calibri" panose="020F0502020204030204" pitchFamily="34" charset="0"/>
              </a:rPr>
              <a:t>city-wide</a:t>
            </a:r>
            <a:r>
              <a:rPr lang="en-US" altLang="en-US" sz="2000" cap="all" dirty="0">
                <a:latin typeface="Calibri" panose="020F0502020204030204" pitchFamily="34" charset="0"/>
              </a:rPr>
              <a:t> benefit</a:t>
            </a:r>
            <a:r>
              <a:rPr lang="en-US" altLang="en-US" sz="2000" strike="sngStrike" cap="all" dirty="0">
                <a:latin typeface="Calibri" panose="020F0502020204030204" pitchFamily="34" charset="0"/>
              </a:rPr>
              <a:t> </a:t>
            </a:r>
            <a:r>
              <a:rPr lang="en-US" altLang="en-US" sz="2000" cap="all" dirty="0">
                <a:latin typeface="Calibri" panose="020F0502020204030204" pitchFamily="34" charset="0"/>
              </a:rPr>
              <a:t> 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cap="all" dirty="0">
                <a:latin typeface="Calibri" panose="020F0502020204030204" pitchFamily="34" charset="0"/>
              </a:rPr>
              <a:t>Project sequencing: prioritize </a:t>
            </a:r>
            <a:r>
              <a:rPr lang="en-US" altLang="en-US" sz="2000" u="sng" cap="all" dirty="0">
                <a:latin typeface="Calibri" panose="020F0502020204030204" pitchFamily="34" charset="0"/>
              </a:rPr>
              <a:t>new</a:t>
            </a:r>
            <a:r>
              <a:rPr lang="en-US" altLang="en-US" sz="2000" cap="all" dirty="0">
                <a:latin typeface="Calibri" panose="020F0502020204030204" pitchFamily="34" charset="0"/>
              </a:rPr>
              <a:t> fields being brought online first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cap="all" dirty="0">
                <a:latin typeface="Calibri" panose="020F0502020204030204" pitchFamily="34" charset="0"/>
              </a:rPr>
              <a:t>Potential for expansion of multiuse fields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cap="all" dirty="0">
                <a:latin typeface="Calibri" panose="020F0502020204030204" pitchFamily="34" charset="0"/>
              </a:rPr>
              <a:t>Expanding evening play (light improvements/ additions)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cap="all" dirty="0">
                <a:latin typeface="Calibri" panose="020F0502020204030204" pitchFamily="34" charset="0"/>
              </a:rPr>
              <a:t>Player safety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cap="all" dirty="0">
                <a:latin typeface="Calibri" panose="020F0502020204030204" pitchFamily="34" charset="0"/>
              </a:rPr>
              <a:t>Integrated with other projects in a park area (e.g., path at McGrath, Gath Pool Project)</a:t>
            </a:r>
          </a:p>
        </p:txBody>
      </p:sp>
    </p:spTree>
    <p:extLst>
      <p:ext uri="{BB962C8B-B14F-4D97-AF65-F5344CB8AC3E}">
        <p14:creationId xmlns:p14="http://schemas.microsoft.com/office/powerpoint/2010/main" val="23550148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50E2D7-59C9-4E01-BC94-9C9D020EED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3" b="2251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16" name="Shape 135">
            <a:extLst>
              <a:ext uri="{FF2B5EF4-FFF2-40B4-BE49-F238E27FC236}">
                <a16:creationId xmlns:a16="http://schemas.microsoft.com/office/drawing/2014/main" id="{B1424DD0-D5CE-42CF-83BC-067010205F1D}"/>
              </a:ext>
            </a:extLst>
          </p:cNvPr>
          <p:cNvSpPr txBox="1">
            <a:spLocks/>
          </p:cNvSpPr>
          <p:nvPr/>
        </p:nvSpPr>
        <p:spPr>
          <a:xfrm>
            <a:off x="2706076" y="3154126"/>
            <a:ext cx="6779848" cy="54974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sz="2800" b="1" dirty="0">
                <a:latin typeface="+mn-lt"/>
              </a:rPr>
              <a:t>How do we arrive at a viable project design?</a:t>
            </a:r>
          </a:p>
        </p:txBody>
      </p:sp>
    </p:spTree>
    <p:extLst>
      <p:ext uri="{BB962C8B-B14F-4D97-AF65-F5344CB8AC3E}">
        <p14:creationId xmlns:p14="http://schemas.microsoft.com/office/powerpoint/2010/main" val="6956893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10EEFB5B-0543-4FA7-A9EF-49FC246129B9}"/>
              </a:ext>
            </a:extLst>
          </p:cNvPr>
          <p:cNvGrpSpPr/>
          <p:nvPr/>
        </p:nvGrpSpPr>
        <p:grpSpPr>
          <a:xfrm>
            <a:off x="4627322" y="635336"/>
            <a:ext cx="3726250" cy="3726250"/>
            <a:chOff x="3738811" y="3256449"/>
            <a:chExt cx="2958291" cy="2958291"/>
          </a:xfrm>
          <a:solidFill>
            <a:srgbClr val="FFC000">
              <a:alpha val="55000"/>
            </a:srgbClr>
          </a:solidFill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1CD58F8-8616-4920-9523-3290DFCF1BB0}"/>
                </a:ext>
              </a:extLst>
            </p:cNvPr>
            <p:cNvSpPr/>
            <p:nvPr/>
          </p:nvSpPr>
          <p:spPr>
            <a:xfrm>
              <a:off x="3738811" y="3256449"/>
              <a:ext cx="2958291" cy="2958291"/>
            </a:xfrm>
            <a:prstGeom prst="ellipse">
              <a:avLst/>
            </a:prstGeom>
            <a:solidFill>
              <a:srgbClr val="FF9900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EB17BD1-5C0E-4A7A-AB79-4BF1FD42DCBC}"/>
                </a:ext>
              </a:extLst>
            </p:cNvPr>
            <p:cNvSpPr txBox="1"/>
            <p:nvPr/>
          </p:nvSpPr>
          <p:spPr>
            <a:xfrm>
              <a:off x="4230258" y="4109713"/>
              <a:ext cx="1975397" cy="733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Safety +</a:t>
              </a:r>
            </a:p>
            <a:p>
              <a:pPr algn="ctr"/>
              <a:r>
                <a:rPr lang="en-US" b="1" dirty="0"/>
                <a:t>Regulatory </a:t>
              </a:r>
            </a:p>
            <a:p>
              <a:pPr algn="ctr"/>
              <a:r>
                <a:rPr lang="en-US" b="1" dirty="0"/>
                <a:t>Guidelines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B89F813-1247-452D-902E-AFE040DBD1DC}"/>
              </a:ext>
            </a:extLst>
          </p:cNvPr>
          <p:cNvGrpSpPr/>
          <p:nvPr/>
        </p:nvGrpSpPr>
        <p:grpSpPr>
          <a:xfrm>
            <a:off x="3234604" y="2708032"/>
            <a:ext cx="3726250" cy="3761968"/>
            <a:chOff x="3723514" y="2970276"/>
            <a:chExt cx="2958291" cy="2986648"/>
          </a:xfrm>
          <a:solidFill>
            <a:srgbClr val="FFC000">
              <a:alpha val="55000"/>
            </a:srgbClr>
          </a:solidFill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4D5258C-42CD-4364-AF9F-0DD716740D9A}"/>
                </a:ext>
              </a:extLst>
            </p:cNvPr>
            <p:cNvSpPr/>
            <p:nvPr/>
          </p:nvSpPr>
          <p:spPr>
            <a:xfrm>
              <a:off x="3723514" y="2970276"/>
              <a:ext cx="2958291" cy="2986648"/>
            </a:xfrm>
            <a:prstGeom prst="ellipse">
              <a:avLst/>
            </a:prstGeom>
            <a:solidFill>
              <a:schemeClr val="accent6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9B17245-C4B2-422A-A6A5-6E169F7EE890}"/>
                </a:ext>
              </a:extLst>
            </p:cNvPr>
            <p:cNvSpPr txBox="1"/>
            <p:nvPr/>
          </p:nvSpPr>
          <p:spPr>
            <a:xfrm>
              <a:off x="4107098" y="4401490"/>
              <a:ext cx="2201248" cy="733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Parks, Recreation </a:t>
              </a:r>
            </a:p>
            <a:p>
              <a:pPr algn="ctr"/>
              <a:r>
                <a:rPr lang="en-US" b="1" dirty="0"/>
                <a:t>&amp; Culture</a:t>
              </a:r>
            </a:p>
            <a:p>
              <a:pPr algn="ctr"/>
              <a:r>
                <a:rPr lang="en-US" b="1" dirty="0"/>
                <a:t>Goals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FC880DF-60C5-4F05-AD25-3971356E2669}"/>
              </a:ext>
            </a:extLst>
          </p:cNvPr>
          <p:cNvGrpSpPr/>
          <p:nvPr/>
        </p:nvGrpSpPr>
        <p:grpSpPr>
          <a:xfrm>
            <a:off x="6158934" y="2708032"/>
            <a:ext cx="3761970" cy="3761968"/>
            <a:chOff x="3764476" y="3111775"/>
            <a:chExt cx="2986649" cy="2986648"/>
          </a:xfrm>
          <a:solidFill>
            <a:srgbClr val="FFC000">
              <a:alpha val="55000"/>
            </a:srgbClr>
          </a:solidFill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845F0C5E-B50F-4580-BB3B-D57398F074CA}"/>
                </a:ext>
              </a:extLst>
            </p:cNvPr>
            <p:cNvSpPr/>
            <p:nvPr/>
          </p:nvSpPr>
          <p:spPr>
            <a:xfrm>
              <a:off x="3764476" y="3111775"/>
              <a:ext cx="2986649" cy="2986648"/>
            </a:xfrm>
            <a:prstGeom prst="ellipse">
              <a:avLst/>
            </a:prstGeom>
            <a:solidFill>
              <a:srgbClr val="FF00FF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57BA2E8-27CF-49B8-843E-B5F56D6A0D8F}"/>
                </a:ext>
              </a:extLst>
            </p:cNvPr>
            <p:cNvSpPr txBox="1"/>
            <p:nvPr/>
          </p:nvSpPr>
          <p:spPr>
            <a:xfrm>
              <a:off x="4190999" y="4385237"/>
              <a:ext cx="2201248" cy="513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Community</a:t>
              </a:r>
            </a:p>
            <a:p>
              <a:pPr algn="ctr"/>
              <a:r>
                <a:rPr lang="en-US" b="1" dirty="0"/>
                <a:t>Input</a:t>
              </a:r>
            </a:p>
          </p:txBody>
        </p:sp>
      </p:grpSp>
      <p:sp>
        <p:nvSpPr>
          <p:cNvPr id="56" name="Oval 55">
            <a:extLst>
              <a:ext uri="{FF2B5EF4-FFF2-40B4-BE49-F238E27FC236}">
                <a16:creationId xmlns:a16="http://schemas.microsoft.com/office/drawing/2014/main" id="{59060D13-23E1-44D8-B437-E4DE758C2354}"/>
              </a:ext>
            </a:extLst>
          </p:cNvPr>
          <p:cNvSpPr/>
          <p:nvPr/>
        </p:nvSpPr>
        <p:spPr>
          <a:xfrm>
            <a:off x="5641025" y="2723821"/>
            <a:ext cx="1885190" cy="1885190"/>
          </a:xfrm>
          <a:prstGeom prst="ellipse">
            <a:avLst/>
          </a:prstGeom>
          <a:solidFill>
            <a:srgbClr val="0070C0">
              <a:alpha val="7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7" name="Title 5">
            <a:extLst>
              <a:ext uri="{FF2B5EF4-FFF2-40B4-BE49-F238E27FC236}">
                <a16:creationId xmlns:a16="http://schemas.microsoft.com/office/drawing/2014/main" id="{D004C0A5-1BBE-49D2-B180-63ED7FA771FB}"/>
              </a:ext>
            </a:extLst>
          </p:cNvPr>
          <p:cNvSpPr txBox="1">
            <a:spLocks/>
          </p:cNvSpPr>
          <p:nvPr/>
        </p:nvSpPr>
        <p:spPr>
          <a:xfrm>
            <a:off x="3695316" y="3106701"/>
            <a:ext cx="5773547" cy="1252254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sz="3200" b="1" kern="1200" cap="small" normalizeH="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US" sz="4000" b="0" dirty="0">
                <a:solidFill>
                  <a:schemeClr val="bg1"/>
                </a:solidFill>
                <a:latin typeface="+mn-lt"/>
              </a:rPr>
              <a:t>Project</a:t>
            </a:r>
          </a:p>
          <a:p>
            <a:pPr algn="ctr"/>
            <a:r>
              <a:rPr lang="en-US" sz="4000" b="0" dirty="0">
                <a:solidFill>
                  <a:schemeClr val="bg1"/>
                </a:solidFill>
                <a:latin typeface="+mn-lt"/>
              </a:rPr>
              <a:t>Goals</a:t>
            </a:r>
          </a:p>
        </p:txBody>
      </p:sp>
    </p:spTree>
    <p:extLst>
      <p:ext uri="{BB962C8B-B14F-4D97-AF65-F5344CB8AC3E}">
        <p14:creationId xmlns:p14="http://schemas.microsoft.com/office/powerpoint/2010/main" val="26971104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>
            <a:extLst>
              <a:ext uri="{FF2B5EF4-FFF2-40B4-BE49-F238E27FC236}">
                <a16:creationId xmlns:a16="http://schemas.microsoft.com/office/drawing/2014/main" id="{E7BFD545-9739-4942-A024-FAB7ECA25B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" r="18459"/>
          <a:stretch/>
        </p:blipFill>
        <p:spPr bwMode="auto">
          <a:xfrm>
            <a:off x="77789" y="85304"/>
            <a:ext cx="6246811" cy="591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E778B4C-8036-480C-B580-F4BD4021D921}"/>
              </a:ext>
            </a:extLst>
          </p:cNvPr>
          <p:cNvSpPr/>
          <p:nvPr/>
        </p:nvSpPr>
        <p:spPr>
          <a:xfrm>
            <a:off x="6429679" y="85304"/>
            <a:ext cx="56845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b="1" u="sng" dirty="0">
                <a:latin typeface="Calibri" panose="020F0502020204030204" pitchFamily="34" charset="0"/>
              </a:rPr>
              <a:t>Phase 1 Capital Project Distribution</a:t>
            </a:r>
            <a:r>
              <a:rPr lang="en-US" altLang="en-US" u="sng" dirty="0">
                <a:latin typeface="Calibri" panose="020F0502020204030204" pitchFamily="34" charset="0"/>
              </a:rPr>
              <a:t>:</a:t>
            </a:r>
          </a:p>
          <a:p>
            <a:pPr>
              <a:defRPr/>
            </a:pPr>
            <a:endParaRPr lang="en-US" altLang="en-US" u="sng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alibri" panose="020F0502020204030204" pitchFamily="34" charset="0"/>
              </a:rPr>
              <a:t>Albemarle Park/ Russ Halloran Sports and Recreation Complex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alibri" panose="020F0502020204030204" pitchFamily="34" charset="0"/>
              </a:rPr>
              <a:t>Forte Park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alibri" panose="020F0502020204030204" pitchFamily="34" charset="0"/>
              </a:rPr>
              <a:t>Burr School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alibri" panose="020F0502020204030204" pitchFamily="34" charset="0"/>
              </a:rPr>
              <a:t>Brown/Oak Hill Fields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alibri" panose="020F0502020204030204" pitchFamily="34" charset="0"/>
              </a:rPr>
              <a:t>McGrath Park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alibri" panose="020F0502020204030204" pitchFamily="34" charset="0"/>
              </a:rPr>
              <a:t>Bobby </a:t>
            </a:r>
            <a:r>
              <a:rPr lang="en-US" altLang="en-US" dirty="0" err="1">
                <a:latin typeface="Calibri" panose="020F0502020204030204" pitchFamily="34" charset="0"/>
              </a:rPr>
              <a:t>Braceland</a:t>
            </a:r>
            <a:endParaRPr lang="en-US" altLang="en-US" dirty="0">
              <a:latin typeface="Calibri" panose="020F0502020204030204" pitchFamily="34" charset="0"/>
            </a:endParaRPr>
          </a:p>
          <a:p>
            <a:pPr>
              <a:defRPr/>
            </a:pPr>
            <a:endParaRPr lang="en-US" altLang="en-US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altLang="en-US" dirty="0">
                <a:latin typeface="Calibri" panose="020F0502020204030204" pitchFamily="34" charset="0"/>
              </a:rPr>
              <a:t>TOTAL: 6 Sites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B3B7F55-CA60-40E4-85CC-2BCE88C3113C}"/>
              </a:ext>
            </a:extLst>
          </p:cNvPr>
          <p:cNvSpPr/>
          <p:nvPr/>
        </p:nvSpPr>
        <p:spPr>
          <a:xfrm>
            <a:off x="3270250" y="631825"/>
            <a:ext cx="252413" cy="252413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4A4A3AA-9F33-44B7-8F98-6B59A21E15E3}"/>
              </a:ext>
            </a:extLst>
          </p:cNvPr>
          <p:cNvSpPr/>
          <p:nvPr/>
        </p:nvSpPr>
        <p:spPr>
          <a:xfrm>
            <a:off x="1903413" y="968375"/>
            <a:ext cx="250825" cy="250825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D0F4BF4-8568-4640-9324-18F815B02FBA}"/>
              </a:ext>
            </a:extLst>
          </p:cNvPr>
          <p:cNvSpPr/>
          <p:nvPr/>
        </p:nvSpPr>
        <p:spPr>
          <a:xfrm>
            <a:off x="4370388" y="3657600"/>
            <a:ext cx="252412" cy="252413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E6BE76F-25A6-455C-A8A8-D0B39615526E}"/>
              </a:ext>
            </a:extLst>
          </p:cNvPr>
          <p:cNvSpPr/>
          <p:nvPr/>
        </p:nvSpPr>
        <p:spPr>
          <a:xfrm>
            <a:off x="2230438" y="1654175"/>
            <a:ext cx="252412" cy="250825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137DE40-BDAE-4598-9CB1-C727C3B81154}"/>
              </a:ext>
            </a:extLst>
          </p:cNvPr>
          <p:cNvSpPr/>
          <p:nvPr/>
        </p:nvSpPr>
        <p:spPr>
          <a:xfrm>
            <a:off x="3270250" y="631825"/>
            <a:ext cx="252413" cy="252413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5F2F9E4-387A-4FE8-A00C-F779C134874C}"/>
              </a:ext>
            </a:extLst>
          </p:cNvPr>
          <p:cNvSpPr/>
          <p:nvPr/>
        </p:nvSpPr>
        <p:spPr>
          <a:xfrm>
            <a:off x="1903413" y="968375"/>
            <a:ext cx="250825" cy="250825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53F0EA9-52BA-4413-946E-44426A813846}"/>
              </a:ext>
            </a:extLst>
          </p:cNvPr>
          <p:cNvSpPr/>
          <p:nvPr/>
        </p:nvSpPr>
        <p:spPr>
          <a:xfrm>
            <a:off x="4370388" y="3657600"/>
            <a:ext cx="252412" cy="252413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D1F34C8-950E-4B53-A259-4239C55FADC4}"/>
              </a:ext>
            </a:extLst>
          </p:cNvPr>
          <p:cNvSpPr/>
          <p:nvPr/>
        </p:nvSpPr>
        <p:spPr>
          <a:xfrm>
            <a:off x="2230438" y="1654175"/>
            <a:ext cx="252412" cy="250825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954928F-773D-4E0F-B499-01910D6C82AF}"/>
              </a:ext>
            </a:extLst>
          </p:cNvPr>
          <p:cNvSpPr/>
          <p:nvPr/>
        </p:nvSpPr>
        <p:spPr>
          <a:xfrm>
            <a:off x="3270250" y="631825"/>
            <a:ext cx="252413" cy="252413"/>
          </a:xfrm>
          <a:prstGeom prst="ellipse">
            <a:avLst/>
          </a:prstGeom>
          <a:noFill/>
          <a:ln w="76200">
            <a:solidFill>
              <a:srgbClr val="FF33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71739ED-16BA-4ED5-885C-E1440ACE52D2}"/>
              </a:ext>
            </a:extLst>
          </p:cNvPr>
          <p:cNvSpPr/>
          <p:nvPr/>
        </p:nvSpPr>
        <p:spPr>
          <a:xfrm>
            <a:off x="1903413" y="968375"/>
            <a:ext cx="250825" cy="250825"/>
          </a:xfrm>
          <a:prstGeom prst="ellipse">
            <a:avLst/>
          </a:prstGeom>
          <a:noFill/>
          <a:ln w="76200">
            <a:solidFill>
              <a:srgbClr val="FF33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86E2AB5-6ADC-4CB2-AE1F-DEF5C0D00F20}"/>
              </a:ext>
            </a:extLst>
          </p:cNvPr>
          <p:cNvSpPr/>
          <p:nvPr/>
        </p:nvSpPr>
        <p:spPr>
          <a:xfrm>
            <a:off x="4370388" y="3657600"/>
            <a:ext cx="252412" cy="252413"/>
          </a:xfrm>
          <a:prstGeom prst="ellipse">
            <a:avLst/>
          </a:prstGeom>
          <a:noFill/>
          <a:ln w="76200">
            <a:solidFill>
              <a:srgbClr val="FF33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604AAE9-21D4-48AA-BBC6-D26E3F1F482D}"/>
              </a:ext>
            </a:extLst>
          </p:cNvPr>
          <p:cNvSpPr/>
          <p:nvPr/>
        </p:nvSpPr>
        <p:spPr>
          <a:xfrm>
            <a:off x="2230438" y="1654175"/>
            <a:ext cx="252412" cy="250825"/>
          </a:xfrm>
          <a:prstGeom prst="ellipse">
            <a:avLst/>
          </a:prstGeom>
          <a:noFill/>
          <a:ln w="76200">
            <a:solidFill>
              <a:srgbClr val="FF33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Rectangle 34">
            <a:extLst>
              <a:ext uri="{FF2B5EF4-FFF2-40B4-BE49-F238E27FC236}">
                <a16:creationId xmlns:a16="http://schemas.microsoft.com/office/drawing/2014/main" id="{23DBA894-BB6A-4C4C-A5C6-B62956A2054F}"/>
              </a:ext>
            </a:extLst>
          </p:cNvPr>
          <p:cNvSpPr>
            <a:spLocks noChangeArrowheads="1"/>
          </p:cNvSpPr>
          <p:nvPr/>
        </p:nvSpPr>
        <p:spPr bwMode="auto">
          <a:xfrm rot="20773623">
            <a:off x="3048000" y="915988"/>
            <a:ext cx="18034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Mass Pike/Washington St.</a:t>
            </a:r>
            <a:endParaRPr lang="en-US" altLang="en-US" sz="1200" dirty="0">
              <a:solidFill>
                <a:schemeClr val="bg1"/>
              </a:solidFill>
            </a:endParaRPr>
          </a:p>
        </p:txBody>
      </p:sp>
      <p:sp>
        <p:nvSpPr>
          <p:cNvPr id="22" name="Rectangle 35">
            <a:extLst>
              <a:ext uri="{FF2B5EF4-FFF2-40B4-BE49-F238E27FC236}">
                <a16:creationId xmlns:a16="http://schemas.microsoft.com/office/drawing/2014/main" id="{E6F16A94-C534-452E-9DAB-C13C26062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2700" y="3132138"/>
            <a:ext cx="4714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Rt. 9</a:t>
            </a:r>
            <a:endParaRPr lang="en-US" altLang="en-US" sz="1200" dirty="0">
              <a:solidFill>
                <a:schemeClr val="bg1"/>
              </a:solidFill>
            </a:endParaRPr>
          </a:p>
        </p:txBody>
      </p:sp>
      <p:sp>
        <p:nvSpPr>
          <p:cNvPr id="23" name="Rectangle 36">
            <a:extLst>
              <a:ext uri="{FF2B5EF4-FFF2-40B4-BE49-F238E27FC236}">
                <a16:creationId xmlns:a16="http://schemas.microsoft.com/office/drawing/2014/main" id="{92EE3A3B-AA47-44D3-9BEF-B5597426DDEE}"/>
              </a:ext>
            </a:extLst>
          </p:cNvPr>
          <p:cNvSpPr>
            <a:spLocks noChangeArrowheads="1"/>
          </p:cNvSpPr>
          <p:nvPr/>
        </p:nvSpPr>
        <p:spPr bwMode="auto">
          <a:xfrm rot="21324223">
            <a:off x="3051175" y="2370138"/>
            <a:ext cx="839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Beacon St.</a:t>
            </a:r>
            <a:endParaRPr lang="en-US" altLang="en-US" sz="1200" dirty="0">
              <a:solidFill>
                <a:schemeClr val="bg1"/>
              </a:solidFill>
            </a:endParaRPr>
          </a:p>
        </p:txBody>
      </p:sp>
      <p:sp>
        <p:nvSpPr>
          <p:cNvPr id="24" name="Rectangle 37">
            <a:extLst>
              <a:ext uri="{FF2B5EF4-FFF2-40B4-BE49-F238E27FC236}">
                <a16:creationId xmlns:a16="http://schemas.microsoft.com/office/drawing/2014/main" id="{20A1F1E0-8432-4631-9F12-0C025DE0E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2213" y="2028825"/>
            <a:ext cx="9382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Comm. Ave.</a:t>
            </a:r>
            <a:endParaRPr lang="en-US" altLang="en-US" sz="1200" dirty="0">
              <a:solidFill>
                <a:schemeClr val="bg1"/>
              </a:solidFill>
            </a:endParaRPr>
          </a:p>
        </p:txBody>
      </p:sp>
      <p:sp>
        <p:nvSpPr>
          <p:cNvPr id="25" name="Rectangle 38">
            <a:extLst>
              <a:ext uri="{FF2B5EF4-FFF2-40B4-BE49-F238E27FC236}">
                <a16:creationId xmlns:a16="http://schemas.microsoft.com/office/drawing/2014/main" id="{A5B8FAC1-C176-4372-95ED-97291201DE35}"/>
              </a:ext>
            </a:extLst>
          </p:cNvPr>
          <p:cNvSpPr>
            <a:spLocks noChangeArrowheads="1"/>
          </p:cNvSpPr>
          <p:nvPr/>
        </p:nvSpPr>
        <p:spPr bwMode="auto">
          <a:xfrm rot="17399281">
            <a:off x="4147344" y="1588294"/>
            <a:ext cx="7969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Centre St.</a:t>
            </a:r>
            <a:endParaRPr lang="en-US" altLang="en-US" sz="1200" dirty="0">
              <a:solidFill>
                <a:schemeClr val="bg1"/>
              </a:solidFill>
            </a:endParaRPr>
          </a:p>
        </p:txBody>
      </p:sp>
      <p:sp>
        <p:nvSpPr>
          <p:cNvPr id="26" name="Rectangle 39">
            <a:extLst>
              <a:ext uri="{FF2B5EF4-FFF2-40B4-BE49-F238E27FC236}">
                <a16:creationId xmlns:a16="http://schemas.microsoft.com/office/drawing/2014/main" id="{3D452455-8F20-44D1-8352-61D82C7648D5}"/>
              </a:ext>
            </a:extLst>
          </p:cNvPr>
          <p:cNvSpPr>
            <a:spLocks noChangeArrowheads="1"/>
          </p:cNvSpPr>
          <p:nvPr/>
        </p:nvSpPr>
        <p:spPr bwMode="auto">
          <a:xfrm rot="16369631">
            <a:off x="3405188" y="1525587"/>
            <a:ext cx="831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Walnut St.</a:t>
            </a:r>
            <a:endParaRPr lang="en-US" altLang="en-US" sz="1200" dirty="0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0BAB431-7591-498D-87B2-66C18CCADC00}"/>
              </a:ext>
            </a:extLst>
          </p:cNvPr>
          <p:cNvSpPr/>
          <p:nvPr/>
        </p:nvSpPr>
        <p:spPr>
          <a:xfrm>
            <a:off x="2119528" y="744319"/>
            <a:ext cx="8162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Burr </a:t>
            </a:r>
          </a:p>
          <a:p>
            <a:pPr>
              <a:defRPr/>
            </a:pP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School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7C830DB-88A7-4662-884C-AF9E4255EEE9}"/>
              </a:ext>
            </a:extLst>
          </p:cNvPr>
          <p:cNvSpPr/>
          <p:nvPr/>
        </p:nvSpPr>
        <p:spPr>
          <a:xfrm>
            <a:off x="4206294" y="3879483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BOH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EAC9F88-8F48-45A2-9CDC-426FEACBEAA1}"/>
              </a:ext>
            </a:extLst>
          </p:cNvPr>
          <p:cNvSpPr/>
          <p:nvPr/>
        </p:nvSpPr>
        <p:spPr>
          <a:xfrm>
            <a:off x="2463004" y="1595468"/>
            <a:ext cx="1022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McGrath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02AE051-496C-43F9-BA93-06F857FFAB53}"/>
              </a:ext>
            </a:extLst>
          </p:cNvPr>
          <p:cNvSpPr/>
          <p:nvPr/>
        </p:nvSpPr>
        <p:spPr>
          <a:xfrm>
            <a:off x="3499152" y="555708"/>
            <a:ext cx="1173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Albemarle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8A888EE-CEEE-4E0D-8C23-CEC912823C54}"/>
              </a:ext>
            </a:extLst>
          </p:cNvPr>
          <p:cNvSpPr/>
          <p:nvPr/>
        </p:nvSpPr>
        <p:spPr>
          <a:xfrm>
            <a:off x="1923989" y="5621572"/>
            <a:ext cx="4070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Athletic Field Capital Project Distribution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F2E952ED-8B27-4C74-831F-BA7303CC97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886102"/>
            <a:ext cx="12191999" cy="971898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mbria" charset="0"/>
                <a:ea typeface="Cambria" charset="0"/>
                <a:cs typeface="Cambria" charset="0"/>
              </a:rPr>
              <a:t>Newton Parks, Recreation and Culture Department</a:t>
            </a:r>
            <a:br>
              <a:rPr lang="en-US" sz="2200" b="1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</a:b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Athletic Fields Capital Improvement Plan</a:t>
            </a:r>
            <a:endParaRPr lang="en-US" sz="2800" b="1" dirty="0">
              <a:solidFill>
                <a:schemeClr val="tx1"/>
              </a:solidFill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82AB406-C0CC-40A8-BE1E-50977913FF39}"/>
              </a:ext>
            </a:extLst>
          </p:cNvPr>
          <p:cNvSpPr/>
          <p:nvPr/>
        </p:nvSpPr>
        <p:spPr>
          <a:xfrm>
            <a:off x="4059238" y="130175"/>
            <a:ext cx="252412" cy="250825"/>
          </a:xfrm>
          <a:prstGeom prst="ellipse">
            <a:avLst/>
          </a:prstGeom>
          <a:noFill/>
          <a:ln w="76200">
            <a:solidFill>
              <a:srgbClr val="FF33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6DB3375-0206-4862-9490-6FA711AB7438}"/>
              </a:ext>
            </a:extLst>
          </p:cNvPr>
          <p:cNvSpPr/>
          <p:nvPr/>
        </p:nvSpPr>
        <p:spPr>
          <a:xfrm>
            <a:off x="2722563" y="3787775"/>
            <a:ext cx="252412" cy="250825"/>
          </a:xfrm>
          <a:prstGeom prst="ellipse">
            <a:avLst/>
          </a:prstGeom>
          <a:noFill/>
          <a:ln w="76200">
            <a:solidFill>
              <a:srgbClr val="FF33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D8D6F6B-A6E9-40CD-945C-6DDB369EDD91}"/>
              </a:ext>
            </a:extLst>
          </p:cNvPr>
          <p:cNvSpPr/>
          <p:nvPr/>
        </p:nvSpPr>
        <p:spPr>
          <a:xfrm>
            <a:off x="3842658" y="335458"/>
            <a:ext cx="685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Forte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668AF02-2BCB-4A46-BEA7-3FD9FB82F3BE}"/>
              </a:ext>
            </a:extLst>
          </p:cNvPr>
          <p:cNvSpPr/>
          <p:nvPr/>
        </p:nvSpPr>
        <p:spPr>
          <a:xfrm>
            <a:off x="2294413" y="4038600"/>
            <a:ext cx="1133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Braceland</a:t>
            </a:r>
          </a:p>
        </p:txBody>
      </p:sp>
    </p:spTree>
    <p:extLst>
      <p:ext uri="{BB962C8B-B14F-4D97-AF65-F5344CB8AC3E}">
        <p14:creationId xmlns:p14="http://schemas.microsoft.com/office/powerpoint/2010/main" val="2347688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port, grass, outdoor, athletic game&#10;&#10;Description automatically generated">
            <a:extLst>
              <a:ext uri="{FF2B5EF4-FFF2-40B4-BE49-F238E27FC236}">
                <a16:creationId xmlns:a16="http://schemas.microsoft.com/office/drawing/2014/main" id="{A6228674-7C2A-4FC3-AF9C-03D90E8407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" t="18549" r="10634" b="16144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47643B74-F6FF-4F60-AE12-91DEA0EC6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650" y="1036550"/>
            <a:ext cx="9918700" cy="43242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73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000" b="1" dirty="0">
                <a:latin typeface="Calibri" panose="020F0502020204030204" pitchFamily="34" charset="0"/>
              </a:rPr>
              <a:t>Additional Athletic Field Projects in the works:</a:t>
            </a:r>
            <a:endParaRPr lang="en-US" altLang="en-US" sz="2000" b="1" dirty="0">
              <a:latin typeface="Calibri" panose="020F0502020204030204" pitchFamily="34" charset="0"/>
            </a:endParaRPr>
          </a:p>
          <a:p>
            <a:pPr marL="0" indent="0">
              <a:defRPr/>
            </a:pPr>
            <a:endParaRPr lang="en-US" altLang="en-US" sz="2000" b="1" dirty="0">
              <a:latin typeface="Calibri" panose="020F0502020204030204" pitchFamily="34" charset="0"/>
            </a:endParaRPr>
          </a:p>
          <a:p>
            <a:pPr marL="685800" lvl="1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000" i="1" u="sng" dirty="0">
                <a:solidFill>
                  <a:prstClr val="black"/>
                </a:solidFill>
                <a:latin typeface="Calibri" panose="020F0502020204030204"/>
              </a:rPr>
              <a:t>NNHS Tiger Stadium: </a:t>
            </a:r>
            <a:r>
              <a:rPr lang="en-US" sz="2000" i="1" dirty="0">
                <a:solidFill>
                  <a:prstClr val="black"/>
                </a:solidFill>
                <a:latin typeface="Calibri" panose="020F0502020204030204"/>
              </a:rPr>
              <a:t>High efficiency, low spillage Sports Lighting project (FY 23)</a:t>
            </a:r>
          </a:p>
          <a:p>
            <a:pPr marL="685800" lvl="1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000" i="1" u="sng" dirty="0">
                <a:solidFill>
                  <a:prstClr val="black"/>
                </a:solidFill>
                <a:latin typeface="Calibri" panose="020F0502020204030204"/>
              </a:rPr>
              <a:t>NSHS Winkler Stadium &amp; Brandeis Rd. Field:</a:t>
            </a:r>
            <a:r>
              <a:rPr lang="en-US" sz="2000" i="1" dirty="0">
                <a:solidFill>
                  <a:prstClr val="black"/>
                </a:solidFill>
                <a:latin typeface="Calibri" panose="020F0502020204030204"/>
              </a:rPr>
              <a:t>  Artificial turf carpet replacement (FY 23)</a:t>
            </a:r>
          </a:p>
          <a:p>
            <a:pPr marL="685800" lvl="1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000" i="1" u="sng" dirty="0">
                <a:solidFill>
                  <a:prstClr val="black"/>
                </a:solidFill>
                <a:latin typeface="Calibri" panose="020F0502020204030204"/>
              </a:rPr>
              <a:t>NSHS Brandeis Road Field:</a:t>
            </a:r>
            <a:r>
              <a:rPr lang="en-US" sz="2000" i="1" dirty="0">
                <a:solidFill>
                  <a:prstClr val="black"/>
                </a:solidFill>
                <a:latin typeface="Calibri" panose="020F0502020204030204"/>
              </a:rPr>
              <a:t>  High efficiency, low spillage Sports Lighting project (FY 23)</a:t>
            </a:r>
          </a:p>
          <a:p>
            <a:pPr marL="685800" lvl="1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000" i="1" u="sng" dirty="0">
                <a:solidFill>
                  <a:prstClr val="black"/>
                </a:solidFill>
                <a:latin typeface="Calibri" panose="020F0502020204030204"/>
              </a:rPr>
              <a:t>NNHS: Tiger Stadium</a:t>
            </a:r>
            <a:r>
              <a:rPr lang="en-US" sz="2000" i="1" dirty="0">
                <a:solidFill>
                  <a:prstClr val="black"/>
                </a:solidFill>
                <a:latin typeface="Calibri" panose="020F0502020204030204"/>
              </a:rPr>
              <a:t>: Artificial turf carpet replacement (FY 25)</a:t>
            </a:r>
          </a:p>
          <a:p>
            <a:pPr marL="685800" lvl="1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000" i="1" u="sng" dirty="0">
                <a:solidFill>
                  <a:prstClr val="black"/>
                </a:solidFill>
                <a:latin typeface="Calibri" panose="020F0502020204030204"/>
              </a:rPr>
              <a:t>Forte Park:</a:t>
            </a:r>
            <a:r>
              <a:rPr lang="en-US" sz="2000" i="1" dirty="0">
                <a:solidFill>
                  <a:prstClr val="black"/>
                </a:solidFill>
                <a:latin typeface="Calibri" panose="020F0502020204030204"/>
              </a:rPr>
              <a:t> Developer-funded sports relighting (TBD)</a:t>
            </a:r>
          </a:p>
          <a:p>
            <a:pPr marL="685800" lvl="1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000" i="1" u="sng" dirty="0">
                <a:solidFill>
                  <a:prstClr val="black"/>
                </a:solidFill>
                <a:latin typeface="Calibri" panose="020F0502020204030204"/>
              </a:rPr>
              <a:t>Increased Maintenance:</a:t>
            </a:r>
            <a:r>
              <a:rPr lang="en-US" sz="2000" i="1" dirty="0">
                <a:solidFill>
                  <a:prstClr val="black"/>
                </a:solidFill>
                <a:latin typeface="Calibri" panose="020F0502020204030204"/>
              </a:rPr>
              <a:t> additional seeding, fertilizing, and aeration, etc.</a:t>
            </a:r>
          </a:p>
          <a:p>
            <a:pPr marL="1371600" lvl="3" indent="0">
              <a:defRPr/>
            </a:pPr>
            <a:endParaRPr lang="en-US" altLang="en-US" sz="20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0297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67D3EA3-3925-42A6-ABC3-AD1B111214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9196" y="2521720"/>
          <a:ext cx="11687462" cy="3215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Worksheet" r:id="rId4" imgW="9347083" imgH="2571750" progId="Excel.Sheet.12">
                  <p:embed/>
                </p:oleObj>
              </mc:Choice>
              <mc:Fallback>
                <p:oleObj name="Worksheet" r:id="rId4" imgW="9347083" imgH="2571750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67D3EA3-3925-42A6-ABC3-AD1B111214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9196" y="2521720"/>
                        <a:ext cx="11687462" cy="3215640"/>
                      </a:xfrm>
                      <a:prstGeom prst="rect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4CFB656-4F89-45F2-90BA-60D9371379C2}"/>
              </a:ext>
            </a:extLst>
          </p:cNvPr>
          <p:cNvSpPr txBox="1"/>
          <p:nvPr/>
        </p:nvSpPr>
        <p:spPr>
          <a:xfrm>
            <a:off x="1844675" y="141193"/>
            <a:ext cx="8502650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CITY OF NEWTON ATHLETIC FIELDS MAINTENANCE </a:t>
            </a:r>
            <a:r>
              <a:rPr lang="en-US" altLang="en-US" sz="2400" u="sng" kern="0" dirty="0">
                <a:solidFill>
                  <a:prstClr val="black"/>
                </a:solidFill>
              </a:rPr>
              <a:t>BUDGET </a:t>
            </a:r>
            <a:r>
              <a:rPr kumimoji="0" lang="en-US" altLang="en-US" sz="24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IMPROVEMENTS</a:t>
            </a:r>
            <a:endParaRPr kumimoji="0" lang="en-US" altLang="en-US" sz="1400" b="0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R="0" lvl="2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altLang="en-US" sz="20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1657350" marR="0" lvl="3" indent="-28575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000" b="1" kern="0" dirty="0">
                <a:solidFill>
                  <a:prstClr val="black"/>
                </a:solidFill>
              </a:rPr>
              <a:t>Increase athletic field maintenance capabilities</a:t>
            </a:r>
          </a:p>
          <a:p>
            <a:pPr marL="1657350" marR="0" lvl="3" indent="-28575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Increase scope of contractual maintenance work</a:t>
            </a:r>
          </a:p>
          <a:p>
            <a:pPr marL="1657350" marR="0" lvl="3" indent="-28575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000" b="1" kern="0" dirty="0">
                <a:solidFill>
                  <a:prstClr val="black"/>
                </a:solidFill>
              </a:rPr>
              <a:t>Significantly increase turf management capabilities</a:t>
            </a:r>
            <a:endParaRPr lang="en-US" altLang="en-US" b="1" u="sng" kern="0" dirty="0"/>
          </a:p>
          <a:p>
            <a:pPr marR="0" lvl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alt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85750" marR="0" lvl="0" indent="-28575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558932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5A9F916-C24B-48F4-ADE4-0CF42E2129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73" y="0"/>
            <a:ext cx="10598727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5F9EEAB-73E6-4A6F-B503-740066DB10C8}"/>
              </a:ext>
            </a:extLst>
          </p:cNvPr>
          <p:cNvSpPr/>
          <p:nvPr/>
        </p:nvSpPr>
        <p:spPr>
          <a:xfrm>
            <a:off x="7539186" y="3471138"/>
            <a:ext cx="9573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/>
            <a:r>
              <a:rPr lang="en-US" altLang="en-US" sz="1400" b="1" dirty="0">
                <a:solidFill>
                  <a:schemeClr val="bg1"/>
                </a:solidFill>
              </a:rPr>
              <a:t>Albemarle</a:t>
            </a:r>
          </a:p>
          <a:p>
            <a:pPr marL="0" lvl="1" algn="ctr"/>
            <a:r>
              <a:rPr lang="en-US" altLang="en-US" sz="1400" b="1" dirty="0">
                <a:solidFill>
                  <a:schemeClr val="bg1"/>
                </a:solidFill>
              </a:rPr>
              <a:t>Park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3D0AC0C-114B-4EA0-BBEC-09568E405E18}"/>
              </a:ext>
            </a:extLst>
          </p:cNvPr>
          <p:cNvSpPr/>
          <p:nvPr/>
        </p:nvSpPr>
        <p:spPr>
          <a:xfrm>
            <a:off x="0" y="0"/>
            <a:ext cx="270316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46F729A-6D36-4ADE-91D5-C0DA0F5E9C63}"/>
              </a:ext>
            </a:extLst>
          </p:cNvPr>
          <p:cNvSpPr/>
          <p:nvPr/>
        </p:nvSpPr>
        <p:spPr>
          <a:xfrm>
            <a:off x="0" y="-8467"/>
            <a:ext cx="2703161" cy="65864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lvl="1"/>
            <a:r>
              <a:rPr lang="en-US" altLang="en-US" b="1" u="sng" dirty="0">
                <a:latin typeface="Calibri" panose="020F0502020204030204" pitchFamily="34" charset="0"/>
              </a:rPr>
              <a:t>Russ Halloran Sports &amp; Recreation Complex at Albemarle</a:t>
            </a:r>
          </a:p>
          <a:p>
            <a:pPr marL="0" lvl="1"/>
            <a:r>
              <a:rPr lang="en-US" altLang="en-US" b="1" u="sng" dirty="0">
                <a:latin typeface="Calibri" panose="020F0502020204030204" pitchFamily="34" charset="0"/>
              </a:rPr>
              <a:t>24.9 ACRES</a:t>
            </a:r>
          </a:p>
          <a:p>
            <a:pPr marL="0" lvl="1"/>
            <a:r>
              <a:rPr lang="en-US" b="1" u="sng" dirty="0">
                <a:latin typeface="Calibri" panose="020F0502020204030204" pitchFamily="34" charset="0"/>
              </a:rPr>
              <a:t>Ward: 2</a:t>
            </a:r>
          </a:p>
          <a:p>
            <a:pPr marL="0" lvl="1"/>
            <a:r>
              <a:rPr lang="en-US" b="1" u="sng" dirty="0">
                <a:latin typeface="Calibri" panose="020F0502020204030204" pitchFamily="34" charset="0"/>
              </a:rPr>
              <a:t>Village: </a:t>
            </a:r>
            <a:r>
              <a:rPr lang="en-US" b="1" u="sng" dirty="0" err="1">
                <a:latin typeface="Calibri" panose="020F0502020204030204" pitchFamily="34" charset="0"/>
              </a:rPr>
              <a:t>Newtonville</a:t>
            </a:r>
            <a:r>
              <a:rPr lang="en-US" b="1" u="sng" dirty="0">
                <a:latin typeface="Calibri" panose="020F0502020204030204" pitchFamily="34" charset="0"/>
              </a:rPr>
              <a:t>/ West Newton</a:t>
            </a:r>
          </a:p>
          <a:p>
            <a:pPr>
              <a:defRPr/>
            </a:pPr>
            <a:r>
              <a:rPr lang="en-US" sz="1600" u="sng" dirty="0"/>
              <a:t>Existing Amenities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playgrounds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gazebo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Gath pool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community garden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2 little league fields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1 baseball field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1 t-ball field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2 softball fields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2  multipurpose fields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middle school track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2 intermediate soccer fields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basketball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tennis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field house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irrigated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lighted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walking paths, Avery woods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4th of July Fireworks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Snack shack/ticket booth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180 parking Spaces (10 ADA)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5880532-5922-41FB-9776-52649485EB34}"/>
              </a:ext>
            </a:extLst>
          </p:cNvPr>
          <p:cNvSpPr/>
          <p:nvPr/>
        </p:nvSpPr>
        <p:spPr>
          <a:xfrm rot="10800000">
            <a:off x="7853680" y="2535750"/>
            <a:ext cx="843280" cy="851112"/>
          </a:xfrm>
          <a:prstGeom prst="ellipse">
            <a:avLst/>
          </a:prstGeom>
          <a:noFill/>
          <a:ln w="38100">
            <a:solidFill>
              <a:srgbClr val="FF00FF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2C497C3-97A1-4F4B-86D9-D9E02E78616F}"/>
              </a:ext>
            </a:extLst>
          </p:cNvPr>
          <p:cNvSpPr txBox="1"/>
          <p:nvPr/>
        </p:nvSpPr>
        <p:spPr>
          <a:xfrm>
            <a:off x="7802155" y="2726137"/>
            <a:ext cx="951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n w="0"/>
                <a:cs typeface="Arial" panose="020B0604020202020204" pitchFamily="34" charset="0"/>
              </a:rPr>
              <a:t>Gath Pool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7BFE538-E7D5-4736-80AB-C17BBB940F5A}"/>
              </a:ext>
            </a:extLst>
          </p:cNvPr>
          <p:cNvSpPr/>
          <p:nvPr/>
        </p:nvSpPr>
        <p:spPr>
          <a:xfrm rot="20996156">
            <a:off x="9268265" y="3214337"/>
            <a:ext cx="1338198" cy="1033494"/>
          </a:xfrm>
          <a:prstGeom prst="ellipse">
            <a:avLst/>
          </a:prstGeom>
          <a:noFill/>
          <a:ln w="38100">
            <a:solidFill>
              <a:srgbClr val="FF00FF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8BE8635-77B7-46E2-A27F-45C2F5B5CF0B}"/>
              </a:ext>
            </a:extLst>
          </p:cNvPr>
          <p:cNvSpPr txBox="1"/>
          <p:nvPr/>
        </p:nvSpPr>
        <p:spPr>
          <a:xfrm>
            <a:off x="9411647" y="3471138"/>
            <a:ext cx="951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n w="0"/>
                <a:cs typeface="Arial" panose="020B0604020202020204" pitchFamily="34" charset="0"/>
              </a:rPr>
              <a:t>Use Conflict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EC1C49D-D92D-4A83-A1A8-4A2A883191C4}"/>
              </a:ext>
            </a:extLst>
          </p:cNvPr>
          <p:cNvSpPr/>
          <p:nvPr/>
        </p:nvSpPr>
        <p:spPr>
          <a:xfrm rot="10800000">
            <a:off x="8484842" y="3362383"/>
            <a:ext cx="563880" cy="1219200"/>
          </a:xfrm>
          <a:prstGeom prst="ellipse">
            <a:avLst/>
          </a:prstGeom>
          <a:noFill/>
          <a:ln w="38100">
            <a:solidFill>
              <a:srgbClr val="FF00FF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222D19D-DE0B-42D7-92D3-22B54154DF5D}"/>
              </a:ext>
            </a:extLst>
          </p:cNvPr>
          <p:cNvSpPr txBox="1"/>
          <p:nvPr/>
        </p:nvSpPr>
        <p:spPr>
          <a:xfrm>
            <a:off x="8154279" y="3669925"/>
            <a:ext cx="1225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n w="0"/>
                <a:cs typeface="Arial" panose="020B0604020202020204" pitchFamily="34" charset="0"/>
              </a:rPr>
              <a:t>Unusable field area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E4D8915-4F4E-4014-AD4A-17F88C05BD68}"/>
              </a:ext>
            </a:extLst>
          </p:cNvPr>
          <p:cNvSpPr/>
          <p:nvPr/>
        </p:nvSpPr>
        <p:spPr>
          <a:xfrm rot="12065296">
            <a:off x="9947272" y="2654324"/>
            <a:ext cx="878731" cy="565126"/>
          </a:xfrm>
          <a:prstGeom prst="ellipse">
            <a:avLst/>
          </a:prstGeom>
          <a:noFill/>
          <a:ln w="38100">
            <a:solidFill>
              <a:srgbClr val="FF00FF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26265D2-CFF2-42F0-9534-8845F58FABF5}"/>
              </a:ext>
            </a:extLst>
          </p:cNvPr>
          <p:cNvSpPr txBox="1"/>
          <p:nvPr/>
        </p:nvSpPr>
        <p:spPr>
          <a:xfrm>
            <a:off x="9774134" y="2654324"/>
            <a:ext cx="1225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n w="0"/>
                <a:cs typeface="Arial" panose="020B0604020202020204" pitchFamily="34" charset="0"/>
              </a:rPr>
              <a:t>Unusable field area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FA8F2DA-D48B-4ABE-84A7-3BA446370DF6}"/>
              </a:ext>
            </a:extLst>
          </p:cNvPr>
          <p:cNvSpPr/>
          <p:nvPr/>
        </p:nvSpPr>
        <p:spPr>
          <a:xfrm rot="10800000">
            <a:off x="4296434" y="3300773"/>
            <a:ext cx="625661" cy="911658"/>
          </a:xfrm>
          <a:prstGeom prst="ellipse">
            <a:avLst/>
          </a:prstGeom>
          <a:noFill/>
          <a:ln w="38100">
            <a:solidFill>
              <a:srgbClr val="FF00FF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3604FD4-5A58-41B3-9A61-DE6B66A2DCC2}"/>
              </a:ext>
            </a:extLst>
          </p:cNvPr>
          <p:cNvSpPr txBox="1"/>
          <p:nvPr/>
        </p:nvSpPr>
        <p:spPr>
          <a:xfrm>
            <a:off x="4027652" y="3515044"/>
            <a:ext cx="1225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n w="0"/>
                <a:cs typeface="Arial" panose="020B0604020202020204" pitchFamily="34" charset="0"/>
              </a:rPr>
              <a:t>Unusable area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359686A-E6FB-4338-9349-24FBFE1C38D5}"/>
              </a:ext>
            </a:extLst>
          </p:cNvPr>
          <p:cNvSpPr txBox="1"/>
          <p:nvPr/>
        </p:nvSpPr>
        <p:spPr>
          <a:xfrm>
            <a:off x="7066433" y="5469129"/>
            <a:ext cx="9514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n w="0"/>
                <a:cs typeface="Arial" panose="020B0604020202020204" pitchFamily="34" charset="0"/>
              </a:rPr>
              <a:t>F.A. Day Middle School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E63A485-66D8-40A9-B4C7-8DD65AE1364B}"/>
              </a:ext>
            </a:extLst>
          </p:cNvPr>
          <p:cNvSpPr txBox="1"/>
          <p:nvPr/>
        </p:nvSpPr>
        <p:spPr>
          <a:xfrm>
            <a:off x="2847686" y="3129317"/>
            <a:ext cx="951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n w="0"/>
                <a:cs typeface="Arial" panose="020B0604020202020204" pitchFamily="34" charset="0"/>
              </a:rPr>
              <a:t>NECP</a:t>
            </a:r>
          </a:p>
        </p:txBody>
      </p:sp>
    </p:spTree>
    <p:extLst>
      <p:ext uri="{BB962C8B-B14F-4D97-AF65-F5344CB8AC3E}">
        <p14:creationId xmlns:p14="http://schemas.microsoft.com/office/powerpoint/2010/main" val="20597066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16FFB4-9C5D-4592-B12F-F9DF96632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0454"/>
            <a:ext cx="12192000" cy="331709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10C5BC-3EEA-4447-AD62-99364896C785}"/>
              </a:ext>
            </a:extLst>
          </p:cNvPr>
          <p:cNvSpPr txBox="1"/>
          <p:nvPr/>
        </p:nvSpPr>
        <p:spPr>
          <a:xfrm>
            <a:off x="34926" y="5087545"/>
            <a:ext cx="121221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400" kern="0" dirty="0">
                <a:solidFill>
                  <a:prstClr val="black"/>
                </a:solidFill>
              </a:rPr>
              <a:t>Athletic </a:t>
            </a:r>
            <a:r>
              <a:rPr kumimoji="0" lang="en-US" altLang="en-US" sz="1400" b="0" i="0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Stake Holder Groups highlighted in Bold hold the most field permit hours per recent data</a:t>
            </a:r>
            <a:endParaRPr kumimoji="0" lang="en-US" altLang="en-US" sz="1400" b="1" i="0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FFDA9E-4D2C-4FC2-829C-52C56EA639B2}"/>
              </a:ext>
            </a:extLst>
          </p:cNvPr>
          <p:cNvSpPr txBox="1"/>
          <p:nvPr/>
        </p:nvSpPr>
        <p:spPr>
          <a:xfrm>
            <a:off x="1844675" y="141193"/>
            <a:ext cx="85026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Albemarle Park Fields Key Athletic and </a:t>
            </a:r>
            <a:r>
              <a:rPr lang="en-US" altLang="en-US" sz="2400" u="sng" kern="0" dirty="0">
                <a:solidFill>
                  <a:prstClr val="black"/>
                </a:solidFill>
              </a:rPr>
              <a:t>Facility </a:t>
            </a:r>
            <a:r>
              <a:rPr kumimoji="0" lang="en-US" altLang="en-US" sz="24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Stake Holder Data</a:t>
            </a:r>
            <a:endParaRPr kumimoji="0" lang="en-US" altLang="en-US" sz="1400" b="0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349474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1DE6E5-E237-4D0F-B919-9F95069CAC1A}"/>
              </a:ext>
            </a:extLst>
          </p:cNvPr>
          <p:cNvSpPr/>
          <p:nvPr/>
        </p:nvSpPr>
        <p:spPr>
          <a:xfrm>
            <a:off x="1655127" y="1180524"/>
            <a:ext cx="8881746" cy="455509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lvl="1"/>
            <a:r>
              <a:rPr lang="en-US" altLang="en-US" b="1" u="sng" dirty="0">
                <a:latin typeface="Calibri" panose="020F0502020204030204" pitchFamily="34" charset="0"/>
              </a:rPr>
              <a:t>Russ Halloran Sports &amp; Recreation Complex at Albemarle</a:t>
            </a:r>
          </a:p>
          <a:p>
            <a:pPr marL="0" lvl="1"/>
            <a:endParaRPr lang="en-US" b="1" u="sng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1600" u="sng" dirty="0"/>
              <a:t>Improvement Ideas/Goals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Calibri" panose="020F0502020204030204" pitchFamily="34" charset="0"/>
              </a:rPr>
              <a:t>Developed multi-phased, multi-year improvement plans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Calibri" panose="020F0502020204030204" pitchFamily="34" charset="0"/>
              </a:rPr>
              <a:t>Some reconfigured amenities to increase multi purpose athletic field space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Calibri" panose="020F0502020204030204" pitchFamily="34" charset="0"/>
              </a:rPr>
              <a:t>Improved accessibility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Calibri" panose="020F0502020204030204" pitchFamily="34" charset="0"/>
              </a:rPr>
              <a:t>Replaced existing sports lighting at end-of-life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Calibri" panose="020F0502020204030204" pitchFamily="34" charset="0"/>
              </a:rPr>
              <a:t>Assessed park program and use needs, including: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Calibri" panose="020F0502020204030204" pitchFamily="34" charset="0"/>
              </a:rPr>
              <a:t>Gath Pool footprint 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Calibri" panose="020F0502020204030204" pitchFamily="34" charset="0"/>
              </a:rPr>
              <a:t>school uses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Calibri" panose="020F0502020204030204" pitchFamily="34" charset="0"/>
              </a:rPr>
              <a:t>cultural events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Calibri" panose="020F0502020204030204" pitchFamily="34" charset="0"/>
              </a:rPr>
              <a:t>Improved safe routes to schools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Calibri" panose="020F0502020204030204" pitchFamily="34" charset="0"/>
              </a:rPr>
              <a:t>Improved shade and tree canopy coverage where possible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Calibri" panose="020F0502020204030204" pitchFamily="34" charset="0"/>
              </a:rPr>
              <a:t>Improved athletic field amenities </a:t>
            </a:r>
            <a:r>
              <a:rPr lang="en-US" altLang="en-US" sz="1600" dirty="0" err="1">
                <a:latin typeface="Calibri" panose="020F0502020204030204" pitchFamily="34" charset="0"/>
              </a:rPr>
              <a:t>i.e</a:t>
            </a:r>
            <a:r>
              <a:rPr lang="en-US" altLang="en-US" sz="1600" dirty="0">
                <a:latin typeface="Calibri" panose="020F0502020204030204" pitchFamily="34" charset="0"/>
              </a:rPr>
              <a:t> dugouts, batting cages, scoreboards (with some private funding)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Calibri" panose="020F0502020204030204" pitchFamily="34" charset="0"/>
              </a:rPr>
              <a:t>Assessed feasibility of artificial turf</a:t>
            </a:r>
          </a:p>
          <a:p>
            <a:pPr marL="457200" lvl="5"/>
            <a:endParaRPr lang="en-US" altLang="en-US" sz="16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1600" b="1" dirty="0"/>
              <a:t>Approximate Construction Budget for </a:t>
            </a:r>
            <a:r>
              <a:rPr lang="en-US" sz="1600" b="1" cap="all" dirty="0"/>
              <a:t>Phase 1</a:t>
            </a:r>
            <a:r>
              <a:rPr lang="en-US" sz="1600" b="1" dirty="0"/>
              <a:t>: </a:t>
            </a:r>
            <a:r>
              <a:rPr lang="en-US" sz="1600" b="1" u="sng" dirty="0"/>
              <a:t>3.2M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24161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DA54EF-4436-4EDB-8617-F8D5882CFB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3" b="2251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16" name="Shape 135">
            <a:extLst>
              <a:ext uri="{FF2B5EF4-FFF2-40B4-BE49-F238E27FC236}">
                <a16:creationId xmlns:a16="http://schemas.microsoft.com/office/drawing/2014/main" id="{B1424DD0-D5CE-42CF-83BC-067010205F1D}"/>
              </a:ext>
            </a:extLst>
          </p:cNvPr>
          <p:cNvSpPr txBox="1">
            <a:spLocks/>
          </p:cNvSpPr>
          <p:nvPr/>
        </p:nvSpPr>
        <p:spPr>
          <a:xfrm>
            <a:off x="2706076" y="3154126"/>
            <a:ext cx="6779848" cy="54974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sz="2800" b="1" dirty="0">
                <a:latin typeface="+mn-lt"/>
              </a:rPr>
              <a:t>Why improve athletic fields?</a:t>
            </a:r>
          </a:p>
        </p:txBody>
      </p:sp>
    </p:spTree>
    <p:extLst>
      <p:ext uri="{BB962C8B-B14F-4D97-AF65-F5344CB8AC3E}">
        <p14:creationId xmlns:p14="http://schemas.microsoft.com/office/powerpoint/2010/main" val="26206388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5A9F916-C24B-48F4-ADE4-0CF42E2129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6" y="0"/>
            <a:ext cx="10598727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5F9EEAB-73E6-4A6F-B503-740066DB10C8}"/>
              </a:ext>
            </a:extLst>
          </p:cNvPr>
          <p:cNvSpPr/>
          <p:nvPr/>
        </p:nvSpPr>
        <p:spPr>
          <a:xfrm>
            <a:off x="6742549" y="3471138"/>
            <a:ext cx="9573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/>
            <a:r>
              <a:rPr lang="en-US" alt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Albemarle</a:t>
            </a:r>
          </a:p>
          <a:p>
            <a:pPr marL="0" lvl="1" algn="ctr"/>
            <a:r>
              <a:rPr lang="en-US" alt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Park</a:t>
            </a:r>
          </a:p>
        </p:txBody>
      </p:sp>
    </p:spTree>
    <p:extLst>
      <p:ext uri="{BB962C8B-B14F-4D97-AF65-F5344CB8AC3E}">
        <p14:creationId xmlns:p14="http://schemas.microsoft.com/office/powerpoint/2010/main" val="27855224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CC5BA-53A9-42DB-BA59-DCBBFFE2C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724" y="1506311"/>
            <a:ext cx="11030551" cy="384537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u="sng" dirty="0"/>
              <a:t>Completed Steps</a:t>
            </a:r>
          </a:p>
          <a:p>
            <a:r>
              <a:rPr lang="en-US" dirty="0"/>
              <a:t>Attained Community Preservation Act funding for design/engineering work</a:t>
            </a:r>
          </a:p>
          <a:p>
            <a:r>
              <a:rPr lang="en-US" dirty="0"/>
              <a:t>Prepared Request for Qualifications and advertised bid for designer</a:t>
            </a:r>
          </a:p>
          <a:p>
            <a:pPr marL="0" indent="0">
              <a:buNone/>
            </a:pPr>
            <a:r>
              <a:rPr lang="en-US" sz="3600" u="sng" dirty="0"/>
              <a:t>Next Steps</a:t>
            </a:r>
          </a:p>
          <a:p>
            <a:r>
              <a:rPr lang="en-US" dirty="0"/>
              <a:t>Designer Selection Committee chooses design firm</a:t>
            </a:r>
          </a:p>
          <a:p>
            <a:r>
              <a:rPr lang="en-US" dirty="0"/>
              <a:t>Coordinate with Pool Project Leadership Team</a:t>
            </a:r>
          </a:p>
          <a:p>
            <a:r>
              <a:rPr lang="en-US" dirty="0"/>
              <a:t>Preliminary field design/ layout developed based on community input</a:t>
            </a:r>
          </a:p>
          <a:p>
            <a:r>
              <a:rPr lang="en-US" dirty="0"/>
              <a:t>Share field project concepts with the public</a:t>
            </a:r>
          </a:p>
        </p:txBody>
      </p:sp>
    </p:spTree>
    <p:extLst>
      <p:ext uri="{BB962C8B-B14F-4D97-AF65-F5344CB8AC3E}">
        <p14:creationId xmlns:p14="http://schemas.microsoft.com/office/powerpoint/2010/main" val="37833428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8E89D9-62F2-4D4C-A65C-331CAC3E3C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3" b="2251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783168-9422-406D-8BAF-8332E2E410F9}"/>
              </a:ext>
            </a:extLst>
          </p:cNvPr>
          <p:cNvSpPr txBox="1">
            <a:spLocks/>
          </p:cNvSpPr>
          <p:nvPr/>
        </p:nvSpPr>
        <p:spPr>
          <a:xfrm>
            <a:off x="0" y="254777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Questions and Discussion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459AD5-E2F6-4DD7-9BCB-307DF1B007BF}"/>
              </a:ext>
            </a:extLst>
          </p:cNvPr>
          <p:cNvSpPr txBox="1">
            <a:spLocks/>
          </p:cNvSpPr>
          <p:nvPr/>
        </p:nvSpPr>
        <p:spPr>
          <a:xfrm>
            <a:off x="0" y="3668001"/>
            <a:ext cx="12191999" cy="4368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Cambria" charset="0"/>
                <a:ea typeface="Cambria" charset="0"/>
                <a:cs typeface="Cambria" charset="0"/>
              </a:rPr>
              <a:t>For additional questions and input please contact: </a:t>
            </a:r>
            <a:r>
              <a:rPr lang="en-US" sz="2000" b="1" dirty="0">
                <a:latin typeface="Cambria" charset="0"/>
                <a:ea typeface="Cambria" charset="0"/>
                <a:cs typeface="Cambria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lang="en-US" sz="2000" b="1" dirty="0">
                <a:latin typeface="Cambria" charset="0"/>
                <a:ea typeface="Cambria" charset="0"/>
                <a:cs typeface="Cambria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thleticfields@newtonma.gov</a:t>
            </a:r>
            <a:r>
              <a:rPr lang="en-US" sz="2000" b="1" dirty="0">
                <a:latin typeface="Cambria" charset="0"/>
                <a:ea typeface="Cambria" charset="0"/>
                <a:cs typeface="Cambria" charset="0"/>
              </a:rPr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FC8AC35-E449-41FE-806C-0AA52C47F629}"/>
              </a:ext>
            </a:extLst>
          </p:cNvPr>
          <p:cNvSpPr txBox="1">
            <a:spLocks/>
          </p:cNvSpPr>
          <p:nvPr/>
        </p:nvSpPr>
        <p:spPr>
          <a:xfrm>
            <a:off x="-849630" y="6369050"/>
            <a:ext cx="4343400" cy="4841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600" i="1" dirty="0">
                <a:latin typeface="Cambria" charset="0"/>
                <a:ea typeface="Cambria" charset="0"/>
                <a:cs typeface="Cambria" charset="0"/>
              </a:rPr>
              <a:t>Newton Highlands Playground, Newton</a:t>
            </a:r>
          </a:p>
        </p:txBody>
      </p:sp>
    </p:spTree>
    <p:extLst>
      <p:ext uri="{BB962C8B-B14F-4D97-AF65-F5344CB8AC3E}">
        <p14:creationId xmlns:p14="http://schemas.microsoft.com/office/powerpoint/2010/main" val="14040983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28CB021-6152-4842-983A-8311E266B6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" r="524" b="24056"/>
          <a:stretch/>
        </p:blipFill>
        <p:spPr>
          <a:xfrm>
            <a:off x="0" y="-841858"/>
            <a:ext cx="12191999" cy="6858010"/>
          </a:xfrm>
          <a:prstGeom prst="rect">
            <a:avLst/>
          </a:prstGeom>
        </p:spPr>
      </p:pic>
      <p:sp>
        <p:nvSpPr>
          <p:cNvPr id="16" name="Shape 135">
            <a:extLst>
              <a:ext uri="{FF2B5EF4-FFF2-40B4-BE49-F238E27FC236}">
                <a16:creationId xmlns:a16="http://schemas.microsoft.com/office/drawing/2014/main" id="{B1424DD0-D5CE-42CF-83BC-067010205F1D}"/>
              </a:ext>
            </a:extLst>
          </p:cNvPr>
          <p:cNvSpPr txBox="1">
            <a:spLocks/>
          </p:cNvSpPr>
          <p:nvPr/>
        </p:nvSpPr>
        <p:spPr>
          <a:xfrm>
            <a:off x="0" y="6016152"/>
            <a:ext cx="12192000" cy="54974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sz="2800" b="1" dirty="0">
                <a:latin typeface="+mn-lt"/>
              </a:rPr>
              <a:t>Current facilities experience little to no rest time and are overused</a:t>
            </a:r>
          </a:p>
        </p:txBody>
      </p:sp>
    </p:spTree>
    <p:extLst>
      <p:ext uri="{BB962C8B-B14F-4D97-AF65-F5344CB8AC3E}">
        <p14:creationId xmlns:p14="http://schemas.microsoft.com/office/powerpoint/2010/main" val="1204950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480BA60A-CD29-49CB-B306-66ABF71A8E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6"/>
          <a:stretch/>
        </p:blipFill>
        <p:spPr>
          <a:xfrm>
            <a:off x="2428196" y="1239170"/>
            <a:ext cx="7335607" cy="47342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CFB656-4F89-45F2-90BA-60D9371379C2}"/>
              </a:ext>
            </a:extLst>
          </p:cNvPr>
          <p:cNvSpPr txBox="1"/>
          <p:nvPr/>
        </p:nvSpPr>
        <p:spPr>
          <a:xfrm>
            <a:off x="1844676" y="602858"/>
            <a:ext cx="85026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Community Survey (Open Space + Recreation Plan) </a:t>
            </a:r>
            <a:endParaRPr kumimoji="0" lang="en-US" altLang="en-US" sz="1400" b="0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00BDB24-5883-4DD5-A986-4C6515BE91DB}"/>
              </a:ext>
            </a:extLst>
          </p:cNvPr>
          <p:cNvSpPr/>
          <p:nvPr/>
        </p:nvSpPr>
        <p:spPr>
          <a:xfrm>
            <a:off x="3175004" y="2400299"/>
            <a:ext cx="190500" cy="3073401"/>
          </a:xfrm>
          <a:prstGeom prst="roundRect">
            <a:avLst/>
          </a:prstGeom>
          <a:ln w="47625">
            <a:solidFill>
              <a:srgbClr val="C00000">
                <a:alpha val="50000"/>
              </a:srgbClr>
            </a:solidFill>
            <a:prstDash val="sysDash"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749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DDA464A7-BA46-4D73-AAE2-12E2DF1F3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621" y="1239170"/>
            <a:ext cx="7340755" cy="49339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CFB656-4F89-45F2-90BA-60D9371379C2}"/>
              </a:ext>
            </a:extLst>
          </p:cNvPr>
          <p:cNvSpPr txBox="1"/>
          <p:nvPr/>
        </p:nvSpPr>
        <p:spPr>
          <a:xfrm>
            <a:off x="1844675" y="602858"/>
            <a:ext cx="85026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Community Survey (Open Space + Recreation Plan) </a:t>
            </a:r>
            <a:endParaRPr kumimoji="0" lang="en-US" altLang="en-US" sz="1400" b="0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0C505D6-A85F-4663-8235-2506B8D1EB39}"/>
              </a:ext>
            </a:extLst>
          </p:cNvPr>
          <p:cNvSpPr/>
          <p:nvPr/>
        </p:nvSpPr>
        <p:spPr>
          <a:xfrm>
            <a:off x="3816352" y="2456180"/>
            <a:ext cx="190500" cy="1493520"/>
          </a:xfrm>
          <a:prstGeom prst="roundRect">
            <a:avLst/>
          </a:prstGeom>
          <a:ln w="47625">
            <a:solidFill>
              <a:srgbClr val="C00000">
                <a:alpha val="50000"/>
              </a:srgbClr>
            </a:solidFill>
            <a:prstDash val="sysDash"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028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47643B74-F6FF-4F60-AE12-91DEA0EC6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82286"/>
            <a:ext cx="12192000" cy="36317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73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algn="ctr">
              <a:defRPr/>
            </a:pPr>
            <a:r>
              <a:rPr lang="en-US" altLang="en-US" sz="3000" u="sng" dirty="0">
                <a:latin typeface="Calibri" panose="020F0502020204030204" pitchFamily="34" charset="0"/>
              </a:rPr>
              <a:t>Field + Park Improvement Goals</a:t>
            </a:r>
          </a:p>
          <a:p>
            <a:pPr lvl="2" algn="ctr">
              <a:defRPr/>
            </a:pPr>
            <a:endParaRPr lang="en-US" altLang="en-US" sz="2000" u="sng" dirty="0">
              <a:latin typeface="Calibri" panose="020F0502020204030204" pitchFamily="34" charset="0"/>
            </a:endParaRPr>
          </a:p>
          <a:p>
            <a:pPr lvl="3">
              <a:buFont typeface="Arial" panose="020B0604020202020204" pitchFamily="34" charset="0"/>
              <a:buChar char="•"/>
              <a:defRPr/>
            </a:pPr>
            <a:r>
              <a:rPr lang="en-US" altLang="en-US" sz="2000" cap="all" dirty="0">
                <a:latin typeface="Calibri" panose="020F0502020204030204" pitchFamily="34" charset="0"/>
              </a:rPr>
              <a:t>Improve quality and quantity of usable multiuse/multipurpose fields</a:t>
            </a:r>
          </a:p>
          <a:p>
            <a:pPr marL="1371600" lvl="3" indent="0">
              <a:defRPr/>
            </a:pPr>
            <a:endParaRPr lang="en-US" altLang="en-US" sz="2000" cap="all" dirty="0">
              <a:latin typeface="Calibri" panose="020F0502020204030204" pitchFamily="34" charset="0"/>
            </a:endParaRPr>
          </a:p>
          <a:p>
            <a:pPr lvl="3">
              <a:buFont typeface="Arial" panose="020B0604020202020204" pitchFamily="34" charset="0"/>
              <a:buChar char="•"/>
              <a:defRPr/>
            </a:pPr>
            <a:r>
              <a:rPr lang="en-US" altLang="en-US" sz="2000" cap="all" dirty="0">
                <a:latin typeface="Calibri" panose="020F0502020204030204" pitchFamily="34" charset="0"/>
              </a:rPr>
              <a:t>Improve accessibility in park and field amenities</a:t>
            </a:r>
          </a:p>
          <a:p>
            <a:pPr marL="1371600" lvl="3" indent="0">
              <a:defRPr/>
            </a:pPr>
            <a:endParaRPr lang="en-US" altLang="en-US" sz="2000" cap="all" dirty="0">
              <a:latin typeface="Calibri" panose="020F0502020204030204" pitchFamily="34" charset="0"/>
            </a:endParaRPr>
          </a:p>
          <a:p>
            <a:pPr lvl="3">
              <a:buFont typeface="Arial" panose="020B0604020202020204" pitchFamily="34" charset="0"/>
              <a:buChar char="•"/>
              <a:defRPr/>
            </a:pPr>
            <a:r>
              <a:rPr lang="en-US" altLang="en-US" sz="2000" cap="all" dirty="0">
                <a:latin typeface="Calibri" panose="020F0502020204030204" pitchFamily="34" charset="0"/>
              </a:rPr>
              <a:t>Establish standardized park CONSTRUCTION details to better manage operation &amp; maintenance POST CONSTRUCTION</a:t>
            </a:r>
          </a:p>
          <a:p>
            <a:pPr marL="1371600" lvl="3" indent="0">
              <a:defRPr/>
            </a:pPr>
            <a:endParaRPr lang="en-US" altLang="en-US" sz="2000" cap="all" dirty="0">
              <a:latin typeface="Calibri" panose="020F0502020204030204" pitchFamily="34" charset="0"/>
            </a:endParaRPr>
          </a:p>
          <a:p>
            <a:pPr lvl="3">
              <a:buFont typeface="Arial" panose="020B0604020202020204" pitchFamily="34" charset="0"/>
              <a:buChar char="•"/>
              <a:defRPr/>
            </a:pPr>
            <a:r>
              <a:rPr lang="en-US" altLang="en-US" sz="2000" cap="all" dirty="0">
                <a:latin typeface="Calibri" panose="020F0502020204030204" pitchFamily="34" charset="0"/>
              </a:rPr>
              <a:t>Invest equitably in Newton’s Athletic Fields + Parks across the city</a:t>
            </a:r>
          </a:p>
          <a:p>
            <a:pPr lvl="3">
              <a:buFont typeface="Arial" panose="020B0604020202020204" pitchFamily="34" charset="0"/>
              <a:buChar char="•"/>
              <a:defRPr/>
            </a:pPr>
            <a:endParaRPr lang="en-US" altLang="en-US" sz="20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841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433308-E9E1-4B32-A1D7-21CA42E3CA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3" b="2251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16" name="Shape 135">
            <a:extLst>
              <a:ext uri="{FF2B5EF4-FFF2-40B4-BE49-F238E27FC236}">
                <a16:creationId xmlns:a16="http://schemas.microsoft.com/office/drawing/2014/main" id="{B1424DD0-D5CE-42CF-83BC-067010205F1D}"/>
              </a:ext>
            </a:extLst>
          </p:cNvPr>
          <p:cNvSpPr txBox="1">
            <a:spLocks/>
          </p:cNvSpPr>
          <p:nvPr/>
        </p:nvSpPr>
        <p:spPr>
          <a:xfrm>
            <a:off x="2706076" y="3154126"/>
            <a:ext cx="6779848" cy="54974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sz="2800" b="1" dirty="0">
                <a:latin typeface="+mn-lt"/>
              </a:rPr>
              <a:t>How did we prioritize field improvements?</a:t>
            </a:r>
          </a:p>
        </p:txBody>
      </p:sp>
    </p:spTree>
    <p:extLst>
      <p:ext uri="{BB962C8B-B14F-4D97-AF65-F5344CB8AC3E}">
        <p14:creationId xmlns:p14="http://schemas.microsoft.com/office/powerpoint/2010/main" val="1639490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9813</TotalTime>
  <Words>1750</Words>
  <Application>Microsoft Office PowerPoint</Application>
  <PresentationFormat>Widescreen</PresentationFormat>
  <Paragraphs>385</Paragraphs>
  <Slides>42</Slides>
  <Notes>42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Calibri</vt:lpstr>
      <vt:lpstr>Cambria</vt:lpstr>
      <vt:lpstr>Calibri Light</vt:lpstr>
      <vt:lpstr>Arial</vt:lpstr>
      <vt:lpstr>Office Theme</vt:lpstr>
      <vt:lpstr>Worksheet</vt:lpstr>
      <vt:lpstr>Newton Parks, Recreation &amp; Culture Department Athletic Fields Improvement Plan Community Meeting # 1 McGrath Park @ Warren House + Albemarle Park October 20th, 2021</vt:lpstr>
      <vt:lpstr>PowerPoint Presentation</vt:lpstr>
      <vt:lpstr>Newton Parks, Recreation and Culture Department Athletic Fields Capital Improvement 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Newton Parks, Recreation and Culture Department Athletic Fields Capital Improvement Plan</vt:lpstr>
      <vt:lpstr>PowerPoint Presentation</vt:lpstr>
      <vt:lpstr>PowerPoint Presentation</vt:lpstr>
      <vt:lpstr>McGrath Park @ Warren House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Albemarle Park </vt:lpstr>
      <vt:lpstr>Newton Parks, Recreation and Culture Department Athletic Fields Capital Improvement 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Newton Parks, Recreation and Culture Department Athletic Fields Capital Improvement 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lpdemorizi@newtonma.gov</dc:creator>
  <cp:lastModifiedBy>Robin McLaughlin</cp:lastModifiedBy>
  <cp:revision>639</cp:revision>
  <cp:lastPrinted>2021-06-15T12:45:50Z</cp:lastPrinted>
  <dcterms:created xsi:type="dcterms:W3CDTF">2017-11-21T21:33:44Z</dcterms:created>
  <dcterms:modified xsi:type="dcterms:W3CDTF">2021-10-20T21:59:56Z</dcterms:modified>
</cp:coreProperties>
</file>