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3" r:id="rId30"/>
    <p:sldId id="300" r:id="rId31"/>
    <p:sldId id="301" r:id="rId32"/>
    <p:sldId id="299" r:id="rId33"/>
    <p:sldId id="303" r:id="rId34"/>
    <p:sldId id="294" r:id="rId35"/>
    <p:sldId id="295" r:id="rId36"/>
    <p:sldId id="298" r:id="rId37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61" d="100"/>
          <a:sy n="161" d="100"/>
        </p:scale>
        <p:origin x="78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9E061-551F-4BAD-AD9C-C1930BB0EBF7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5826D-37F6-4AE1-9C35-48EC7221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3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5826D-37F6-4AE1-9C35-48EC72211F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5826D-37F6-4AE1-9C35-48EC72211F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1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5826D-37F6-4AE1-9C35-48EC72211F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0424" y="497842"/>
            <a:ext cx="287337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EE6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E6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E6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0424" y="1351757"/>
            <a:ext cx="2847975" cy="2868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695D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29074" y="866151"/>
            <a:ext cx="3938270" cy="326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695D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E6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045964"/>
            <a:ext cx="9144000" cy="97790"/>
          </a:xfrm>
          <a:custGeom>
            <a:avLst/>
            <a:gdLst/>
            <a:ahLst/>
            <a:cxnLst/>
            <a:rect l="l" t="t" r="r" b="b"/>
            <a:pathLst>
              <a:path w="9144000" h="97789">
                <a:moveTo>
                  <a:pt x="9144000" y="0"/>
                </a:moveTo>
                <a:lnTo>
                  <a:pt x="0" y="0"/>
                </a:lnTo>
                <a:lnTo>
                  <a:pt x="0" y="97536"/>
                </a:lnTo>
                <a:lnTo>
                  <a:pt x="9144000" y="97536"/>
                </a:lnTo>
                <a:lnTo>
                  <a:pt x="9144000" y="0"/>
                </a:lnTo>
                <a:close/>
              </a:path>
            </a:pathLst>
          </a:custGeom>
          <a:solidFill>
            <a:srgbClr val="4DB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124" y="-35557"/>
            <a:ext cx="9009099" cy="1112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EE6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2613" y="1594312"/>
            <a:ext cx="7248525" cy="2373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gregatedbydesign.com/" TargetMode="External"/><Relationship Id="rId2" Type="http://schemas.openxmlformats.org/officeDocument/2006/relationships/hyperlink" Target="https://www.justice.gov/usao-ma/pr/us-attorneys-office-files-statement-interest-fair-housing-act-case-alleging-unlawfu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isamericanlife.org/512/house-rule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jects.newsday.com/long-island/real-estate-investigation-video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04319" y="1021841"/>
            <a:ext cx="7136765" cy="0"/>
          </a:xfrm>
          <a:custGeom>
            <a:avLst/>
            <a:gdLst/>
            <a:ahLst/>
            <a:cxnLst/>
            <a:rect l="l" t="t" r="r" b="b"/>
            <a:pathLst>
              <a:path w="7136765">
                <a:moveTo>
                  <a:pt x="7136663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4DB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4702" y="1174622"/>
            <a:ext cx="7136765" cy="0"/>
          </a:xfrm>
          <a:custGeom>
            <a:avLst/>
            <a:gdLst/>
            <a:ahLst/>
            <a:cxnLst/>
            <a:rect l="l" t="t" r="r" b="b"/>
            <a:pathLst>
              <a:path w="7136765">
                <a:moveTo>
                  <a:pt x="7136663" y="0"/>
                </a:moveTo>
                <a:lnTo>
                  <a:pt x="0" y="0"/>
                </a:lnTo>
              </a:path>
            </a:pathLst>
          </a:custGeom>
          <a:ln w="9906">
            <a:solidFill>
              <a:srgbClr val="4DB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4316" y="4121658"/>
            <a:ext cx="7136765" cy="0"/>
          </a:xfrm>
          <a:custGeom>
            <a:avLst/>
            <a:gdLst/>
            <a:ahLst/>
            <a:cxnLst/>
            <a:rect l="l" t="t" r="r" b="b"/>
            <a:pathLst>
              <a:path w="7136765">
                <a:moveTo>
                  <a:pt x="0" y="0"/>
                </a:moveTo>
                <a:lnTo>
                  <a:pt x="7136663" y="0"/>
                </a:lnTo>
              </a:path>
            </a:pathLst>
          </a:custGeom>
          <a:ln w="76200">
            <a:solidFill>
              <a:srgbClr val="4DB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4697" y="3969639"/>
            <a:ext cx="7136765" cy="0"/>
          </a:xfrm>
          <a:custGeom>
            <a:avLst/>
            <a:gdLst/>
            <a:ahLst/>
            <a:cxnLst/>
            <a:rect l="l" t="t" r="r" b="b"/>
            <a:pathLst>
              <a:path w="7136765">
                <a:moveTo>
                  <a:pt x="0" y="0"/>
                </a:moveTo>
                <a:lnTo>
                  <a:pt x="7136663" y="0"/>
                </a:lnTo>
              </a:path>
            </a:pathLst>
          </a:custGeom>
          <a:ln w="9906">
            <a:solidFill>
              <a:srgbClr val="4DB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1379006"/>
            <a:ext cx="87630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0" marR="5080" indent="-756285" algn="ctr">
              <a:lnSpc>
                <a:spcPct val="100000"/>
              </a:lnSpc>
              <a:spcBef>
                <a:spcPts val="100"/>
              </a:spcBef>
            </a:pPr>
            <a:r>
              <a:rPr sz="4000" spc="-105" dirty="0"/>
              <a:t>Fair</a:t>
            </a:r>
            <a:r>
              <a:rPr sz="4000" spc="-215" dirty="0"/>
              <a:t> </a:t>
            </a:r>
            <a:r>
              <a:rPr sz="4000" spc="-275" dirty="0"/>
              <a:t>Housing</a:t>
            </a:r>
            <a:r>
              <a:rPr lang="en-US" sz="4000" spc="-275" dirty="0"/>
              <a:t> 101: </a:t>
            </a:r>
            <a:br>
              <a:rPr lang="en-US" sz="4000" spc="-275" dirty="0"/>
            </a:br>
            <a:r>
              <a:rPr lang="en-US" sz="4000" spc="-275" dirty="0"/>
              <a:t>Training for Real Estate Professionals</a:t>
            </a:r>
            <a:endParaRPr sz="4000" dirty="0"/>
          </a:p>
        </p:txBody>
      </p:sp>
      <p:sp>
        <p:nvSpPr>
          <p:cNvPr id="9" name="object 9"/>
          <p:cNvSpPr txBox="1"/>
          <p:nvPr/>
        </p:nvSpPr>
        <p:spPr>
          <a:xfrm>
            <a:off x="914400" y="2863143"/>
            <a:ext cx="7467600" cy="1405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695D46"/>
                </a:solidFill>
                <a:latin typeface="Bahnschrift" panose="020B0502040204020203" pitchFamily="34" charset="0"/>
                <a:cs typeface="Arial"/>
              </a:rPr>
              <a:t>Kelly</a:t>
            </a:r>
            <a:r>
              <a:rPr sz="2200" spc="-15" dirty="0">
                <a:solidFill>
                  <a:srgbClr val="695D46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200" spc="-15" dirty="0">
                <a:solidFill>
                  <a:srgbClr val="695D46"/>
                </a:solidFill>
                <a:latin typeface="Bahnschrift" panose="020B0502040204020203" pitchFamily="34" charset="0"/>
                <a:cs typeface="Arial"/>
              </a:rPr>
              <a:t>F. </a:t>
            </a:r>
            <a:r>
              <a:rPr sz="2200" dirty="0">
                <a:solidFill>
                  <a:srgbClr val="695D46"/>
                </a:solidFill>
                <a:latin typeface="Bahnschrift" panose="020B0502040204020203" pitchFamily="34" charset="0"/>
                <a:cs typeface="Arial"/>
              </a:rPr>
              <a:t>Vieira,</a:t>
            </a:r>
            <a:r>
              <a:rPr sz="2200" spc="-10" dirty="0">
                <a:solidFill>
                  <a:srgbClr val="695D46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200" dirty="0">
                <a:solidFill>
                  <a:srgbClr val="695D46"/>
                </a:solidFill>
                <a:latin typeface="Bahnschrift" panose="020B0502040204020203" pitchFamily="34" charset="0"/>
                <a:cs typeface="Arial"/>
              </a:rPr>
              <a:t>Esq</a:t>
            </a:r>
            <a:r>
              <a:rPr lang="en-US" sz="2200" dirty="0">
                <a:solidFill>
                  <a:srgbClr val="695D46"/>
                </a:solidFill>
                <a:latin typeface="Bahnschrift" panose="020B0502040204020203" pitchFamily="34" charset="0"/>
                <a:cs typeface="Arial"/>
              </a:rPr>
              <a:t>. – Director of Investigations &amp; Outreach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200" dirty="0">
                <a:solidFill>
                  <a:srgbClr val="695D46"/>
                </a:solidFill>
                <a:latin typeface="Bahnschrift" panose="020B0502040204020203" pitchFamily="34" charset="0"/>
                <a:cs typeface="Arial"/>
              </a:rPr>
              <a:t>Housing Discrimination Testing Program [HDTP]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200" dirty="0">
                <a:solidFill>
                  <a:srgbClr val="695D46"/>
                </a:solidFill>
                <a:latin typeface="Bahnschrift" panose="020B0502040204020203" pitchFamily="34" charset="0"/>
                <a:cs typeface="Arial"/>
              </a:rPr>
              <a:t>January 19, 2023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en-US" sz="2200" dirty="0">
              <a:solidFill>
                <a:srgbClr val="695D46"/>
              </a:solidFill>
              <a:latin typeface="Bahnschrift" panose="020B0502040204020203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1" y="2952749"/>
            <a:ext cx="5661658" cy="18678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424" y="646183"/>
            <a:ext cx="5386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What</a:t>
            </a:r>
            <a:r>
              <a:rPr spc="-75" dirty="0"/>
              <a:t> </a:t>
            </a:r>
            <a:r>
              <a:rPr spc="-185" dirty="0"/>
              <a:t>is</a:t>
            </a:r>
            <a:r>
              <a:rPr spc="-65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165" dirty="0"/>
              <a:t>protected</a:t>
            </a:r>
            <a:r>
              <a:rPr spc="-75" dirty="0"/>
              <a:t> </a:t>
            </a:r>
            <a:r>
              <a:rPr spc="-135" dirty="0"/>
              <a:t>class?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0424" y="1352550"/>
            <a:ext cx="84487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sz="2000" dirty="0">
                <a:solidFill>
                  <a:srgbClr val="695D46"/>
                </a:solidFill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695D46"/>
                </a:solidFill>
                <a:latin typeface="Arial"/>
                <a:cs typeface="Arial"/>
              </a:rPr>
              <a:t>Characteristic</a:t>
            </a:r>
            <a:r>
              <a:rPr sz="2000" spc="-20" dirty="0">
                <a:solidFill>
                  <a:srgbClr val="695D4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95D46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695D4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95D46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695D4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95D46"/>
                </a:solidFill>
                <a:latin typeface="Arial"/>
                <a:cs typeface="Arial"/>
              </a:rPr>
              <a:t>person</a:t>
            </a:r>
            <a:r>
              <a:rPr lang="en-US" sz="2000" dirty="0">
                <a:solidFill>
                  <a:srgbClr val="695D46"/>
                </a:solidFill>
                <a:latin typeface="Arial"/>
                <a:cs typeface="Arial"/>
              </a:rPr>
              <a:t> (defined by law)</a:t>
            </a:r>
            <a:r>
              <a:rPr sz="2000" spc="-15" dirty="0">
                <a:solidFill>
                  <a:srgbClr val="695D4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95D46"/>
                </a:solidFill>
                <a:latin typeface="Arial"/>
                <a:cs typeface="Arial"/>
              </a:rPr>
              <a:t>that</a:t>
            </a:r>
            <a:r>
              <a:rPr sz="2000" spc="-15" dirty="0">
                <a:solidFill>
                  <a:srgbClr val="695D4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95D46"/>
                </a:solidFill>
                <a:latin typeface="Arial"/>
                <a:cs typeface="Arial"/>
              </a:rPr>
              <a:t>cannot</a:t>
            </a:r>
            <a:r>
              <a:rPr sz="2000" spc="-10" dirty="0">
                <a:solidFill>
                  <a:srgbClr val="695D4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95D46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695D4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95D46"/>
                </a:solidFill>
                <a:latin typeface="Arial"/>
                <a:cs typeface="Arial"/>
              </a:rPr>
              <a:t>targeted</a:t>
            </a:r>
            <a:r>
              <a:rPr sz="2000" spc="-10" dirty="0">
                <a:solidFill>
                  <a:srgbClr val="695D4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95D46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695D46"/>
                </a:solidFill>
                <a:latin typeface="Arial"/>
                <a:cs typeface="Arial"/>
              </a:rPr>
              <a:t> discrimination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737" y="2082444"/>
            <a:ext cx="7502525" cy="622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Prohibited</a:t>
            </a:r>
            <a:r>
              <a:rPr sz="1800" spc="-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conduct</a:t>
            </a:r>
            <a:r>
              <a:rPr sz="1800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under</a:t>
            </a:r>
            <a:r>
              <a:rPr sz="18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law</a:t>
            </a:r>
            <a:r>
              <a:rPr sz="18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+</a:t>
            </a:r>
            <a:r>
              <a:rPr sz="1800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ction</a:t>
            </a:r>
            <a:r>
              <a:rPr sz="18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being</a:t>
            </a:r>
            <a:r>
              <a:rPr sz="18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done</a:t>
            </a:r>
            <a:r>
              <a:rPr sz="18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based</a:t>
            </a:r>
            <a:r>
              <a:rPr sz="18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on</a:t>
            </a:r>
            <a:r>
              <a:rPr sz="18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person’s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protected</a:t>
            </a:r>
            <a:r>
              <a:rPr sz="1800" spc="-2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class</a:t>
            </a:r>
            <a:r>
              <a:rPr sz="18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=</a:t>
            </a:r>
            <a:r>
              <a:rPr sz="18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fair</a:t>
            </a:r>
            <a:r>
              <a:rPr sz="1800" b="1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housing</a:t>
            </a:r>
            <a:r>
              <a:rPr sz="1800" b="1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violation</a:t>
            </a:r>
            <a:endParaRPr sz="18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258241"/>
            <a:ext cx="6934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25" dirty="0"/>
              <a:t>Protected</a:t>
            </a:r>
            <a:r>
              <a:rPr sz="3200" spc="-100" dirty="0"/>
              <a:t> </a:t>
            </a:r>
            <a:r>
              <a:rPr sz="3200" spc="-95" dirty="0"/>
              <a:t>Classes</a:t>
            </a:r>
            <a:r>
              <a:rPr sz="3200" spc="-110" dirty="0"/>
              <a:t> </a:t>
            </a:r>
            <a:r>
              <a:rPr sz="3200" spc="-165" dirty="0"/>
              <a:t>in</a:t>
            </a:r>
            <a:r>
              <a:rPr sz="3200" spc="-60" dirty="0"/>
              <a:t> </a:t>
            </a:r>
            <a:r>
              <a:rPr lang="en-US" sz="3200" spc="-65" dirty="0"/>
              <a:t>Massachusetts</a:t>
            </a:r>
            <a:endParaRPr sz="32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304800" y="1868849"/>
            <a:ext cx="2847975" cy="2905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355600">
              <a:lnSpc>
                <a:spcPct val="100000"/>
              </a:lnSpc>
              <a:spcBef>
                <a:spcPts val="1500"/>
              </a:spcBef>
              <a:buChar char="●"/>
              <a:tabLst>
                <a:tab pos="469265" algn="l"/>
                <a:tab pos="469900" algn="l"/>
              </a:tabLst>
            </a:pPr>
            <a:r>
              <a:rPr sz="2400" b="0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Ra</a:t>
            </a:r>
            <a:r>
              <a:rPr sz="2400" b="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ce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/>
            </a:endParaRPr>
          </a:p>
          <a:p>
            <a:pPr marL="469265" indent="-355600">
              <a:lnSpc>
                <a:spcPct val="100000"/>
              </a:lnSpc>
              <a:spcBef>
                <a:spcPts val="360"/>
              </a:spcBef>
              <a:buChar char="●"/>
              <a:tabLst>
                <a:tab pos="469265" algn="l"/>
                <a:tab pos="469900" algn="l"/>
              </a:tabLst>
            </a:pPr>
            <a:r>
              <a:rPr sz="2400" b="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Co</a:t>
            </a:r>
            <a:r>
              <a:rPr sz="2400" b="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lor 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/>
            </a:endParaRPr>
          </a:p>
          <a:p>
            <a:pPr marL="469265" indent="-355600">
              <a:lnSpc>
                <a:spcPct val="100000"/>
              </a:lnSpc>
              <a:spcBef>
                <a:spcPts val="360"/>
              </a:spcBef>
              <a:buChar char="●"/>
              <a:tabLst>
                <a:tab pos="469265" algn="l"/>
                <a:tab pos="469900" algn="l"/>
              </a:tabLst>
            </a:pPr>
            <a:r>
              <a:rPr sz="2400" b="0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Re</a:t>
            </a:r>
            <a:r>
              <a:rPr sz="2400" b="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ligio</a:t>
            </a:r>
            <a:r>
              <a:rPr sz="24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n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/>
            </a:endParaRPr>
          </a:p>
          <a:p>
            <a:pPr marL="469265" indent="-355600">
              <a:lnSpc>
                <a:spcPct val="100000"/>
              </a:lnSpc>
              <a:spcBef>
                <a:spcPts val="360"/>
              </a:spcBef>
              <a:buChar char="●"/>
              <a:tabLst>
                <a:tab pos="469265" algn="l"/>
                <a:tab pos="469900" algn="l"/>
              </a:tabLst>
            </a:pPr>
            <a:r>
              <a:rPr sz="2400" b="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Se</a:t>
            </a:r>
            <a:r>
              <a:rPr sz="24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x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/>
            </a:endParaRPr>
          </a:p>
          <a:p>
            <a:pPr marL="469265" indent="-355600">
              <a:lnSpc>
                <a:spcPct val="100000"/>
              </a:lnSpc>
              <a:spcBef>
                <a:spcPts val="360"/>
              </a:spcBef>
              <a:buChar char="●"/>
              <a:tabLst>
                <a:tab pos="469265" algn="l"/>
                <a:tab pos="469900" algn="l"/>
              </a:tabLst>
            </a:pPr>
            <a:r>
              <a:rPr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Disa</a:t>
            </a:r>
            <a:r>
              <a:rPr sz="2400" b="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b</a:t>
            </a:r>
            <a:r>
              <a:rPr sz="2400" b="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ility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/>
            </a:endParaRPr>
          </a:p>
          <a:p>
            <a:pPr marL="469265" indent="-355600">
              <a:lnSpc>
                <a:spcPct val="100000"/>
              </a:lnSpc>
              <a:spcBef>
                <a:spcPts val="360"/>
              </a:spcBef>
              <a:buChar char="●"/>
              <a:tabLst>
                <a:tab pos="469265" algn="l"/>
                <a:tab pos="469900" algn="l"/>
              </a:tabLst>
            </a:pPr>
            <a:r>
              <a:rPr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Fam</a:t>
            </a:r>
            <a:r>
              <a:rPr sz="2400" b="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ilia</a:t>
            </a:r>
            <a:r>
              <a:rPr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l</a:t>
            </a:r>
            <a:r>
              <a:rPr sz="2400" b="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400" b="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Status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/>
            </a:endParaRPr>
          </a:p>
          <a:p>
            <a:pPr marL="469265" indent="-355600">
              <a:lnSpc>
                <a:spcPct val="100000"/>
              </a:lnSpc>
              <a:spcBef>
                <a:spcPts val="360"/>
              </a:spcBef>
              <a:buChar char="●"/>
              <a:tabLst>
                <a:tab pos="469265" algn="l"/>
                <a:tab pos="469900" algn="l"/>
              </a:tabLst>
            </a:pPr>
            <a:r>
              <a:rPr sz="2400" b="0" spc="6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Natio</a:t>
            </a:r>
            <a:r>
              <a:rPr sz="2400" b="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nal</a:t>
            </a:r>
            <a:r>
              <a:rPr sz="2400" b="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400" b="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Origin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8702" y="1859616"/>
            <a:ext cx="4165298" cy="282192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69265" indent="-336550">
              <a:lnSpc>
                <a:spcPct val="100000"/>
              </a:lnSpc>
              <a:spcBef>
                <a:spcPts val="1325"/>
              </a:spcBef>
              <a:buChar char="●"/>
              <a:tabLst>
                <a:tab pos="469265" algn="l"/>
                <a:tab pos="469900" algn="l"/>
              </a:tabLst>
            </a:pP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Age</a:t>
            </a:r>
            <a:r>
              <a:rPr sz="2200" spc="18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(40</a:t>
            </a:r>
            <a:r>
              <a:rPr sz="2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 and</a:t>
            </a:r>
            <a:r>
              <a:rPr sz="22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2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older)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/>
            </a:endParaRPr>
          </a:p>
          <a:p>
            <a:pPr marL="469265" indent="-336550">
              <a:lnSpc>
                <a:spcPct val="100000"/>
              </a:lnSpc>
              <a:spcBef>
                <a:spcPts val="105"/>
              </a:spcBef>
              <a:buChar char="●"/>
              <a:tabLst>
                <a:tab pos="469265" algn="l"/>
                <a:tab pos="469900" algn="l"/>
              </a:tabLst>
            </a:pPr>
            <a:r>
              <a:rPr sz="2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Milita</a:t>
            </a:r>
            <a:r>
              <a:rPr sz="2200" spc="5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ry</a:t>
            </a:r>
            <a:r>
              <a:rPr sz="22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2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Status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/>
            </a:endParaRPr>
          </a:p>
          <a:p>
            <a:pPr marL="469265" indent="-336550">
              <a:lnSpc>
                <a:spcPct val="100000"/>
              </a:lnSpc>
              <a:spcBef>
                <a:spcPts val="100"/>
              </a:spcBef>
              <a:buChar char="●"/>
              <a:tabLst>
                <a:tab pos="469265" algn="l"/>
                <a:tab pos="469900" algn="l"/>
              </a:tabLst>
            </a:pPr>
            <a:r>
              <a:rPr sz="2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Gender</a:t>
            </a:r>
            <a:r>
              <a:rPr sz="22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2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identity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/>
            </a:endParaRPr>
          </a:p>
          <a:p>
            <a:pPr marL="469265" indent="-336550">
              <a:lnSpc>
                <a:spcPct val="100000"/>
              </a:lnSpc>
              <a:spcBef>
                <a:spcPts val="105"/>
              </a:spcBef>
              <a:buChar char="●"/>
              <a:tabLst>
                <a:tab pos="469265" algn="l"/>
                <a:tab pos="469900" algn="l"/>
              </a:tabLst>
            </a:pPr>
            <a:r>
              <a:rPr sz="22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Sexual</a:t>
            </a:r>
            <a:r>
              <a:rPr sz="2200" spc="4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Orie</a:t>
            </a:r>
            <a:r>
              <a:rPr sz="22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ntatio</a:t>
            </a:r>
            <a:r>
              <a:rPr sz="2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n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/>
            </a:endParaRPr>
          </a:p>
          <a:p>
            <a:pPr marL="469265" indent="-336550">
              <a:lnSpc>
                <a:spcPct val="100000"/>
              </a:lnSpc>
              <a:spcBef>
                <a:spcPts val="100"/>
              </a:spcBef>
              <a:buChar char="●"/>
              <a:tabLst>
                <a:tab pos="469265" algn="l"/>
                <a:tab pos="469900" algn="l"/>
              </a:tabLst>
            </a:pPr>
            <a:r>
              <a:rPr sz="22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Marital</a:t>
            </a:r>
            <a:r>
              <a:rPr sz="22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2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Status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/>
            </a:endParaRPr>
          </a:p>
          <a:p>
            <a:pPr marL="469265" indent="-336550">
              <a:lnSpc>
                <a:spcPct val="100000"/>
              </a:lnSpc>
              <a:spcBef>
                <a:spcPts val="100"/>
              </a:spcBef>
              <a:buChar char="●"/>
              <a:tabLst>
                <a:tab pos="469265" algn="l"/>
                <a:tab pos="469900" algn="l"/>
              </a:tabLst>
            </a:pPr>
            <a:r>
              <a:rPr sz="2200" spc="6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Receipt</a:t>
            </a:r>
            <a:r>
              <a:rPr sz="22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2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of</a:t>
            </a:r>
            <a:r>
              <a:rPr sz="22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pub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lic</a:t>
            </a:r>
            <a:r>
              <a:rPr sz="22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assistance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/>
            </a:endParaRPr>
          </a:p>
          <a:p>
            <a:pPr marL="469265" indent="-336550">
              <a:lnSpc>
                <a:spcPct val="100000"/>
              </a:lnSpc>
              <a:spcBef>
                <a:spcPts val="105"/>
              </a:spcBef>
              <a:buChar char="●"/>
              <a:tabLst>
                <a:tab pos="469265" algn="l"/>
                <a:tab pos="469900" algn="l"/>
              </a:tabLst>
            </a:pPr>
            <a:r>
              <a:rPr sz="22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Genetic</a:t>
            </a:r>
            <a:r>
              <a:rPr sz="22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in</a:t>
            </a:r>
            <a:r>
              <a:rPr sz="2200" spc="-2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200" spc="6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form</a:t>
            </a:r>
            <a:r>
              <a:rPr sz="2200" spc="5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atio</a:t>
            </a:r>
            <a:r>
              <a:rPr sz="2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n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/>
            </a:endParaRPr>
          </a:p>
          <a:p>
            <a:pPr marL="469265" indent="-336550">
              <a:lnSpc>
                <a:spcPct val="100000"/>
              </a:lnSpc>
              <a:spcBef>
                <a:spcPts val="100"/>
              </a:spcBef>
              <a:buChar char="●"/>
              <a:tabLst>
                <a:tab pos="469265" algn="l"/>
                <a:tab pos="469900" algn="l"/>
              </a:tabLst>
            </a:pPr>
            <a:r>
              <a:rPr sz="2200" spc="-9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An</a:t>
            </a:r>
            <a:r>
              <a:rPr sz="22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/>
              </a:rPr>
              <a:t>cestry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C39CE-D255-47A3-B299-E0707FA1BCB3}"/>
              </a:ext>
            </a:extLst>
          </p:cNvPr>
          <p:cNvSpPr txBox="1"/>
          <p:nvPr/>
        </p:nvSpPr>
        <p:spPr>
          <a:xfrm>
            <a:off x="762000" y="1014732"/>
            <a:ext cx="219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en-US"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90" dirty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(federal</a:t>
            </a:r>
            <a:r>
              <a:rPr lang="en-U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law)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42EA60-BB5C-4268-9345-F437A0583DF4}"/>
              </a:ext>
            </a:extLst>
          </p:cNvPr>
          <p:cNvSpPr txBox="1"/>
          <p:nvPr/>
        </p:nvSpPr>
        <p:spPr>
          <a:xfrm>
            <a:off x="4128740" y="1008384"/>
            <a:ext cx="5015260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85"/>
              </a:spcBef>
              <a:tabLst>
                <a:tab pos="1755775" algn="l"/>
              </a:tabLst>
            </a:pPr>
            <a:r>
              <a:rPr lang="en-US" b="1" spc="-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</a:t>
            </a:r>
            <a:r>
              <a:rPr lang="en-US" b="1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85"/>
              </a:spcBef>
              <a:tabLst>
                <a:tab pos="1755775" algn="l"/>
              </a:tabLst>
            </a:pPr>
            <a:r>
              <a:rPr lang="en-US" b="1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en-US" b="1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</a:t>
            </a:r>
            <a:r>
              <a:rPr lang="en-US" b="1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(151B)            </a:t>
            </a:r>
            <a:br>
              <a:rPr lang="en-US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C5951C49-86F3-4DEA-8DEB-C8290AD827FB}"/>
              </a:ext>
            </a:extLst>
          </p:cNvPr>
          <p:cNvSpPr/>
          <p:nvPr/>
        </p:nvSpPr>
        <p:spPr>
          <a:xfrm>
            <a:off x="3708099" y="2407411"/>
            <a:ext cx="914400" cy="914400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704198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spc="-90" dirty="0"/>
              <a:t>Who</a:t>
            </a:r>
            <a:r>
              <a:rPr sz="4000" spc="-130" dirty="0"/>
              <a:t> </a:t>
            </a:r>
            <a:r>
              <a:rPr sz="4000" spc="-220" dirty="0"/>
              <a:t>must</a:t>
            </a:r>
            <a:r>
              <a:rPr sz="4000" spc="-80" dirty="0"/>
              <a:t> </a:t>
            </a:r>
            <a:r>
              <a:rPr sz="4000" spc="-254" dirty="0"/>
              <a:t>follow</a:t>
            </a:r>
            <a:r>
              <a:rPr sz="4000" spc="-45" dirty="0"/>
              <a:t> </a:t>
            </a:r>
            <a:r>
              <a:rPr sz="4000" spc="-155" dirty="0"/>
              <a:t>fair</a:t>
            </a:r>
            <a:r>
              <a:rPr sz="4000" spc="-80" dirty="0"/>
              <a:t> </a:t>
            </a:r>
            <a:r>
              <a:rPr sz="4000" spc="-240" dirty="0"/>
              <a:t>housing</a:t>
            </a:r>
            <a:r>
              <a:rPr sz="4000" spc="-60" dirty="0"/>
              <a:t> </a:t>
            </a:r>
            <a:r>
              <a:rPr sz="4000" spc="-30" dirty="0"/>
              <a:t>law</a:t>
            </a:r>
            <a:r>
              <a:rPr lang="en-US" sz="4000" spc="-30" dirty="0"/>
              <a:t>s?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45998" y="976501"/>
            <a:ext cx="8915400" cy="4166999"/>
          </a:xfrm>
          <a:prstGeom prst="rect">
            <a:avLst/>
          </a:prstGeom>
        </p:spPr>
        <p:txBody>
          <a:bodyPr vert="horz" wrap="square" lIns="0" tIns="12700" rIns="0" bIns="0" numCol="2" rtlCol="0">
            <a:spAutoFit/>
          </a:bodyPr>
          <a:lstStyle/>
          <a:p>
            <a:pPr marL="12065">
              <a:lnSpc>
                <a:spcPts val="2025"/>
              </a:lnSpc>
              <a:spcBef>
                <a:spcPts val="100"/>
              </a:spcBef>
              <a:buClr>
                <a:srgbClr val="A0E8D9"/>
              </a:buClr>
              <a:tabLst>
                <a:tab pos="345440" algn="l"/>
                <a:tab pos="346075" algn="l"/>
              </a:tabLst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/>
              </a:rPr>
              <a:t>Short answer: Everyone!</a:t>
            </a:r>
          </a:p>
          <a:p>
            <a:pPr marL="345440" indent="-333375">
              <a:lnSpc>
                <a:spcPts val="2025"/>
              </a:lnSpc>
              <a:spcBef>
                <a:spcPts val="100"/>
              </a:spcBef>
              <a:buClr>
                <a:srgbClr val="A0E8D9"/>
              </a:buClr>
              <a:buFont typeface="Times New Roman"/>
              <a:buChar char="●"/>
              <a:tabLst>
                <a:tab pos="345440" algn="l"/>
                <a:tab pos="346075" algn="l"/>
              </a:tabLst>
            </a:pPr>
            <a:endParaRPr lang="en-US" sz="2000" dirty="0">
              <a:solidFill>
                <a:srgbClr val="695D46"/>
              </a:solidFill>
              <a:latin typeface="+mj-lt"/>
              <a:cs typeface="Arial"/>
            </a:endParaRPr>
          </a:p>
          <a:p>
            <a:pPr marL="345440" indent="-333375">
              <a:lnSpc>
                <a:spcPts val="2025"/>
              </a:lnSpc>
              <a:spcBef>
                <a:spcPts val="100"/>
              </a:spcBef>
              <a:buClr>
                <a:srgbClr val="A0E8D9"/>
              </a:buClr>
              <a:buFont typeface="Times New Roman"/>
              <a:buChar char="●"/>
              <a:tabLst>
                <a:tab pos="345440" algn="l"/>
                <a:tab pos="346075" algn="l"/>
              </a:tabLst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Property 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owners/sellers</a:t>
            </a:r>
            <a:b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</a:b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345440" indent="-333375">
              <a:lnSpc>
                <a:spcPts val="1764"/>
              </a:lnSpc>
              <a:buClr>
                <a:srgbClr val="A0E8D9"/>
              </a:buClr>
              <a:buFont typeface="Times New Roman"/>
              <a:buChar char="●"/>
              <a:tabLst>
                <a:tab pos="345440" algn="l"/>
                <a:tab pos="346075" algn="l"/>
              </a:tabLst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Housing</a:t>
            </a:r>
            <a:r>
              <a:rPr sz="20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authorities</a:t>
            </a:r>
            <a:b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</a:b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345440" indent="-333375">
              <a:lnSpc>
                <a:spcPts val="1764"/>
              </a:lnSpc>
              <a:buClr>
                <a:srgbClr val="A0E8D9"/>
              </a:buClr>
              <a:buFont typeface="Times New Roman"/>
              <a:buChar char="●"/>
              <a:tabLst>
                <a:tab pos="345440" algn="l"/>
                <a:tab pos="346075" algn="l"/>
              </a:tabLst>
            </a:pP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Developers</a:t>
            </a:r>
            <a:b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</a:b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345440" indent="-333375">
              <a:lnSpc>
                <a:spcPts val="1770"/>
              </a:lnSpc>
              <a:buClr>
                <a:srgbClr val="A0E8D9"/>
              </a:buClr>
              <a:buFont typeface="Times New Roman"/>
              <a:buChar char="●"/>
              <a:tabLst>
                <a:tab pos="345440" algn="l"/>
                <a:tab pos="346075" algn="l"/>
              </a:tabLst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Condo</a:t>
            </a:r>
            <a:r>
              <a:rPr sz="20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associations</a:t>
            </a:r>
            <a:r>
              <a:rPr sz="20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and</a:t>
            </a:r>
            <a:r>
              <a:rPr sz="20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homeowner</a:t>
            </a:r>
            <a:r>
              <a:rPr sz="20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associations</a:t>
            </a:r>
            <a:b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</a:b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345440" marR="435609" indent="-333375">
              <a:lnSpc>
                <a:spcPct val="60000"/>
              </a:lnSpc>
              <a:spcBef>
                <a:spcPts val="655"/>
              </a:spcBef>
              <a:buClr>
                <a:srgbClr val="A0E8D9"/>
              </a:buClr>
              <a:buFont typeface="Times New Roman"/>
              <a:buChar char="●"/>
              <a:tabLst>
                <a:tab pos="345440" algn="l"/>
                <a:tab pos="346075" algn="l"/>
              </a:tabLst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Housing</a:t>
            </a:r>
            <a:r>
              <a:rPr sz="20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employees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such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as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property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managers,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clerical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staff,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maintenance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and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other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housing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personnel</a:t>
            </a:r>
            <a:b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</a:b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345440" indent="-333375">
              <a:lnSpc>
                <a:spcPts val="1510"/>
              </a:lnSpc>
              <a:buClr>
                <a:srgbClr val="A0E8D9"/>
              </a:buClr>
              <a:buFont typeface="Times New Roman"/>
              <a:buChar char="●"/>
              <a:tabLst>
                <a:tab pos="345440" algn="l"/>
                <a:tab pos="346075" algn="l"/>
              </a:tabLst>
            </a:pP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Attorneys</a:t>
            </a:r>
            <a:b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</a:b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345440" indent="-333375">
              <a:lnSpc>
                <a:spcPts val="1770"/>
              </a:lnSpc>
              <a:buClr>
                <a:srgbClr val="A0E8D9"/>
              </a:buClr>
              <a:buFont typeface="Times New Roman"/>
              <a:buChar char="●"/>
              <a:tabLst>
                <a:tab pos="345440" algn="l"/>
                <a:tab pos="346075" algn="l"/>
              </a:tabLst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Real</a:t>
            </a:r>
            <a:r>
              <a:rPr sz="20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estate</a:t>
            </a:r>
            <a:r>
              <a:rPr sz="20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agents</a:t>
            </a:r>
            <a:b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</a:b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345440" indent="-333375">
              <a:lnSpc>
                <a:spcPts val="1764"/>
              </a:lnSpc>
              <a:buClr>
                <a:srgbClr val="A0E8D9"/>
              </a:buClr>
              <a:buFont typeface="Times New Roman"/>
              <a:buChar char="●"/>
              <a:tabLst>
                <a:tab pos="345440" algn="l"/>
                <a:tab pos="346075" algn="l"/>
              </a:tabLst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Advertisement 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venues</a:t>
            </a:r>
            <a:b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</a:b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345440" indent="-333375">
              <a:lnSpc>
                <a:spcPts val="1764"/>
              </a:lnSpc>
              <a:buClr>
                <a:srgbClr val="A0E8D9"/>
              </a:buClr>
              <a:buFont typeface="Times New Roman"/>
              <a:buChar char="●"/>
              <a:tabLst>
                <a:tab pos="345440" algn="l"/>
                <a:tab pos="346075" algn="l"/>
              </a:tabLst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Other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residents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in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the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building,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development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and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neighborhood</a:t>
            </a:r>
            <a:b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</a:b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345440" indent="-333375">
              <a:lnSpc>
                <a:spcPts val="2025"/>
              </a:lnSpc>
              <a:buClr>
                <a:srgbClr val="A0E8D9"/>
              </a:buClr>
              <a:buFont typeface="Times New Roman"/>
              <a:buChar char="●"/>
              <a:tabLst>
                <a:tab pos="345440" algn="l"/>
                <a:tab pos="346075" algn="l"/>
              </a:tabLst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Architects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and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contractors</a:t>
            </a:r>
            <a:r>
              <a:rPr sz="20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can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be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held</a:t>
            </a:r>
            <a:r>
              <a:rPr sz="20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liable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under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the</a:t>
            </a:r>
            <a:r>
              <a:rPr sz="20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accessible</a:t>
            </a:r>
            <a:b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</a:br>
            <a:endParaRPr lang="en-US" sz="2000" spc="-1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345440" indent="-333375">
              <a:lnSpc>
                <a:spcPts val="2025"/>
              </a:lnSpc>
              <a:buClr>
                <a:srgbClr val="A0E8D9"/>
              </a:buClr>
              <a:buFont typeface="Times New Roman"/>
              <a:buChar char="●"/>
              <a:tabLst>
                <a:tab pos="345440" algn="l"/>
                <a:tab pos="346075" algn="l"/>
              </a:tabLs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Design</a:t>
            </a:r>
            <a:r>
              <a:rPr lang="en-US"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and</a:t>
            </a:r>
            <a:r>
              <a:rPr lang="en-US"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construction</a:t>
            </a:r>
            <a: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fair</a:t>
            </a:r>
            <a:r>
              <a:rPr lang="en-US"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housing</a:t>
            </a:r>
            <a: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mandates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6402" y="3669030"/>
            <a:ext cx="1371600" cy="134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4" y="188983"/>
            <a:ext cx="3354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Mass.</a:t>
            </a:r>
            <a:r>
              <a:rPr spc="-175" dirty="0"/>
              <a:t> </a:t>
            </a:r>
            <a:r>
              <a:rPr spc="-65" dirty="0"/>
              <a:t>Lead</a:t>
            </a:r>
            <a:r>
              <a:rPr spc="-180" dirty="0"/>
              <a:t> </a:t>
            </a:r>
            <a:r>
              <a:rPr spc="-70" dirty="0"/>
              <a:t>Law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904" y="832876"/>
            <a:ext cx="7853045" cy="4121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marR="5080" indent="-280035">
              <a:lnSpc>
                <a:spcPct val="100000"/>
              </a:lnSpc>
              <a:spcBef>
                <a:spcPts val="100"/>
              </a:spcBef>
              <a:buSzPct val="42105"/>
              <a:buFont typeface="MS PGothic"/>
              <a:buChar char="■"/>
              <a:tabLst>
                <a:tab pos="334645" algn="l"/>
                <a:tab pos="335280" algn="l"/>
                <a:tab pos="2496185" algn="l"/>
              </a:tabLst>
            </a:pP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Dwellings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must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be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made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lead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safe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if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child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under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the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age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of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6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resides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or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will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reside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there.</a:t>
            </a:r>
            <a:r>
              <a:rPr lang="en-US"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This</a:t>
            </a:r>
            <a:r>
              <a:rPr sz="19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is</a:t>
            </a:r>
            <a:r>
              <a:rPr sz="19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</a:t>
            </a:r>
            <a:r>
              <a:rPr sz="19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strict</a:t>
            </a:r>
            <a:r>
              <a:rPr sz="19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liability</a:t>
            </a:r>
            <a:r>
              <a:rPr sz="19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law.</a:t>
            </a:r>
            <a:endParaRPr sz="19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MS PGothic"/>
              <a:buChar char="■"/>
            </a:pPr>
            <a:endParaRPr sz="27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334645" marR="327660" indent="-280035">
              <a:lnSpc>
                <a:spcPct val="100000"/>
              </a:lnSpc>
              <a:buSzPct val="42105"/>
              <a:buFont typeface="MS PGothic"/>
              <a:buChar char="■"/>
              <a:tabLst>
                <a:tab pos="334645" algn="l"/>
                <a:tab pos="335280" algn="l"/>
              </a:tabLst>
            </a:pP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family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with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child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under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the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age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of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6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cannot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be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denied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 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rental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property</a:t>
            </a:r>
            <a:r>
              <a:rPr sz="19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because</a:t>
            </a:r>
            <a:r>
              <a:rPr sz="19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of</a:t>
            </a:r>
            <a:r>
              <a:rPr sz="19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the</a:t>
            </a:r>
            <a:r>
              <a:rPr sz="19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presence</a:t>
            </a:r>
            <a:r>
              <a:rPr sz="19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of</a:t>
            </a:r>
            <a:r>
              <a:rPr sz="19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lead</a:t>
            </a:r>
            <a:r>
              <a:rPr sz="19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paint</a:t>
            </a:r>
            <a:r>
              <a:rPr sz="19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(violation</a:t>
            </a:r>
            <a:r>
              <a:rPr sz="19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of</a:t>
            </a:r>
            <a:r>
              <a:rPr sz="19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multiple laws).</a:t>
            </a:r>
            <a:endParaRPr sz="1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MS PGothic"/>
              <a:buChar char="■"/>
            </a:pPr>
            <a:endParaRPr sz="2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334645" marR="57150" indent="-322580" algn="just">
              <a:lnSpc>
                <a:spcPct val="100000"/>
              </a:lnSpc>
              <a:buSzPct val="47368"/>
              <a:buFont typeface="MS PGothic"/>
              <a:buChar char="■"/>
              <a:tabLst>
                <a:tab pos="335280" algn="l"/>
              </a:tabLst>
            </a:pP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</a:t>
            </a:r>
            <a:r>
              <a:rPr sz="19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lead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law</a:t>
            </a:r>
            <a:r>
              <a:rPr sz="19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notification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is</a:t>
            </a:r>
            <a:r>
              <a:rPr sz="19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not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</a:t>
            </a:r>
            <a:r>
              <a:rPr sz="19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waiver.</a:t>
            </a:r>
            <a:r>
              <a:rPr sz="19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An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owner</a:t>
            </a:r>
            <a:r>
              <a:rPr sz="19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cannot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avoid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liability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by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asking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tenants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to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sign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an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agreement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that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they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accept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the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presence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of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lead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paint.</a:t>
            </a:r>
            <a:endParaRPr sz="1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MS PGothic"/>
              <a:buChar char="■"/>
            </a:pPr>
            <a:endParaRPr sz="2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334645" indent="-322580">
              <a:lnSpc>
                <a:spcPct val="100000"/>
              </a:lnSpc>
              <a:buSzPct val="47368"/>
              <a:buFont typeface="MS PGothic"/>
              <a:buChar char="■"/>
              <a:tabLst>
                <a:tab pos="334645" algn="l"/>
                <a:tab pos="335280" algn="l"/>
              </a:tabLst>
            </a:pP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tenancy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may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be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delayed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to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make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property</a:t>
            </a:r>
            <a:r>
              <a:rPr sz="19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lead</a:t>
            </a:r>
            <a:r>
              <a:rPr sz="19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19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safe</a:t>
            </a:r>
            <a:r>
              <a:rPr lang="en-US" sz="19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(no longer than 30 days).</a:t>
            </a:r>
            <a:endParaRPr sz="1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41917"/>
            <a:ext cx="906261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30" dirty="0"/>
              <a:t>Disabilit</a:t>
            </a:r>
            <a:r>
              <a:rPr sz="2400" spc="-1555" dirty="0"/>
              <a:t>y</a:t>
            </a:r>
            <a:r>
              <a:rPr lang="en-US" sz="2400" spc="-120" dirty="0"/>
              <a:t>  : </a:t>
            </a:r>
            <a:r>
              <a:rPr sz="2400" spc="-75" dirty="0"/>
              <a:t>Reasonable</a:t>
            </a:r>
            <a:r>
              <a:rPr sz="2400" spc="-65" dirty="0"/>
              <a:t> </a:t>
            </a:r>
            <a:r>
              <a:rPr sz="2400" spc="-160" dirty="0"/>
              <a:t>Accommodations</a:t>
            </a:r>
            <a:r>
              <a:rPr sz="2400" spc="-35" dirty="0"/>
              <a:t> </a:t>
            </a:r>
            <a:r>
              <a:rPr sz="2400" dirty="0"/>
              <a:t>&amp;</a:t>
            </a:r>
            <a:r>
              <a:rPr sz="2400" spc="-35" dirty="0"/>
              <a:t> </a:t>
            </a:r>
            <a:r>
              <a:rPr sz="2400" spc="-110" dirty="0"/>
              <a:t>Modification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06970" y="694812"/>
            <a:ext cx="7894955" cy="3947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021080">
              <a:lnSpc>
                <a:spcPct val="114999"/>
              </a:lnSpc>
              <a:spcBef>
                <a:spcPts val="100"/>
              </a:spcBef>
              <a:tabLst>
                <a:tab pos="1721485" algn="l"/>
                <a:tab pos="2353310" algn="l"/>
                <a:tab pos="5906770" algn="l"/>
              </a:tabLst>
            </a:pP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Accommodation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change or waiver to policies,  practice, procedure, or service that is needed due to a disability</a:t>
            </a:r>
          </a:p>
          <a:p>
            <a:pPr marL="368300" marR="178435" indent="-635">
              <a:lnSpc>
                <a:spcPct val="114999"/>
              </a:lnSpc>
              <a:spcBef>
                <a:spcPts val="1600"/>
              </a:spcBef>
              <a:tabLst>
                <a:tab pos="1411605" algn="l"/>
                <a:tab pos="4711700" algn="l"/>
              </a:tabLst>
            </a:pP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physical alteration to provide greater accessibility and use of the premises for a person with a disability</a:t>
            </a:r>
          </a:p>
          <a:p>
            <a:pPr marL="368300" marR="39370" indent="-356235" algn="just">
              <a:lnSpc>
                <a:spcPct val="114999"/>
              </a:lnSpc>
              <a:spcBef>
                <a:spcPts val="1600"/>
              </a:spcBef>
              <a:buChar char="●"/>
              <a:tabLst>
                <a:tab pos="368935" algn="l"/>
              </a:tabLs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verbal request is accepted- no “magic words” are required and ALL requests must be considered</a:t>
            </a:r>
          </a:p>
          <a:p>
            <a:pPr>
              <a:lnSpc>
                <a:spcPct val="100000"/>
              </a:lnSpc>
              <a:buClr>
                <a:srgbClr val="695D46"/>
              </a:buClr>
              <a:buFont typeface="Times New Roman"/>
              <a:buChar char="●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300" marR="5080" indent="-356235" algn="just">
              <a:lnSpc>
                <a:spcPct val="114999"/>
              </a:lnSpc>
              <a:buChar char="●"/>
              <a:tabLst>
                <a:tab pos="368935" algn="l"/>
              </a:tabLs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provider can request information in order to evaluate if R.A. is necessary due to a disability - but not if the person’s disability is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obvious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readily apparent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known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provider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124" y="150883"/>
            <a:ext cx="3760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Housing</a:t>
            </a:r>
            <a:r>
              <a:rPr spc="-40" dirty="0"/>
              <a:t> </a:t>
            </a:r>
            <a:r>
              <a:rPr spc="-135" dirty="0"/>
              <a:t>Vouchers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524" y="824726"/>
            <a:ext cx="7684134" cy="39671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marR="5080" indent="-304800">
              <a:lnSpc>
                <a:spcPct val="100000"/>
              </a:lnSpc>
              <a:spcBef>
                <a:spcPts val="95"/>
              </a:spcBef>
              <a:buSzPct val="57692"/>
              <a:buFont typeface="MS PGothic"/>
              <a:buChar char="■"/>
              <a:tabLst>
                <a:tab pos="317500" algn="l"/>
              </a:tabLst>
            </a:pP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Massachusetts, source of income (state or federal housing vouchers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 Section 8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SSI/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SSDI etc) is a protected class.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MS PGothic"/>
              <a:buChar char="■"/>
            </a:pPr>
            <a:endParaRPr sz="37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00" marR="298450" indent="-304800">
              <a:lnSpc>
                <a:spcPct val="100000"/>
              </a:lnSpc>
              <a:buSzPct val="57692"/>
              <a:buFont typeface="MS PGothic"/>
              <a:buChar char="■"/>
              <a:tabLst>
                <a:tab pos="317500" algn="l"/>
                <a:tab pos="7267575" algn="l"/>
              </a:tabLst>
            </a:pPr>
            <a:r>
              <a:rPr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exemptions whatsoever, even if owner- occupied.</a:t>
            </a:r>
            <a:endParaRPr sz="2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MS PGothic"/>
              <a:buChar char="■"/>
            </a:pPr>
            <a:endParaRPr sz="37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865" marR="256540" indent="-304800">
              <a:lnSpc>
                <a:spcPct val="100000"/>
              </a:lnSpc>
              <a:buSzPct val="57692"/>
              <a:buChar char="■"/>
              <a:tabLst>
                <a:tab pos="316865" algn="l"/>
                <a:tab pos="317500" algn="l"/>
              </a:tabLst>
            </a:pP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Discriminatory advertising is an </a:t>
            </a:r>
            <a:r>
              <a:rPr sz="26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additional and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violation of fair housing laws.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8691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Exemptions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3227" y="971550"/>
            <a:ext cx="8297545" cy="38363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29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200" marR="808990" indent="-318135">
              <a:lnSpc>
                <a:spcPct val="100000"/>
              </a:lnSpc>
              <a:buSzPct val="60000"/>
              <a:buFont typeface="MS PGothic"/>
              <a:buChar char="■"/>
              <a:tabLst>
                <a:tab pos="330200" algn="l"/>
                <a:tab pos="330835" algn="l"/>
                <a:tab pos="4373245" algn="l"/>
              </a:tabLst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sz="2000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000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limited,</a:t>
            </a:r>
            <a:r>
              <a:rPr sz="2000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narrowly</a:t>
            </a:r>
            <a:r>
              <a:rPr sz="2000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constructed</a:t>
            </a:r>
            <a:r>
              <a:rPr sz="2000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exemptions</a:t>
            </a:r>
            <a:r>
              <a:rPr sz="2000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sz="2000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sz="2000" spc="-7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law,</a:t>
            </a:r>
            <a:r>
              <a:rPr sz="2000" spc="-7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sz="2000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sz="2000" spc="-7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sz="2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occupied</a:t>
            </a:r>
            <a:r>
              <a:rPr sz="2000" spc="-114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spc="-1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200" marR="808990" indent="-318135">
              <a:buSzPct val="60000"/>
              <a:buFont typeface="MS PGothic"/>
              <a:buChar char="■"/>
              <a:tabLst>
                <a:tab pos="330200" algn="l"/>
                <a:tab pos="330835" algn="l"/>
                <a:tab pos="4373245" algn="l"/>
              </a:tabLs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0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exemptions</a:t>
            </a:r>
            <a:r>
              <a:rPr lang="en-US" sz="2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0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20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income.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MS PGothic"/>
              <a:buChar char="■"/>
            </a:pPr>
            <a:endParaRPr sz="29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200" indent="-318135">
              <a:lnSpc>
                <a:spcPct val="100000"/>
              </a:lnSpc>
              <a:buSzPct val="60000"/>
              <a:buFont typeface="MS PGothic"/>
              <a:buChar char="■"/>
              <a:tabLst>
                <a:tab pos="330200" algn="l"/>
                <a:tab pos="330835" algn="l"/>
                <a:tab pos="1885950" algn="l"/>
                <a:tab pos="3533775" algn="l"/>
              </a:tabLst>
            </a:pPr>
            <a:r>
              <a:rPr sz="20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Exemptions</a:t>
            </a:r>
            <a:r>
              <a:rPr lang="en-US" sz="20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12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000" b="1" u="sng" spc="-1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12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2000" b="1" u="sng" spc="-1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1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sz="2000" b="1" spc="-1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9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sz="20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 </a:t>
            </a:r>
            <a:r>
              <a:rPr lang="en-US" sz="20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r>
              <a:rPr sz="20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S PGothic"/>
              <a:buChar char="■"/>
            </a:pPr>
            <a:endParaRPr sz="29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>
              <a:lnSpc>
                <a:spcPct val="100000"/>
              </a:lnSpc>
              <a:buSzPct val="60000"/>
              <a:tabLst>
                <a:tab pos="330200" algn="l"/>
                <a:tab pos="330835" algn="l"/>
              </a:tabLst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20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000" spc="2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sz="20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</a:t>
            </a:r>
            <a:r>
              <a:rPr sz="20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</a:t>
            </a:r>
            <a:r>
              <a:rPr sz="20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2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sz="2000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2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iscrim</a:t>
            </a:r>
            <a:r>
              <a:rPr sz="2000" spc="-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-2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atory</a:t>
            </a:r>
            <a:r>
              <a:rPr sz="2000" spc="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</a:t>
            </a:r>
            <a:r>
              <a:rPr sz="2000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200">
              <a:lnSpc>
                <a:spcPct val="100000"/>
              </a:lnSpc>
            </a:pPr>
            <a:r>
              <a:rPr sz="20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advertisem</a:t>
            </a:r>
            <a:r>
              <a:rPr sz="2000" spc="-204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</a:t>
            </a:r>
            <a:r>
              <a:rPr sz="2000" spc="2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</a:t>
            </a:r>
            <a:r>
              <a:rPr sz="2000" spc="6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sz="2000" spc="2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000" spc="19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</a:t>
            </a:r>
            <a:r>
              <a:rPr sz="2000" spc="2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sz="2000" spc="2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sz="2000" spc="2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</a:t>
            </a:r>
            <a:r>
              <a:rPr lang="en-US" sz="20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000" spc="27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</a:t>
            </a:r>
            <a:r>
              <a:rPr sz="2000" spc="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pt)</a:t>
            </a:r>
            <a:r>
              <a:rPr lang="en-US" sz="2000" spc="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0008" rIns="0" bIns="0" rtlCol="0">
            <a:spAutoFit/>
          </a:bodyPr>
          <a:lstStyle/>
          <a:p>
            <a:pPr marL="3268345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Enforcement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5895" y="961402"/>
            <a:ext cx="7295150" cy="3916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820" indent="-325755">
              <a:lnSpc>
                <a:spcPts val="2675"/>
              </a:lnSpc>
              <a:buClr>
                <a:srgbClr val="A0E8D9"/>
              </a:buClr>
              <a:buSzPct val="163636"/>
              <a:buFont typeface="Times New Roman"/>
              <a:buChar char="●"/>
              <a:tabLst>
                <a:tab pos="338455" algn="l"/>
              </a:tabLst>
            </a:pP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Administrative </a:t>
            </a:r>
            <a:r>
              <a:rPr sz="2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Agencies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737870" lvl="1" indent="-296545">
              <a:lnSpc>
                <a:spcPts val="3115"/>
              </a:lnSpc>
              <a:buClr>
                <a:srgbClr val="A0E8D9"/>
              </a:buClr>
              <a:buSzPct val="177777"/>
              <a:buFont typeface="Times New Roman"/>
              <a:buChar char="○"/>
              <a:tabLst>
                <a:tab pos="738505" algn="l"/>
              </a:tabLst>
            </a:pPr>
            <a:r>
              <a:rPr lang="en-US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Department of Housing and Urban Development 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HUD</a:t>
            </a:r>
            <a:r>
              <a:rPr lang="en-US"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[federal]</a:t>
            </a:r>
            <a:br>
              <a:rPr lang="en-US"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</a:b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737870" lvl="1" indent="-296545">
              <a:lnSpc>
                <a:spcPts val="3085"/>
              </a:lnSpc>
              <a:buClr>
                <a:srgbClr val="A0E8D9"/>
              </a:buClr>
              <a:buSzPct val="177777"/>
              <a:buFont typeface="Times New Roman"/>
              <a:buChar char="○"/>
              <a:tabLst>
                <a:tab pos="738505" algn="l"/>
              </a:tabLst>
            </a:pPr>
            <a:r>
              <a:rPr lang="en-US"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Massachusetts Commission Against Discrimination 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MCAD</a:t>
            </a:r>
            <a:r>
              <a:rPr lang="en-US"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[state]</a:t>
            </a:r>
            <a:br>
              <a:rPr lang="en-US"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</a:b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737870" lvl="1" indent="-296545">
              <a:lnSpc>
                <a:spcPts val="3460"/>
              </a:lnSpc>
              <a:buClr>
                <a:srgbClr val="A0E8D9"/>
              </a:buClr>
              <a:buSzPct val="177777"/>
              <a:buFont typeface="Times New Roman"/>
              <a:buChar char="○"/>
              <a:tabLst>
                <a:tab pos="738505" algn="l"/>
              </a:tabLst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Local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(e.g.,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Newton Human Rights Commission,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Boston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Fair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Housing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Commission</a:t>
            </a:r>
            <a:r>
              <a:rPr lang="en-US"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, Cambridge Human Rights Commission, etc.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)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337820" indent="-325755">
              <a:lnSpc>
                <a:spcPct val="100000"/>
              </a:lnSpc>
              <a:spcBef>
                <a:spcPts val="2340"/>
              </a:spcBef>
              <a:buClr>
                <a:srgbClr val="A0E8D9"/>
              </a:buClr>
              <a:buSzPct val="163636"/>
              <a:buFont typeface="Times New Roman"/>
              <a:buChar char="●"/>
              <a:tabLst>
                <a:tab pos="338455" algn="l"/>
              </a:tabLst>
            </a:pP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State</a:t>
            </a:r>
            <a:r>
              <a:rPr sz="2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and/or</a:t>
            </a:r>
            <a:r>
              <a:rPr sz="2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Federal</a:t>
            </a:r>
            <a:r>
              <a:rPr sz="22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Courts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6340" y="4807692"/>
            <a:ext cx="16700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695D46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4" y="497842"/>
            <a:ext cx="4575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180" dirty="0"/>
              <a:t> </a:t>
            </a:r>
            <a:r>
              <a:rPr spc="-145" dirty="0"/>
              <a:t>Landscape</a:t>
            </a:r>
            <a:r>
              <a:rPr spc="-105" dirty="0"/>
              <a:t> </a:t>
            </a:r>
            <a:r>
              <a:rPr spc="-70" dirty="0"/>
              <a:t>Today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424" y="1353432"/>
            <a:ext cx="7169150" cy="3261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Home</a:t>
            </a:r>
            <a:r>
              <a:rPr sz="18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ownership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=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building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wealth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1364615" indent="-635">
              <a:lnSpc>
                <a:spcPts val="4090"/>
              </a:lnSpc>
              <a:spcBef>
                <a:spcPts val="445"/>
              </a:spcBef>
              <a:tabLst>
                <a:tab pos="4165600" algn="l"/>
              </a:tabLst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Net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worth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(sum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value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total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assets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	-</a:t>
            </a:r>
            <a:r>
              <a:rPr sz="18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value of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debts)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White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people: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$247,500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5458460">
              <a:lnSpc>
                <a:spcPts val="4079"/>
              </a:lnSpc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Black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people: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$8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Dominicans:</a:t>
            </a:r>
            <a:r>
              <a:rPr sz="18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$0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ts val="3460"/>
              </a:lnSpc>
            </a:pP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Ana</a:t>
            </a:r>
            <a:r>
              <a:rPr sz="135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Patricia</a:t>
            </a:r>
            <a:r>
              <a:rPr sz="135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Muñoz</a:t>
            </a:r>
            <a:r>
              <a:rPr sz="135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et.al,</a:t>
            </a:r>
            <a:r>
              <a:rPr sz="135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The</a:t>
            </a:r>
            <a:r>
              <a:rPr sz="1350" i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Color</a:t>
            </a:r>
            <a:r>
              <a:rPr sz="1350" i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of</a:t>
            </a:r>
            <a:r>
              <a:rPr sz="1350" i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Wealth</a:t>
            </a:r>
            <a:r>
              <a:rPr sz="1350" i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in</a:t>
            </a:r>
            <a:r>
              <a:rPr sz="1350" i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Boston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sz="135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p.</a:t>
            </a:r>
            <a:r>
              <a:rPr sz="135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20</a:t>
            </a:r>
            <a:r>
              <a:rPr sz="135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Federal</a:t>
            </a:r>
            <a:r>
              <a:rPr sz="135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Reserve</a:t>
            </a:r>
            <a:r>
              <a:rPr sz="135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Bank</a:t>
            </a:r>
            <a:r>
              <a:rPr sz="135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of</a:t>
            </a:r>
            <a:r>
              <a:rPr sz="135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Boston</a:t>
            </a:r>
            <a:r>
              <a:rPr sz="135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(2015).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Analysis</a:t>
            </a:r>
            <a:r>
              <a:rPr sz="135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is</a:t>
            </a:r>
            <a:r>
              <a:rPr sz="135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estimates</a:t>
            </a:r>
            <a:r>
              <a:rPr sz="135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of</a:t>
            </a:r>
            <a:r>
              <a:rPr sz="135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U.S. born</a:t>
            </a:r>
            <a:r>
              <a:rPr sz="135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people</a:t>
            </a:r>
            <a:r>
              <a:rPr sz="135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in</a:t>
            </a:r>
            <a:r>
              <a:rPr sz="135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the</a:t>
            </a:r>
            <a:r>
              <a:rPr sz="135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Boston</a:t>
            </a:r>
            <a:r>
              <a:rPr sz="135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Metropolitan</a:t>
            </a:r>
            <a:r>
              <a:rPr sz="135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Statistical</a:t>
            </a:r>
            <a:r>
              <a:rPr sz="135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Area.</a:t>
            </a:r>
            <a:endParaRPr sz="135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9656" y="292078"/>
            <a:ext cx="5100849" cy="12111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2841" y="1636776"/>
            <a:ext cx="2505455" cy="33025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0967" y="1693283"/>
            <a:ext cx="4182033" cy="2874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139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of race-based and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voucher-based discrimination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voucher-based</a:t>
            </a:r>
          </a:p>
          <a:p>
            <a:pPr marL="12700" marR="5080">
              <a:lnSpc>
                <a:spcPct val="114999"/>
              </a:lnSpc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 is a proxy for race-based discrimination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79450">
              <a:lnSpc>
                <a:spcPct val="114999"/>
              </a:lnSpc>
              <a:spcBef>
                <a:spcPts val="5"/>
              </a:spcBef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took place between August 2018 – July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424" y="2546284"/>
            <a:ext cx="8222615" cy="19672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The Suffolk University Law School Housing Discrimination Testing Program</a:t>
            </a:r>
          </a:p>
          <a:p>
            <a:pPr marL="12700" algn="ctr">
              <a:lnSpc>
                <a:spcPct val="100000"/>
              </a:lnSpc>
              <a:spcBef>
                <a:spcPts val="325"/>
              </a:spcBef>
            </a:pPr>
            <a:r>
              <a:rPr sz="20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(HDTP) is proud to be a HUD grantee.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12700" marR="5080" algn="ctr">
              <a:lnSpc>
                <a:spcPct val="114999"/>
              </a:lnSpc>
              <a:spcBef>
                <a:spcPts val="1600"/>
              </a:spcBef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opinion, findings, and conclusions or recommendations expressed in this material are those of the authors and do not necessarily reflect the views of</a:t>
            </a:r>
          </a:p>
          <a:p>
            <a:pPr marL="12700" algn="ctr">
              <a:lnSpc>
                <a:spcPct val="100000"/>
              </a:lnSpc>
              <a:spcBef>
                <a:spcPts val="320"/>
              </a:spcBef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Department of Housing and Urban Development.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6117" y="332232"/>
            <a:ext cx="1446356" cy="19284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1585" y="497586"/>
            <a:ext cx="1717535" cy="17183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4" y="269242"/>
            <a:ext cx="2744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Study</a:t>
            </a:r>
            <a:r>
              <a:rPr spc="-110" dirty="0"/>
              <a:t> </a:t>
            </a:r>
            <a:r>
              <a:rPr spc="-130" dirty="0"/>
              <a:t>Design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9841" y="1266444"/>
            <a:ext cx="3674745" cy="3486150"/>
            <a:chOff x="259841" y="1266444"/>
            <a:chExt cx="3674745" cy="34861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841" y="1266444"/>
              <a:ext cx="3552443" cy="34861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02176" y="1899284"/>
              <a:ext cx="227329" cy="312420"/>
            </a:xfrm>
            <a:custGeom>
              <a:avLst/>
              <a:gdLst/>
              <a:ahLst/>
              <a:cxnLst/>
              <a:rect l="l" t="t" r="r" b="b"/>
              <a:pathLst>
                <a:path w="227329" h="312419">
                  <a:moveTo>
                    <a:pt x="113538" y="0"/>
                  </a:moveTo>
                  <a:lnTo>
                    <a:pt x="113538" y="78105"/>
                  </a:lnTo>
                  <a:lnTo>
                    <a:pt x="0" y="78105"/>
                  </a:lnTo>
                  <a:lnTo>
                    <a:pt x="0" y="234315"/>
                  </a:lnTo>
                  <a:lnTo>
                    <a:pt x="113538" y="234315"/>
                  </a:lnTo>
                  <a:lnTo>
                    <a:pt x="113538" y="312420"/>
                  </a:lnTo>
                  <a:lnTo>
                    <a:pt x="227076" y="156210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B3A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02176" y="1899284"/>
              <a:ext cx="227329" cy="312420"/>
            </a:xfrm>
            <a:custGeom>
              <a:avLst/>
              <a:gdLst/>
              <a:ahLst/>
              <a:cxnLst/>
              <a:rect l="l" t="t" r="r" b="b"/>
              <a:pathLst>
                <a:path w="227329" h="312419">
                  <a:moveTo>
                    <a:pt x="0" y="78105"/>
                  </a:moveTo>
                  <a:lnTo>
                    <a:pt x="113538" y="78105"/>
                  </a:lnTo>
                  <a:lnTo>
                    <a:pt x="113538" y="0"/>
                  </a:lnTo>
                  <a:lnTo>
                    <a:pt x="227076" y="156210"/>
                  </a:lnTo>
                  <a:lnTo>
                    <a:pt x="113538" y="312420"/>
                  </a:lnTo>
                  <a:lnTo>
                    <a:pt x="113538" y="234315"/>
                  </a:lnTo>
                  <a:lnTo>
                    <a:pt x="0" y="234315"/>
                  </a:lnTo>
                  <a:lnTo>
                    <a:pt x="0" y="78105"/>
                  </a:lnTo>
                  <a:close/>
                </a:path>
              </a:pathLst>
            </a:custGeom>
            <a:ln w="9906">
              <a:solidFill>
                <a:srgbClr val="69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02176" y="3804285"/>
              <a:ext cx="227329" cy="312420"/>
            </a:xfrm>
            <a:custGeom>
              <a:avLst/>
              <a:gdLst/>
              <a:ahLst/>
              <a:cxnLst/>
              <a:rect l="l" t="t" r="r" b="b"/>
              <a:pathLst>
                <a:path w="227329" h="312420">
                  <a:moveTo>
                    <a:pt x="113538" y="0"/>
                  </a:moveTo>
                  <a:lnTo>
                    <a:pt x="113538" y="78104"/>
                  </a:lnTo>
                  <a:lnTo>
                    <a:pt x="0" y="78104"/>
                  </a:lnTo>
                  <a:lnTo>
                    <a:pt x="0" y="234314"/>
                  </a:lnTo>
                  <a:lnTo>
                    <a:pt x="113538" y="234314"/>
                  </a:lnTo>
                  <a:lnTo>
                    <a:pt x="113538" y="312419"/>
                  </a:lnTo>
                  <a:lnTo>
                    <a:pt x="227076" y="156209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B3A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02176" y="3804285"/>
              <a:ext cx="227329" cy="312420"/>
            </a:xfrm>
            <a:custGeom>
              <a:avLst/>
              <a:gdLst/>
              <a:ahLst/>
              <a:cxnLst/>
              <a:rect l="l" t="t" r="r" b="b"/>
              <a:pathLst>
                <a:path w="227329" h="312420">
                  <a:moveTo>
                    <a:pt x="0" y="78104"/>
                  </a:moveTo>
                  <a:lnTo>
                    <a:pt x="113538" y="78104"/>
                  </a:lnTo>
                  <a:lnTo>
                    <a:pt x="113538" y="0"/>
                  </a:lnTo>
                  <a:lnTo>
                    <a:pt x="227076" y="156209"/>
                  </a:lnTo>
                  <a:lnTo>
                    <a:pt x="113538" y="312419"/>
                  </a:lnTo>
                  <a:lnTo>
                    <a:pt x="113538" y="234314"/>
                  </a:lnTo>
                  <a:lnTo>
                    <a:pt x="0" y="234314"/>
                  </a:lnTo>
                  <a:lnTo>
                    <a:pt x="0" y="78104"/>
                  </a:lnTo>
                  <a:close/>
                </a:path>
              </a:pathLst>
            </a:custGeom>
            <a:ln w="9906">
              <a:solidFill>
                <a:srgbClr val="69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981450" y="609600"/>
            <a:ext cx="5039360" cy="4261485"/>
            <a:chOff x="3981450" y="609600"/>
            <a:chExt cx="5039360" cy="426148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1450" y="704850"/>
              <a:ext cx="1943099" cy="20573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911976" y="984884"/>
              <a:ext cx="227329" cy="312420"/>
            </a:xfrm>
            <a:custGeom>
              <a:avLst/>
              <a:gdLst/>
              <a:ahLst/>
              <a:cxnLst/>
              <a:rect l="l" t="t" r="r" b="b"/>
              <a:pathLst>
                <a:path w="227329" h="312419">
                  <a:moveTo>
                    <a:pt x="113538" y="0"/>
                  </a:moveTo>
                  <a:lnTo>
                    <a:pt x="113538" y="78104"/>
                  </a:lnTo>
                  <a:lnTo>
                    <a:pt x="0" y="78104"/>
                  </a:lnTo>
                  <a:lnTo>
                    <a:pt x="0" y="234314"/>
                  </a:lnTo>
                  <a:lnTo>
                    <a:pt x="113538" y="234314"/>
                  </a:lnTo>
                  <a:lnTo>
                    <a:pt x="113538" y="312419"/>
                  </a:lnTo>
                  <a:lnTo>
                    <a:pt x="227076" y="156209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B3A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11976" y="984884"/>
              <a:ext cx="227329" cy="312420"/>
            </a:xfrm>
            <a:custGeom>
              <a:avLst/>
              <a:gdLst/>
              <a:ahLst/>
              <a:cxnLst/>
              <a:rect l="l" t="t" r="r" b="b"/>
              <a:pathLst>
                <a:path w="227329" h="312419">
                  <a:moveTo>
                    <a:pt x="0" y="78104"/>
                  </a:moveTo>
                  <a:lnTo>
                    <a:pt x="113538" y="78104"/>
                  </a:lnTo>
                  <a:lnTo>
                    <a:pt x="113538" y="0"/>
                  </a:lnTo>
                  <a:lnTo>
                    <a:pt x="227076" y="156209"/>
                  </a:lnTo>
                  <a:lnTo>
                    <a:pt x="113538" y="312419"/>
                  </a:lnTo>
                  <a:lnTo>
                    <a:pt x="113538" y="234314"/>
                  </a:lnTo>
                  <a:lnTo>
                    <a:pt x="0" y="234314"/>
                  </a:lnTo>
                  <a:lnTo>
                    <a:pt x="0" y="78104"/>
                  </a:lnTo>
                  <a:close/>
                </a:path>
              </a:pathLst>
            </a:custGeom>
            <a:ln w="9906">
              <a:solidFill>
                <a:srgbClr val="69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0205" y="609600"/>
              <a:ext cx="2800349" cy="42290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988176" y="1899285"/>
              <a:ext cx="227329" cy="312420"/>
            </a:xfrm>
            <a:custGeom>
              <a:avLst/>
              <a:gdLst/>
              <a:ahLst/>
              <a:cxnLst/>
              <a:rect l="l" t="t" r="r" b="b"/>
              <a:pathLst>
                <a:path w="227329" h="312419">
                  <a:moveTo>
                    <a:pt x="113538" y="0"/>
                  </a:moveTo>
                  <a:lnTo>
                    <a:pt x="113538" y="78105"/>
                  </a:lnTo>
                  <a:lnTo>
                    <a:pt x="0" y="78105"/>
                  </a:lnTo>
                  <a:lnTo>
                    <a:pt x="0" y="234315"/>
                  </a:lnTo>
                  <a:lnTo>
                    <a:pt x="113538" y="234315"/>
                  </a:lnTo>
                  <a:lnTo>
                    <a:pt x="113538" y="312420"/>
                  </a:lnTo>
                  <a:lnTo>
                    <a:pt x="227076" y="156210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B3A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88176" y="1899285"/>
              <a:ext cx="227329" cy="312420"/>
            </a:xfrm>
            <a:custGeom>
              <a:avLst/>
              <a:gdLst/>
              <a:ahLst/>
              <a:cxnLst/>
              <a:rect l="l" t="t" r="r" b="b"/>
              <a:pathLst>
                <a:path w="227329" h="312419">
                  <a:moveTo>
                    <a:pt x="0" y="78105"/>
                  </a:moveTo>
                  <a:lnTo>
                    <a:pt x="113538" y="78105"/>
                  </a:lnTo>
                  <a:lnTo>
                    <a:pt x="113538" y="0"/>
                  </a:lnTo>
                  <a:lnTo>
                    <a:pt x="227076" y="156210"/>
                  </a:lnTo>
                  <a:lnTo>
                    <a:pt x="113538" y="312420"/>
                  </a:lnTo>
                  <a:lnTo>
                    <a:pt x="113538" y="234315"/>
                  </a:lnTo>
                  <a:lnTo>
                    <a:pt x="0" y="234315"/>
                  </a:lnTo>
                  <a:lnTo>
                    <a:pt x="0" y="78105"/>
                  </a:lnTo>
                  <a:close/>
                </a:path>
              </a:pathLst>
            </a:custGeom>
            <a:ln w="9906">
              <a:solidFill>
                <a:srgbClr val="69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4028" y="2910077"/>
              <a:ext cx="1943099" cy="196062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988176" y="3423285"/>
              <a:ext cx="227329" cy="312420"/>
            </a:xfrm>
            <a:custGeom>
              <a:avLst/>
              <a:gdLst/>
              <a:ahLst/>
              <a:cxnLst/>
              <a:rect l="l" t="t" r="r" b="b"/>
              <a:pathLst>
                <a:path w="227329" h="312420">
                  <a:moveTo>
                    <a:pt x="113538" y="0"/>
                  </a:moveTo>
                  <a:lnTo>
                    <a:pt x="113538" y="78105"/>
                  </a:lnTo>
                  <a:lnTo>
                    <a:pt x="0" y="78105"/>
                  </a:lnTo>
                  <a:lnTo>
                    <a:pt x="0" y="234315"/>
                  </a:lnTo>
                  <a:lnTo>
                    <a:pt x="113538" y="234315"/>
                  </a:lnTo>
                  <a:lnTo>
                    <a:pt x="113538" y="312420"/>
                  </a:lnTo>
                  <a:lnTo>
                    <a:pt x="227076" y="156210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B3A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88176" y="3423285"/>
              <a:ext cx="227329" cy="312420"/>
            </a:xfrm>
            <a:custGeom>
              <a:avLst/>
              <a:gdLst/>
              <a:ahLst/>
              <a:cxnLst/>
              <a:rect l="l" t="t" r="r" b="b"/>
              <a:pathLst>
                <a:path w="227329" h="312420">
                  <a:moveTo>
                    <a:pt x="0" y="78105"/>
                  </a:moveTo>
                  <a:lnTo>
                    <a:pt x="113538" y="78105"/>
                  </a:lnTo>
                  <a:lnTo>
                    <a:pt x="113538" y="0"/>
                  </a:lnTo>
                  <a:lnTo>
                    <a:pt x="227076" y="156210"/>
                  </a:lnTo>
                  <a:lnTo>
                    <a:pt x="113538" y="312420"/>
                  </a:lnTo>
                  <a:lnTo>
                    <a:pt x="113538" y="234315"/>
                  </a:lnTo>
                  <a:lnTo>
                    <a:pt x="0" y="234315"/>
                  </a:lnTo>
                  <a:lnTo>
                    <a:pt x="0" y="78105"/>
                  </a:lnTo>
                  <a:close/>
                </a:path>
              </a:pathLst>
            </a:custGeom>
            <a:ln w="9906">
              <a:solidFill>
                <a:srgbClr val="69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88176" y="4337684"/>
              <a:ext cx="227329" cy="312420"/>
            </a:xfrm>
            <a:custGeom>
              <a:avLst/>
              <a:gdLst/>
              <a:ahLst/>
              <a:cxnLst/>
              <a:rect l="l" t="t" r="r" b="b"/>
              <a:pathLst>
                <a:path w="227329" h="312420">
                  <a:moveTo>
                    <a:pt x="113538" y="0"/>
                  </a:moveTo>
                  <a:lnTo>
                    <a:pt x="113538" y="78104"/>
                  </a:lnTo>
                  <a:lnTo>
                    <a:pt x="0" y="78104"/>
                  </a:lnTo>
                  <a:lnTo>
                    <a:pt x="0" y="234314"/>
                  </a:lnTo>
                  <a:lnTo>
                    <a:pt x="113538" y="234314"/>
                  </a:lnTo>
                  <a:lnTo>
                    <a:pt x="113538" y="312419"/>
                  </a:lnTo>
                  <a:lnTo>
                    <a:pt x="227076" y="156209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B3A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88176" y="4337684"/>
              <a:ext cx="227329" cy="312420"/>
            </a:xfrm>
            <a:custGeom>
              <a:avLst/>
              <a:gdLst/>
              <a:ahLst/>
              <a:cxnLst/>
              <a:rect l="l" t="t" r="r" b="b"/>
              <a:pathLst>
                <a:path w="227329" h="312420">
                  <a:moveTo>
                    <a:pt x="0" y="78104"/>
                  </a:moveTo>
                  <a:lnTo>
                    <a:pt x="113538" y="78104"/>
                  </a:lnTo>
                  <a:lnTo>
                    <a:pt x="113538" y="0"/>
                  </a:lnTo>
                  <a:lnTo>
                    <a:pt x="227076" y="156209"/>
                  </a:lnTo>
                  <a:lnTo>
                    <a:pt x="113538" y="312419"/>
                  </a:lnTo>
                  <a:lnTo>
                    <a:pt x="113538" y="234314"/>
                  </a:lnTo>
                  <a:lnTo>
                    <a:pt x="0" y="234314"/>
                  </a:lnTo>
                  <a:lnTo>
                    <a:pt x="0" y="78104"/>
                  </a:lnTo>
                  <a:close/>
                </a:path>
              </a:pathLst>
            </a:custGeom>
            <a:ln w="9906">
              <a:solidFill>
                <a:srgbClr val="69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4" y="116842"/>
            <a:ext cx="2974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Paired</a:t>
            </a:r>
            <a:r>
              <a:rPr spc="-155" dirty="0"/>
              <a:t> </a:t>
            </a:r>
            <a:r>
              <a:rPr spc="-135" dirty="0"/>
              <a:t>Testing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424" y="860055"/>
            <a:ext cx="3803650" cy="364362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4826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Similar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as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possible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all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ways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but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for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variable(s)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being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tested: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ts val="1939"/>
              </a:lnSpc>
              <a:spcBef>
                <a:spcPts val="1155"/>
              </a:spcBef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•All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4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testers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for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each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test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were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same 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sex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•Same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credit,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same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rental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history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5715">
              <a:lnSpc>
                <a:spcPts val="1939"/>
              </a:lnSpc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•Everyone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could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afford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apartment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based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on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their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total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incomes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132715">
              <a:lnSpc>
                <a:spcPts val="1939"/>
              </a:lnSpc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•Race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was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indicated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over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phone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by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assigned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names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4829074" y="866151"/>
            <a:ext cx="3938270" cy="330603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33655">
              <a:lnSpc>
                <a:spcPts val="2270"/>
              </a:lnSpc>
              <a:spcBef>
                <a:spcPts val="380"/>
              </a:spcBef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</a:t>
            </a:r>
            <a:r>
              <a:rPr spc="-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properties</a:t>
            </a:r>
            <a:r>
              <a:rPr spc="-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were</a:t>
            </a:r>
            <a:r>
              <a:rPr spc="-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accessible</a:t>
            </a:r>
            <a:r>
              <a:rPr spc="-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pc="-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public</a:t>
            </a:r>
            <a:r>
              <a:rPr spc="-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transportation,</a:t>
            </a:r>
            <a:r>
              <a:rPr spc="-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within 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voucher</a:t>
            </a:r>
            <a:r>
              <a:rPr spc="-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payment</a:t>
            </a:r>
            <a:r>
              <a:rPr spc="-1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standards,</a:t>
            </a:r>
            <a:r>
              <a:rPr spc="-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pc="-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spc="-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randomized.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2700" marR="5080">
              <a:lnSpc>
                <a:spcPts val="2270"/>
              </a:lnSpc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</a:t>
            </a:r>
            <a:r>
              <a:rPr spc="-1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protected</a:t>
            </a:r>
            <a:r>
              <a:rPr spc="-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classes</a:t>
            </a:r>
            <a:r>
              <a:rPr spc="-1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were</a:t>
            </a:r>
            <a:r>
              <a:rPr spc="-1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pc="-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 </a:t>
            </a:r>
            <a:r>
              <a:rPr spc="-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introduced</a:t>
            </a: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•Everyone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had</a:t>
            </a:r>
            <a:r>
              <a:rPr sz="17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same</a:t>
            </a:r>
            <a:r>
              <a:rPr sz="17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family</a:t>
            </a:r>
            <a:r>
              <a:rPr sz="17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size</a:t>
            </a:r>
            <a:r>
              <a:rPr sz="17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(single)</a:t>
            </a:r>
            <a:endParaRPr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2700" marR="59055">
              <a:lnSpc>
                <a:spcPts val="1839"/>
              </a:lnSpc>
              <a:spcBef>
                <a:spcPts val="530"/>
              </a:spcBef>
            </a:pP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•Everyone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presented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cisgender,</a:t>
            </a:r>
            <a:r>
              <a:rPr sz="17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700" spc="-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visible</a:t>
            </a:r>
            <a:r>
              <a:rPr sz="1700" spc="-5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disabilities,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accent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considerations </a:t>
            </a:r>
            <a:r>
              <a:rPr sz="1700" spc="-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etc.</a:t>
            </a:r>
            <a:endParaRPr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1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Typical</a:t>
            </a:r>
            <a:r>
              <a:rPr spc="-55" dirty="0"/>
              <a:t> </a:t>
            </a:r>
            <a:r>
              <a:rPr spc="-175" dirty="0"/>
              <a:t>Business</a:t>
            </a:r>
            <a:r>
              <a:rPr spc="-55" dirty="0"/>
              <a:t> </a:t>
            </a:r>
            <a:r>
              <a:rPr spc="-120" dirty="0"/>
              <a:t>Practices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424" y="1353432"/>
            <a:ext cx="7596505" cy="2994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Testers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simulated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real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housing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search: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107314">
              <a:lnSpc>
                <a:spcPct val="114999"/>
              </a:lnSpc>
              <a:spcBef>
                <a:spcPts val="1595"/>
              </a:spcBef>
              <a:tabLst>
                <a:tab pos="6426835" algn="l"/>
              </a:tabLst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Contacted</a:t>
            </a:r>
            <a:r>
              <a:rPr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advertising</a:t>
            </a:r>
            <a:r>
              <a:rPr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person</a:t>
            </a:r>
            <a:r>
              <a:rPr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(a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real</a:t>
            </a:r>
            <a:r>
              <a:rPr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estate</a:t>
            </a:r>
            <a:r>
              <a:rPr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professional</a:t>
            </a:r>
            <a:r>
              <a:rPr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the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	majority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cases)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2748280">
              <a:lnSpc>
                <a:spcPct val="189200"/>
              </a:lnSpc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Expressed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interest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setting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up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an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appointment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Introduced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name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if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relevant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voucher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595"/>
              </a:spcBef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Gathered</a:t>
            </a:r>
            <a:r>
              <a:rPr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evidence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as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what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information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was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given,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what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was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asked,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whether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could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make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an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appointment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view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unit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22223" y="-67287"/>
            <a:ext cx="9666223" cy="1112553"/>
          </a:xfrm>
          <a:prstGeom prst="rect">
            <a:avLst/>
          </a:prstGeom>
        </p:spPr>
        <p:txBody>
          <a:bodyPr vert="horz" wrap="square" lIns="0" tIns="546100" rIns="0" bIns="0" rtlCol="0">
            <a:spAutoFit/>
          </a:bodyPr>
          <a:lstStyle/>
          <a:p>
            <a:pPr marL="76454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What</a:t>
            </a:r>
            <a:r>
              <a:rPr spc="-150" dirty="0"/>
              <a:t> </a:t>
            </a:r>
            <a:r>
              <a:rPr spc="-10" dirty="0"/>
              <a:t>we</a:t>
            </a:r>
            <a:r>
              <a:rPr spc="-75" dirty="0"/>
              <a:t> </a:t>
            </a:r>
            <a:r>
              <a:rPr spc="-200" dirty="0"/>
              <a:t>found:</a:t>
            </a:r>
            <a:r>
              <a:rPr spc="-50" dirty="0"/>
              <a:t> </a:t>
            </a:r>
            <a:r>
              <a:rPr spc="-185" dirty="0"/>
              <a:t>Discrimination</a:t>
            </a:r>
            <a:r>
              <a:rPr spc="-65" dirty="0"/>
              <a:t> </a:t>
            </a:r>
            <a:r>
              <a:rPr spc="-215" dirty="0"/>
              <a:t>with</a:t>
            </a:r>
            <a:r>
              <a:rPr spc="-35" dirty="0"/>
              <a:t> </a:t>
            </a:r>
            <a:r>
              <a:rPr dirty="0"/>
              <a:t>a</a:t>
            </a:r>
            <a:r>
              <a:rPr spc="-80" dirty="0"/>
              <a:t> </a:t>
            </a:r>
            <a:r>
              <a:rPr spc="-25" dirty="0"/>
              <a:t>sm</a:t>
            </a:r>
            <a:r>
              <a:rPr lang="en-US" spc="-25" dirty="0"/>
              <a:t>ile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79132" y="1295192"/>
            <a:ext cx="7621270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marR="5080" indent="-226695">
              <a:lnSpc>
                <a:spcPct val="114999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86%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Voucher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Testers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Experienced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Discrimination </a:t>
            </a:r>
            <a:r>
              <a:rPr sz="2800" b="1" dirty="0">
                <a:latin typeface="Calibri"/>
                <a:cs typeface="Calibri"/>
              </a:rPr>
              <a:t>71%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Black Testers Experienced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Discrimination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7898" y="2917703"/>
            <a:ext cx="2151380" cy="1570990"/>
            <a:chOff x="707898" y="2917703"/>
            <a:chExt cx="2151380" cy="157099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object 5"/>
            <p:cNvSpPr/>
            <p:nvPr/>
          </p:nvSpPr>
          <p:spPr>
            <a:xfrm>
              <a:off x="712851" y="2922656"/>
              <a:ext cx="2141220" cy="1560830"/>
            </a:xfrm>
            <a:custGeom>
              <a:avLst/>
              <a:gdLst/>
              <a:ahLst/>
              <a:cxnLst/>
              <a:rect l="l" t="t" r="r" b="b"/>
              <a:pathLst>
                <a:path w="2141220" h="1560829">
                  <a:moveTo>
                    <a:pt x="1881124" y="0"/>
                  </a:moveTo>
                  <a:lnTo>
                    <a:pt x="260096" y="0"/>
                  </a:lnTo>
                  <a:lnTo>
                    <a:pt x="213342" y="4190"/>
                  </a:lnTo>
                  <a:lnTo>
                    <a:pt x="169339" y="16271"/>
                  </a:lnTo>
                  <a:lnTo>
                    <a:pt x="128819" y="35510"/>
                  </a:lnTo>
                  <a:lnTo>
                    <a:pt x="92518" y="61170"/>
                  </a:lnTo>
                  <a:lnTo>
                    <a:pt x="61170" y="92518"/>
                  </a:lnTo>
                  <a:lnTo>
                    <a:pt x="35510" y="128819"/>
                  </a:lnTo>
                  <a:lnTo>
                    <a:pt x="16271" y="169339"/>
                  </a:lnTo>
                  <a:lnTo>
                    <a:pt x="4190" y="213342"/>
                  </a:lnTo>
                  <a:lnTo>
                    <a:pt x="0" y="260095"/>
                  </a:lnTo>
                  <a:lnTo>
                    <a:pt x="0" y="1300467"/>
                  </a:lnTo>
                  <a:lnTo>
                    <a:pt x="4190" y="1347221"/>
                  </a:lnTo>
                  <a:lnTo>
                    <a:pt x="16271" y="1391225"/>
                  </a:lnTo>
                  <a:lnTo>
                    <a:pt x="35510" y="1431747"/>
                  </a:lnTo>
                  <a:lnTo>
                    <a:pt x="61170" y="1468050"/>
                  </a:lnTo>
                  <a:lnTo>
                    <a:pt x="92518" y="1499400"/>
                  </a:lnTo>
                  <a:lnTo>
                    <a:pt x="128819" y="1525062"/>
                  </a:lnTo>
                  <a:lnTo>
                    <a:pt x="169339" y="1544302"/>
                  </a:lnTo>
                  <a:lnTo>
                    <a:pt x="213342" y="1556385"/>
                  </a:lnTo>
                  <a:lnTo>
                    <a:pt x="260096" y="1560576"/>
                  </a:lnTo>
                  <a:lnTo>
                    <a:pt x="1881124" y="1560576"/>
                  </a:lnTo>
                  <a:lnTo>
                    <a:pt x="1927877" y="1556385"/>
                  </a:lnTo>
                  <a:lnTo>
                    <a:pt x="1971880" y="1544302"/>
                  </a:lnTo>
                  <a:lnTo>
                    <a:pt x="2012400" y="1525062"/>
                  </a:lnTo>
                  <a:lnTo>
                    <a:pt x="2048701" y="1499400"/>
                  </a:lnTo>
                  <a:lnTo>
                    <a:pt x="2080049" y="1468050"/>
                  </a:lnTo>
                  <a:lnTo>
                    <a:pt x="2105709" y="1431747"/>
                  </a:lnTo>
                  <a:lnTo>
                    <a:pt x="2124948" y="1391225"/>
                  </a:lnTo>
                  <a:lnTo>
                    <a:pt x="2137029" y="1347221"/>
                  </a:lnTo>
                  <a:lnTo>
                    <a:pt x="2141220" y="1300467"/>
                  </a:lnTo>
                  <a:lnTo>
                    <a:pt x="2141220" y="260095"/>
                  </a:lnTo>
                  <a:lnTo>
                    <a:pt x="2137029" y="213342"/>
                  </a:lnTo>
                  <a:lnTo>
                    <a:pt x="2124948" y="169339"/>
                  </a:lnTo>
                  <a:lnTo>
                    <a:pt x="2105709" y="128819"/>
                  </a:lnTo>
                  <a:lnTo>
                    <a:pt x="2080049" y="92518"/>
                  </a:lnTo>
                  <a:lnTo>
                    <a:pt x="2048701" y="61170"/>
                  </a:lnTo>
                  <a:lnTo>
                    <a:pt x="2012400" y="35510"/>
                  </a:lnTo>
                  <a:lnTo>
                    <a:pt x="1971880" y="16271"/>
                  </a:lnTo>
                  <a:lnTo>
                    <a:pt x="1927877" y="4190"/>
                  </a:lnTo>
                  <a:lnTo>
                    <a:pt x="188112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2851" y="2922656"/>
              <a:ext cx="2141220" cy="1560830"/>
            </a:xfrm>
            <a:custGeom>
              <a:avLst/>
              <a:gdLst/>
              <a:ahLst/>
              <a:cxnLst/>
              <a:rect l="l" t="t" r="r" b="b"/>
              <a:pathLst>
                <a:path w="2141220" h="1560829">
                  <a:moveTo>
                    <a:pt x="0" y="260095"/>
                  </a:moveTo>
                  <a:lnTo>
                    <a:pt x="4190" y="213342"/>
                  </a:lnTo>
                  <a:lnTo>
                    <a:pt x="16271" y="169339"/>
                  </a:lnTo>
                  <a:lnTo>
                    <a:pt x="35510" y="128819"/>
                  </a:lnTo>
                  <a:lnTo>
                    <a:pt x="61170" y="92518"/>
                  </a:lnTo>
                  <a:lnTo>
                    <a:pt x="92518" y="61170"/>
                  </a:lnTo>
                  <a:lnTo>
                    <a:pt x="128819" y="35510"/>
                  </a:lnTo>
                  <a:lnTo>
                    <a:pt x="169339" y="16271"/>
                  </a:lnTo>
                  <a:lnTo>
                    <a:pt x="213342" y="4190"/>
                  </a:lnTo>
                  <a:lnTo>
                    <a:pt x="260096" y="0"/>
                  </a:lnTo>
                  <a:lnTo>
                    <a:pt x="1881124" y="0"/>
                  </a:lnTo>
                  <a:lnTo>
                    <a:pt x="1927877" y="4190"/>
                  </a:lnTo>
                  <a:lnTo>
                    <a:pt x="1971880" y="16271"/>
                  </a:lnTo>
                  <a:lnTo>
                    <a:pt x="2012400" y="35510"/>
                  </a:lnTo>
                  <a:lnTo>
                    <a:pt x="2048701" y="61170"/>
                  </a:lnTo>
                  <a:lnTo>
                    <a:pt x="2080049" y="92518"/>
                  </a:lnTo>
                  <a:lnTo>
                    <a:pt x="2105709" y="128819"/>
                  </a:lnTo>
                  <a:lnTo>
                    <a:pt x="2124948" y="169339"/>
                  </a:lnTo>
                  <a:lnTo>
                    <a:pt x="2137029" y="213342"/>
                  </a:lnTo>
                  <a:lnTo>
                    <a:pt x="2141220" y="260095"/>
                  </a:lnTo>
                  <a:lnTo>
                    <a:pt x="2141220" y="1300467"/>
                  </a:lnTo>
                  <a:lnTo>
                    <a:pt x="2137029" y="1347221"/>
                  </a:lnTo>
                  <a:lnTo>
                    <a:pt x="2124948" y="1391225"/>
                  </a:lnTo>
                  <a:lnTo>
                    <a:pt x="2105709" y="1431747"/>
                  </a:lnTo>
                  <a:lnTo>
                    <a:pt x="2080049" y="1468050"/>
                  </a:lnTo>
                  <a:lnTo>
                    <a:pt x="2048701" y="1499400"/>
                  </a:lnTo>
                  <a:lnTo>
                    <a:pt x="2012400" y="1525062"/>
                  </a:lnTo>
                  <a:lnTo>
                    <a:pt x="1971880" y="1544302"/>
                  </a:lnTo>
                  <a:lnTo>
                    <a:pt x="1927877" y="1556385"/>
                  </a:lnTo>
                  <a:lnTo>
                    <a:pt x="1881124" y="1560576"/>
                  </a:lnTo>
                  <a:lnTo>
                    <a:pt x="260096" y="1560576"/>
                  </a:lnTo>
                  <a:lnTo>
                    <a:pt x="213342" y="1556385"/>
                  </a:lnTo>
                  <a:lnTo>
                    <a:pt x="169339" y="1544302"/>
                  </a:lnTo>
                  <a:lnTo>
                    <a:pt x="128819" y="1525062"/>
                  </a:lnTo>
                  <a:lnTo>
                    <a:pt x="92518" y="1499400"/>
                  </a:lnTo>
                  <a:lnTo>
                    <a:pt x="61170" y="1468050"/>
                  </a:lnTo>
                  <a:lnTo>
                    <a:pt x="35510" y="1431747"/>
                  </a:lnTo>
                  <a:lnTo>
                    <a:pt x="16271" y="1391225"/>
                  </a:lnTo>
                  <a:lnTo>
                    <a:pt x="4190" y="1347221"/>
                  </a:lnTo>
                  <a:lnTo>
                    <a:pt x="0" y="1300467"/>
                  </a:lnTo>
                  <a:lnTo>
                    <a:pt x="0" y="260095"/>
                  </a:lnTo>
                  <a:close/>
                </a:path>
              </a:pathLst>
            </a:custGeom>
            <a:grpFill/>
            <a:ln w="9906">
              <a:solidFill>
                <a:srgbClr val="69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92061" y="3507120"/>
            <a:ext cx="1582420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10" dirty="0">
                <a:latin typeface="Arial"/>
                <a:cs typeface="Arial"/>
              </a:rPr>
              <a:t>GHOSTING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51682" y="2917703"/>
            <a:ext cx="2152015" cy="1570990"/>
            <a:chOff x="3551682" y="2917703"/>
            <a:chExt cx="2152015" cy="157099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3556635" y="2922656"/>
              <a:ext cx="2142490" cy="1560830"/>
            </a:xfrm>
            <a:custGeom>
              <a:avLst/>
              <a:gdLst/>
              <a:ahLst/>
              <a:cxnLst/>
              <a:rect l="l" t="t" r="r" b="b"/>
              <a:pathLst>
                <a:path w="2142490" h="1560829">
                  <a:moveTo>
                    <a:pt x="1881886" y="0"/>
                  </a:moveTo>
                  <a:lnTo>
                    <a:pt x="260096" y="0"/>
                  </a:lnTo>
                  <a:lnTo>
                    <a:pt x="213342" y="4190"/>
                  </a:lnTo>
                  <a:lnTo>
                    <a:pt x="169339" y="16271"/>
                  </a:lnTo>
                  <a:lnTo>
                    <a:pt x="128819" y="35510"/>
                  </a:lnTo>
                  <a:lnTo>
                    <a:pt x="92518" y="61170"/>
                  </a:lnTo>
                  <a:lnTo>
                    <a:pt x="61170" y="92518"/>
                  </a:lnTo>
                  <a:lnTo>
                    <a:pt x="35510" y="128819"/>
                  </a:lnTo>
                  <a:lnTo>
                    <a:pt x="16271" y="169339"/>
                  </a:lnTo>
                  <a:lnTo>
                    <a:pt x="4190" y="213342"/>
                  </a:lnTo>
                  <a:lnTo>
                    <a:pt x="0" y="260095"/>
                  </a:lnTo>
                  <a:lnTo>
                    <a:pt x="0" y="1300467"/>
                  </a:lnTo>
                  <a:lnTo>
                    <a:pt x="4190" y="1347221"/>
                  </a:lnTo>
                  <a:lnTo>
                    <a:pt x="16271" y="1391225"/>
                  </a:lnTo>
                  <a:lnTo>
                    <a:pt x="35510" y="1431747"/>
                  </a:lnTo>
                  <a:lnTo>
                    <a:pt x="61170" y="1468050"/>
                  </a:lnTo>
                  <a:lnTo>
                    <a:pt x="92518" y="1499400"/>
                  </a:lnTo>
                  <a:lnTo>
                    <a:pt x="128819" y="1525062"/>
                  </a:lnTo>
                  <a:lnTo>
                    <a:pt x="169339" y="1544302"/>
                  </a:lnTo>
                  <a:lnTo>
                    <a:pt x="213342" y="1556385"/>
                  </a:lnTo>
                  <a:lnTo>
                    <a:pt x="260096" y="1560576"/>
                  </a:lnTo>
                  <a:lnTo>
                    <a:pt x="1881886" y="1560576"/>
                  </a:lnTo>
                  <a:lnTo>
                    <a:pt x="1928639" y="1556385"/>
                  </a:lnTo>
                  <a:lnTo>
                    <a:pt x="1972642" y="1544302"/>
                  </a:lnTo>
                  <a:lnTo>
                    <a:pt x="2013162" y="1525062"/>
                  </a:lnTo>
                  <a:lnTo>
                    <a:pt x="2049463" y="1499400"/>
                  </a:lnTo>
                  <a:lnTo>
                    <a:pt x="2080811" y="1468050"/>
                  </a:lnTo>
                  <a:lnTo>
                    <a:pt x="2106471" y="1431747"/>
                  </a:lnTo>
                  <a:lnTo>
                    <a:pt x="2125710" y="1391225"/>
                  </a:lnTo>
                  <a:lnTo>
                    <a:pt x="2137791" y="1347221"/>
                  </a:lnTo>
                  <a:lnTo>
                    <a:pt x="2141982" y="1300467"/>
                  </a:lnTo>
                  <a:lnTo>
                    <a:pt x="2141982" y="260095"/>
                  </a:lnTo>
                  <a:lnTo>
                    <a:pt x="2137791" y="213342"/>
                  </a:lnTo>
                  <a:lnTo>
                    <a:pt x="2125710" y="169339"/>
                  </a:lnTo>
                  <a:lnTo>
                    <a:pt x="2106471" y="128819"/>
                  </a:lnTo>
                  <a:lnTo>
                    <a:pt x="2080811" y="92518"/>
                  </a:lnTo>
                  <a:lnTo>
                    <a:pt x="2049463" y="61170"/>
                  </a:lnTo>
                  <a:lnTo>
                    <a:pt x="2013162" y="35510"/>
                  </a:lnTo>
                  <a:lnTo>
                    <a:pt x="1972642" y="16271"/>
                  </a:lnTo>
                  <a:lnTo>
                    <a:pt x="1928639" y="4190"/>
                  </a:lnTo>
                  <a:lnTo>
                    <a:pt x="188188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56635" y="2922656"/>
              <a:ext cx="2142490" cy="1560830"/>
            </a:xfrm>
            <a:custGeom>
              <a:avLst/>
              <a:gdLst/>
              <a:ahLst/>
              <a:cxnLst/>
              <a:rect l="l" t="t" r="r" b="b"/>
              <a:pathLst>
                <a:path w="2142490" h="1560829">
                  <a:moveTo>
                    <a:pt x="0" y="260095"/>
                  </a:moveTo>
                  <a:lnTo>
                    <a:pt x="4190" y="213342"/>
                  </a:lnTo>
                  <a:lnTo>
                    <a:pt x="16271" y="169339"/>
                  </a:lnTo>
                  <a:lnTo>
                    <a:pt x="35510" y="128819"/>
                  </a:lnTo>
                  <a:lnTo>
                    <a:pt x="61170" y="92518"/>
                  </a:lnTo>
                  <a:lnTo>
                    <a:pt x="92518" y="61170"/>
                  </a:lnTo>
                  <a:lnTo>
                    <a:pt x="128819" y="35510"/>
                  </a:lnTo>
                  <a:lnTo>
                    <a:pt x="169339" y="16271"/>
                  </a:lnTo>
                  <a:lnTo>
                    <a:pt x="213342" y="4190"/>
                  </a:lnTo>
                  <a:lnTo>
                    <a:pt x="260096" y="0"/>
                  </a:lnTo>
                  <a:lnTo>
                    <a:pt x="1881886" y="0"/>
                  </a:lnTo>
                  <a:lnTo>
                    <a:pt x="1928639" y="4190"/>
                  </a:lnTo>
                  <a:lnTo>
                    <a:pt x="1972642" y="16271"/>
                  </a:lnTo>
                  <a:lnTo>
                    <a:pt x="2013162" y="35510"/>
                  </a:lnTo>
                  <a:lnTo>
                    <a:pt x="2049463" y="61170"/>
                  </a:lnTo>
                  <a:lnTo>
                    <a:pt x="2080811" y="92518"/>
                  </a:lnTo>
                  <a:lnTo>
                    <a:pt x="2106471" y="128819"/>
                  </a:lnTo>
                  <a:lnTo>
                    <a:pt x="2125710" y="169339"/>
                  </a:lnTo>
                  <a:lnTo>
                    <a:pt x="2137791" y="213342"/>
                  </a:lnTo>
                  <a:lnTo>
                    <a:pt x="2141982" y="260095"/>
                  </a:lnTo>
                  <a:lnTo>
                    <a:pt x="2141982" y="1300467"/>
                  </a:lnTo>
                  <a:lnTo>
                    <a:pt x="2137791" y="1347221"/>
                  </a:lnTo>
                  <a:lnTo>
                    <a:pt x="2125710" y="1391225"/>
                  </a:lnTo>
                  <a:lnTo>
                    <a:pt x="2106471" y="1431747"/>
                  </a:lnTo>
                  <a:lnTo>
                    <a:pt x="2080811" y="1468050"/>
                  </a:lnTo>
                  <a:lnTo>
                    <a:pt x="2049463" y="1499400"/>
                  </a:lnTo>
                  <a:lnTo>
                    <a:pt x="2013162" y="1525062"/>
                  </a:lnTo>
                  <a:lnTo>
                    <a:pt x="1972642" y="1544302"/>
                  </a:lnTo>
                  <a:lnTo>
                    <a:pt x="1928639" y="1556385"/>
                  </a:lnTo>
                  <a:lnTo>
                    <a:pt x="1881886" y="1560576"/>
                  </a:lnTo>
                  <a:lnTo>
                    <a:pt x="260096" y="1560576"/>
                  </a:lnTo>
                  <a:lnTo>
                    <a:pt x="213342" y="1556385"/>
                  </a:lnTo>
                  <a:lnTo>
                    <a:pt x="169339" y="1544302"/>
                  </a:lnTo>
                  <a:lnTo>
                    <a:pt x="128819" y="1525062"/>
                  </a:lnTo>
                  <a:lnTo>
                    <a:pt x="92518" y="1499400"/>
                  </a:lnTo>
                  <a:lnTo>
                    <a:pt x="61170" y="1468050"/>
                  </a:lnTo>
                  <a:lnTo>
                    <a:pt x="35510" y="1431747"/>
                  </a:lnTo>
                  <a:lnTo>
                    <a:pt x="16271" y="1391225"/>
                  </a:lnTo>
                  <a:lnTo>
                    <a:pt x="4190" y="1347221"/>
                  </a:lnTo>
                  <a:lnTo>
                    <a:pt x="0" y="1300467"/>
                  </a:lnTo>
                  <a:lnTo>
                    <a:pt x="0" y="260095"/>
                  </a:lnTo>
                  <a:close/>
                </a:path>
              </a:pathLst>
            </a:custGeom>
            <a:grpFill/>
            <a:ln w="9906">
              <a:solidFill>
                <a:srgbClr val="69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729626" y="3156600"/>
            <a:ext cx="1794510" cy="107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300" b="1" dirty="0">
                <a:latin typeface="Arial"/>
                <a:cs typeface="Arial"/>
              </a:rPr>
              <a:t>NUMBER</a:t>
            </a:r>
            <a:r>
              <a:rPr sz="2300" b="1" spc="-105" dirty="0">
                <a:latin typeface="Arial"/>
                <a:cs typeface="Arial"/>
              </a:rPr>
              <a:t> </a:t>
            </a:r>
            <a:r>
              <a:rPr sz="2300" b="1" spc="-25" dirty="0">
                <a:latin typeface="Arial"/>
                <a:cs typeface="Arial"/>
              </a:rPr>
              <a:t>OF </a:t>
            </a:r>
            <a:r>
              <a:rPr sz="2300" b="1" spc="-10" dirty="0">
                <a:latin typeface="Arial"/>
                <a:cs typeface="Arial"/>
              </a:rPr>
              <a:t>UNITS AVAILABLE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17741" y="2917703"/>
            <a:ext cx="2151380" cy="1570990"/>
            <a:chOff x="6317741" y="2917703"/>
            <a:chExt cx="2151380" cy="157099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" name="object 13"/>
            <p:cNvSpPr/>
            <p:nvPr/>
          </p:nvSpPr>
          <p:spPr>
            <a:xfrm>
              <a:off x="6322694" y="2922656"/>
              <a:ext cx="2141220" cy="1560830"/>
            </a:xfrm>
            <a:custGeom>
              <a:avLst/>
              <a:gdLst/>
              <a:ahLst/>
              <a:cxnLst/>
              <a:rect l="l" t="t" r="r" b="b"/>
              <a:pathLst>
                <a:path w="2141220" h="1560829">
                  <a:moveTo>
                    <a:pt x="1881124" y="0"/>
                  </a:moveTo>
                  <a:lnTo>
                    <a:pt x="260096" y="0"/>
                  </a:lnTo>
                  <a:lnTo>
                    <a:pt x="213342" y="4190"/>
                  </a:lnTo>
                  <a:lnTo>
                    <a:pt x="169339" y="16271"/>
                  </a:lnTo>
                  <a:lnTo>
                    <a:pt x="128819" y="35510"/>
                  </a:lnTo>
                  <a:lnTo>
                    <a:pt x="92518" y="61170"/>
                  </a:lnTo>
                  <a:lnTo>
                    <a:pt x="61170" y="92518"/>
                  </a:lnTo>
                  <a:lnTo>
                    <a:pt x="35510" y="128819"/>
                  </a:lnTo>
                  <a:lnTo>
                    <a:pt x="16271" y="169339"/>
                  </a:lnTo>
                  <a:lnTo>
                    <a:pt x="4190" y="213342"/>
                  </a:lnTo>
                  <a:lnTo>
                    <a:pt x="0" y="260095"/>
                  </a:lnTo>
                  <a:lnTo>
                    <a:pt x="0" y="1300467"/>
                  </a:lnTo>
                  <a:lnTo>
                    <a:pt x="4190" y="1347221"/>
                  </a:lnTo>
                  <a:lnTo>
                    <a:pt x="16271" y="1391225"/>
                  </a:lnTo>
                  <a:lnTo>
                    <a:pt x="35510" y="1431747"/>
                  </a:lnTo>
                  <a:lnTo>
                    <a:pt x="61170" y="1468050"/>
                  </a:lnTo>
                  <a:lnTo>
                    <a:pt x="92518" y="1499400"/>
                  </a:lnTo>
                  <a:lnTo>
                    <a:pt x="128819" y="1525062"/>
                  </a:lnTo>
                  <a:lnTo>
                    <a:pt x="169339" y="1544302"/>
                  </a:lnTo>
                  <a:lnTo>
                    <a:pt x="213342" y="1556385"/>
                  </a:lnTo>
                  <a:lnTo>
                    <a:pt x="260096" y="1560576"/>
                  </a:lnTo>
                  <a:lnTo>
                    <a:pt x="1881124" y="1560576"/>
                  </a:lnTo>
                  <a:lnTo>
                    <a:pt x="1927877" y="1556385"/>
                  </a:lnTo>
                  <a:lnTo>
                    <a:pt x="1971880" y="1544302"/>
                  </a:lnTo>
                  <a:lnTo>
                    <a:pt x="2012400" y="1525062"/>
                  </a:lnTo>
                  <a:lnTo>
                    <a:pt x="2048701" y="1499400"/>
                  </a:lnTo>
                  <a:lnTo>
                    <a:pt x="2080049" y="1468050"/>
                  </a:lnTo>
                  <a:lnTo>
                    <a:pt x="2105709" y="1431747"/>
                  </a:lnTo>
                  <a:lnTo>
                    <a:pt x="2124948" y="1391225"/>
                  </a:lnTo>
                  <a:lnTo>
                    <a:pt x="2137029" y="1347221"/>
                  </a:lnTo>
                  <a:lnTo>
                    <a:pt x="2141220" y="1300467"/>
                  </a:lnTo>
                  <a:lnTo>
                    <a:pt x="2141220" y="260095"/>
                  </a:lnTo>
                  <a:lnTo>
                    <a:pt x="2137029" y="213342"/>
                  </a:lnTo>
                  <a:lnTo>
                    <a:pt x="2124948" y="169339"/>
                  </a:lnTo>
                  <a:lnTo>
                    <a:pt x="2105709" y="128819"/>
                  </a:lnTo>
                  <a:lnTo>
                    <a:pt x="2080049" y="92518"/>
                  </a:lnTo>
                  <a:lnTo>
                    <a:pt x="2048701" y="61170"/>
                  </a:lnTo>
                  <a:lnTo>
                    <a:pt x="2012400" y="35510"/>
                  </a:lnTo>
                  <a:lnTo>
                    <a:pt x="1971880" y="16271"/>
                  </a:lnTo>
                  <a:lnTo>
                    <a:pt x="1927877" y="4190"/>
                  </a:lnTo>
                  <a:lnTo>
                    <a:pt x="188112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22694" y="2922656"/>
              <a:ext cx="2141220" cy="1560830"/>
            </a:xfrm>
            <a:custGeom>
              <a:avLst/>
              <a:gdLst/>
              <a:ahLst/>
              <a:cxnLst/>
              <a:rect l="l" t="t" r="r" b="b"/>
              <a:pathLst>
                <a:path w="2141220" h="1560829">
                  <a:moveTo>
                    <a:pt x="0" y="260095"/>
                  </a:moveTo>
                  <a:lnTo>
                    <a:pt x="4190" y="213342"/>
                  </a:lnTo>
                  <a:lnTo>
                    <a:pt x="16271" y="169339"/>
                  </a:lnTo>
                  <a:lnTo>
                    <a:pt x="35510" y="128819"/>
                  </a:lnTo>
                  <a:lnTo>
                    <a:pt x="61170" y="92518"/>
                  </a:lnTo>
                  <a:lnTo>
                    <a:pt x="92518" y="61170"/>
                  </a:lnTo>
                  <a:lnTo>
                    <a:pt x="128819" y="35510"/>
                  </a:lnTo>
                  <a:lnTo>
                    <a:pt x="169339" y="16271"/>
                  </a:lnTo>
                  <a:lnTo>
                    <a:pt x="213342" y="4190"/>
                  </a:lnTo>
                  <a:lnTo>
                    <a:pt x="260096" y="0"/>
                  </a:lnTo>
                  <a:lnTo>
                    <a:pt x="1881124" y="0"/>
                  </a:lnTo>
                  <a:lnTo>
                    <a:pt x="1927877" y="4190"/>
                  </a:lnTo>
                  <a:lnTo>
                    <a:pt x="1971880" y="16271"/>
                  </a:lnTo>
                  <a:lnTo>
                    <a:pt x="2012400" y="35510"/>
                  </a:lnTo>
                  <a:lnTo>
                    <a:pt x="2048701" y="61170"/>
                  </a:lnTo>
                  <a:lnTo>
                    <a:pt x="2080049" y="92518"/>
                  </a:lnTo>
                  <a:lnTo>
                    <a:pt x="2105709" y="128819"/>
                  </a:lnTo>
                  <a:lnTo>
                    <a:pt x="2124948" y="169339"/>
                  </a:lnTo>
                  <a:lnTo>
                    <a:pt x="2137029" y="213342"/>
                  </a:lnTo>
                  <a:lnTo>
                    <a:pt x="2141220" y="260095"/>
                  </a:lnTo>
                  <a:lnTo>
                    <a:pt x="2141220" y="1300467"/>
                  </a:lnTo>
                  <a:lnTo>
                    <a:pt x="2137029" y="1347221"/>
                  </a:lnTo>
                  <a:lnTo>
                    <a:pt x="2124948" y="1391225"/>
                  </a:lnTo>
                  <a:lnTo>
                    <a:pt x="2105709" y="1431747"/>
                  </a:lnTo>
                  <a:lnTo>
                    <a:pt x="2080049" y="1468050"/>
                  </a:lnTo>
                  <a:lnTo>
                    <a:pt x="2048701" y="1499400"/>
                  </a:lnTo>
                  <a:lnTo>
                    <a:pt x="2012400" y="1525062"/>
                  </a:lnTo>
                  <a:lnTo>
                    <a:pt x="1971880" y="1544302"/>
                  </a:lnTo>
                  <a:lnTo>
                    <a:pt x="1927877" y="1556385"/>
                  </a:lnTo>
                  <a:lnTo>
                    <a:pt x="1881124" y="1560576"/>
                  </a:lnTo>
                  <a:lnTo>
                    <a:pt x="260096" y="1560576"/>
                  </a:lnTo>
                  <a:lnTo>
                    <a:pt x="213342" y="1556385"/>
                  </a:lnTo>
                  <a:lnTo>
                    <a:pt x="169339" y="1544302"/>
                  </a:lnTo>
                  <a:lnTo>
                    <a:pt x="128819" y="1525062"/>
                  </a:lnTo>
                  <a:lnTo>
                    <a:pt x="92518" y="1499400"/>
                  </a:lnTo>
                  <a:lnTo>
                    <a:pt x="61170" y="1468050"/>
                  </a:lnTo>
                  <a:lnTo>
                    <a:pt x="35510" y="1431747"/>
                  </a:lnTo>
                  <a:lnTo>
                    <a:pt x="16271" y="1391225"/>
                  </a:lnTo>
                  <a:lnTo>
                    <a:pt x="4190" y="1347221"/>
                  </a:lnTo>
                  <a:lnTo>
                    <a:pt x="0" y="1300467"/>
                  </a:lnTo>
                  <a:lnTo>
                    <a:pt x="0" y="260095"/>
                  </a:lnTo>
                  <a:close/>
                </a:path>
              </a:pathLst>
            </a:custGeom>
            <a:grpFill/>
            <a:ln w="9906">
              <a:solidFill>
                <a:srgbClr val="695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568995" y="3331860"/>
            <a:ext cx="1647189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" marR="5080" indent="-16510">
              <a:lnSpc>
                <a:spcPct val="100000"/>
              </a:lnSpc>
              <a:spcBef>
                <a:spcPts val="95"/>
              </a:spcBef>
            </a:pPr>
            <a:r>
              <a:rPr sz="2300" b="1" dirty="0">
                <a:latin typeface="Arial"/>
                <a:cs typeface="Arial"/>
              </a:rPr>
              <a:t>ABILITY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25" dirty="0">
                <a:latin typeface="Arial"/>
                <a:cs typeface="Arial"/>
              </a:rPr>
              <a:t>TO </a:t>
            </a:r>
            <a:r>
              <a:rPr sz="2300" b="1" dirty="0">
                <a:latin typeface="Arial"/>
                <a:cs typeface="Arial"/>
              </a:rPr>
              <a:t>TOUR</a:t>
            </a:r>
            <a:r>
              <a:rPr sz="2300" b="1" spc="-75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UNIT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1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Ghosted</a:t>
            </a:r>
            <a:r>
              <a:rPr spc="-55" dirty="0"/>
              <a:t> </a:t>
            </a:r>
            <a:r>
              <a:rPr spc="-185" dirty="0"/>
              <a:t>by</a:t>
            </a:r>
            <a:r>
              <a:rPr spc="-60" dirty="0"/>
              <a:t> </a:t>
            </a:r>
            <a:r>
              <a:rPr spc="-185" dirty="0"/>
              <a:t>Housing</a:t>
            </a:r>
            <a:r>
              <a:rPr spc="-60" dirty="0"/>
              <a:t> </a:t>
            </a:r>
            <a:r>
              <a:rPr spc="-125" dirty="0"/>
              <a:t>Provider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50724" y="1167903"/>
            <a:ext cx="4088129" cy="33566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325"/>
              </a:spcBef>
            </a:pP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Some</a:t>
            </a:r>
            <a:r>
              <a:rPr sz="17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voucher</a:t>
            </a:r>
            <a:r>
              <a:rPr sz="1700" spc="-7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holders</a:t>
            </a:r>
            <a:r>
              <a:rPr sz="1700" spc="-7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were</a:t>
            </a:r>
            <a:r>
              <a:rPr sz="1700" spc="-7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expressly</a:t>
            </a:r>
            <a:r>
              <a:rPr sz="1700" spc="-7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told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that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their</a:t>
            </a:r>
            <a:r>
              <a:rPr sz="17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voucher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was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not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barrier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renting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</a:t>
            </a:r>
            <a:r>
              <a:rPr sz="17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unit.</a:t>
            </a:r>
            <a:endParaRPr sz="17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676910">
              <a:lnSpc>
                <a:spcPts val="1839"/>
              </a:lnSpc>
              <a:spcBef>
                <a:spcPts val="1635"/>
              </a:spcBef>
            </a:pP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81%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of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those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tests,</a:t>
            </a:r>
            <a:r>
              <a:rPr sz="17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evidence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of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discrimination</a:t>
            </a:r>
            <a:r>
              <a:rPr sz="17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was</a:t>
            </a:r>
            <a:r>
              <a:rPr sz="17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ultimately</a:t>
            </a:r>
            <a:r>
              <a:rPr sz="17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found.</a:t>
            </a:r>
            <a:endParaRPr sz="17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363855">
              <a:lnSpc>
                <a:spcPts val="1839"/>
              </a:lnSpc>
              <a:spcBef>
                <a:spcPts val="1639"/>
              </a:spcBef>
            </a:pP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</a:t>
            </a:r>
            <a:r>
              <a:rPr sz="17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56%</a:t>
            </a:r>
            <a:r>
              <a:rPr sz="17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of</a:t>
            </a:r>
            <a:r>
              <a:rPr sz="17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those</a:t>
            </a:r>
            <a:r>
              <a:rPr sz="17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cases,</a:t>
            </a:r>
            <a:r>
              <a:rPr sz="17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</a:t>
            </a:r>
            <a:r>
              <a:rPr sz="17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real</a:t>
            </a:r>
            <a:r>
              <a:rPr sz="17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estate professional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ceased</a:t>
            </a:r>
            <a:r>
              <a:rPr sz="17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all</a:t>
            </a:r>
            <a:r>
              <a:rPr sz="17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communication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with</a:t>
            </a:r>
            <a:r>
              <a:rPr sz="17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</a:t>
            </a:r>
            <a:r>
              <a:rPr sz="17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testers</a:t>
            </a:r>
            <a:r>
              <a:rPr sz="17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</a:t>
            </a:r>
            <a:r>
              <a:rPr sz="17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spite</a:t>
            </a:r>
            <a:r>
              <a:rPr sz="17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of</a:t>
            </a:r>
            <a:r>
              <a:rPr sz="17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significant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efforts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on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each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testers’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part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make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contact.</a:t>
            </a:r>
            <a:endParaRPr sz="17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304544"/>
            <a:ext cx="4251097" cy="360723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4" y="497842"/>
            <a:ext cx="3279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Touring</a:t>
            </a:r>
            <a:r>
              <a:rPr spc="-85" dirty="0"/>
              <a:t> </a:t>
            </a:r>
            <a:r>
              <a:rPr spc="-100" dirty="0"/>
              <a:t>the </a:t>
            </a:r>
            <a:r>
              <a:rPr spc="-130" dirty="0"/>
              <a:t>Unit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424" y="1313445"/>
            <a:ext cx="3903979" cy="228395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203835">
              <a:lnSpc>
                <a:spcPts val="2160"/>
              </a:lnSpc>
              <a:spcBef>
                <a:spcPts val="370"/>
              </a:spcBef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Real</a:t>
            </a:r>
            <a:r>
              <a:rPr sz="2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estate</a:t>
            </a:r>
            <a:r>
              <a:rPr sz="2000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professionals</a:t>
            </a:r>
            <a:r>
              <a:rPr sz="2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did</a:t>
            </a:r>
            <a:r>
              <a:rPr sz="20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not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return</a:t>
            </a:r>
            <a:r>
              <a:rPr sz="20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calls</a:t>
            </a:r>
            <a:r>
              <a:rPr sz="20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from</a:t>
            </a:r>
            <a:r>
              <a:rPr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testers with racially identifiable Black names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1625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Testers with racially identifiable white names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were</a:t>
            </a:r>
            <a:r>
              <a:rPr sz="2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able</a:t>
            </a:r>
            <a:r>
              <a:rPr sz="20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</a:t>
            </a:r>
            <a:r>
              <a:rPr sz="2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tour</a:t>
            </a:r>
            <a:r>
              <a:rPr sz="2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unit</a:t>
            </a:r>
            <a:r>
              <a:rPr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(if</a:t>
            </a:r>
            <a:r>
              <a:rPr sz="20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they</a:t>
            </a:r>
            <a:r>
              <a:rPr sz="20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didn’t</a:t>
            </a:r>
            <a:r>
              <a:rPr sz="20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have</a:t>
            </a:r>
            <a:r>
              <a:rPr sz="20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</a:t>
            </a:r>
            <a:r>
              <a:rPr sz="20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voucher).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1354111"/>
            <a:ext cx="3964853" cy="356883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1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Units</a:t>
            </a:r>
            <a:r>
              <a:rPr spc="-100" dirty="0"/>
              <a:t> </a:t>
            </a:r>
            <a:r>
              <a:rPr spc="-185" dirty="0"/>
              <a:t>Housing</a:t>
            </a:r>
            <a:r>
              <a:rPr spc="-70" dirty="0"/>
              <a:t> </a:t>
            </a:r>
            <a:r>
              <a:rPr spc="-160" dirty="0"/>
              <a:t>Providers</a:t>
            </a:r>
            <a:r>
              <a:rPr spc="-90" dirty="0"/>
              <a:t> </a:t>
            </a:r>
            <a:r>
              <a:rPr spc="-70" dirty="0"/>
              <a:t>Said</a:t>
            </a:r>
            <a:r>
              <a:rPr spc="-160" dirty="0"/>
              <a:t> </a:t>
            </a:r>
            <a:r>
              <a:rPr spc="-65" dirty="0"/>
              <a:t>were</a:t>
            </a:r>
            <a:r>
              <a:rPr spc="-105" dirty="0"/>
              <a:t> </a:t>
            </a:r>
            <a:r>
              <a:rPr spc="-110" dirty="0"/>
              <a:t>Availabl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8293" y="1200150"/>
            <a:ext cx="3824604" cy="344517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325"/>
              </a:spcBef>
            </a:pP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After</a:t>
            </a:r>
            <a:r>
              <a:rPr sz="17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7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"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.’s"</a:t>
            </a:r>
            <a:r>
              <a:rPr sz="17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tour,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she</a:t>
            </a:r>
            <a:r>
              <a:rPr sz="17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was</a:t>
            </a:r>
            <a:r>
              <a:rPr sz="17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invited</a:t>
            </a:r>
            <a:r>
              <a:rPr sz="17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join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“select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group”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see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another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unit:</a:t>
            </a:r>
            <a:endParaRPr sz="17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387985">
              <a:lnSpc>
                <a:spcPts val="1839"/>
              </a:lnSpc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"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They</a:t>
            </a:r>
            <a:r>
              <a:rPr sz="17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don’t</a:t>
            </a:r>
            <a:r>
              <a:rPr sz="1700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advertise</a:t>
            </a:r>
            <a:r>
              <a:rPr sz="17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that</a:t>
            </a:r>
            <a:r>
              <a:rPr sz="17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apartment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because</a:t>
            </a:r>
            <a:r>
              <a:rPr sz="17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then</a:t>
            </a:r>
            <a:r>
              <a:rPr sz="17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they</a:t>
            </a:r>
            <a:r>
              <a:rPr sz="17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would</a:t>
            </a:r>
            <a:r>
              <a:rPr sz="17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have</a:t>
            </a:r>
            <a:r>
              <a:rPr sz="17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respond</a:t>
            </a:r>
            <a:r>
              <a:rPr sz="1700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</a:t>
            </a:r>
            <a:r>
              <a:rPr sz="17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everyone</a:t>
            </a:r>
            <a:r>
              <a:rPr sz="17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who</a:t>
            </a:r>
            <a:r>
              <a:rPr sz="17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inquires...</a:t>
            </a:r>
            <a:r>
              <a:rPr lang="en-US"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“</a:t>
            </a:r>
            <a:br>
              <a:rPr lang="en-US"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</a:br>
            <a:endParaRPr sz="17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64769">
              <a:lnSpc>
                <a:spcPts val="1839"/>
              </a:lnSpc>
              <a:spcBef>
                <a:spcPts val="990"/>
              </a:spcBef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"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They</a:t>
            </a:r>
            <a:r>
              <a:rPr sz="17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were</a:t>
            </a:r>
            <a:r>
              <a:rPr sz="17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looking</a:t>
            </a:r>
            <a:r>
              <a:rPr sz="17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for</a:t>
            </a:r>
            <a:r>
              <a:rPr sz="17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people</a:t>
            </a:r>
            <a:r>
              <a:rPr sz="17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with</a:t>
            </a:r>
            <a:r>
              <a:rPr sz="17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quiet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lifestyles</a:t>
            </a:r>
            <a:r>
              <a:rPr sz="1700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who</a:t>
            </a:r>
            <a:r>
              <a:rPr sz="1700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work,</a:t>
            </a:r>
            <a:r>
              <a:rPr sz="1700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not</a:t>
            </a:r>
            <a:r>
              <a:rPr sz="1700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CEOs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necessarily,</a:t>
            </a:r>
            <a:r>
              <a:rPr sz="17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but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people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with</a:t>
            </a:r>
            <a:r>
              <a:rPr sz="17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good</a:t>
            </a:r>
            <a:r>
              <a:rPr sz="17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jobs.</a:t>
            </a:r>
            <a:r>
              <a:rPr lang="en-US"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"</a:t>
            </a:r>
            <a:endParaRPr sz="17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159385">
              <a:lnSpc>
                <a:spcPts val="1839"/>
              </a:lnSpc>
              <a:spcBef>
                <a:spcPts val="985"/>
              </a:spcBef>
            </a:pP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other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three</a:t>
            </a:r>
            <a:r>
              <a:rPr sz="17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testers</a:t>
            </a:r>
            <a:r>
              <a:rPr sz="17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did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not</a:t>
            </a:r>
            <a:r>
              <a:rPr sz="17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receive </a:t>
            </a:r>
            <a:r>
              <a:rPr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this</a:t>
            </a:r>
            <a:r>
              <a:rPr sz="17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offer.</a:t>
            </a:r>
            <a:endParaRPr sz="17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304544"/>
            <a:ext cx="3952493" cy="36865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1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Units</a:t>
            </a:r>
            <a:r>
              <a:rPr spc="-95" dirty="0"/>
              <a:t> </a:t>
            </a:r>
            <a:r>
              <a:rPr spc="-145" dirty="0"/>
              <a:t>Shown</a:t>
            </a:r>
            <a:r>
              <a:rPr spc="-85" dirty="0"/>
              <a:t> </a:t>
            </a:r>
            <a:r>
              <a:rPr spc="-165" dirty="0"/>
              <a:t>to</a:t>
            </a:r>
            <a:r>
              <a:rPr spc="-85" dirty="0"/>
              <a:t> </a:t>
            </a:r>
            <a:r>
              <a:rPr spc="-105" dirty="0"/>
              <a:t>Testers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424" y="1431156"/>
            <a:ext cx="3698240" cy="17883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White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Market Rate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tester 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was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unable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tour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unit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only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10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tests</a:t>
            </a:r>
            <a:r>
              <a:rPr lang="en-US"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out of 50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.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549910">
              <a:lnSpc>
                <a:spcPts val="1939"/>
              </a:lnSpc>
              <a:spcBef>
                <a:spcPts val="1655"/>
              </a:spcBef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5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of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os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tests, the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unit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had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rented</a:t>
            </a:r>
            <a:r>
              <a:rPr lang="en-US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so no one could tour it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.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999744"/>
            <a:ext cx="4065269" cy="36865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"/>
            <a:ext cx="9000349" cy="1105431"/>
          </a:xfrm>
          <a:prstGeom prst="rect">
            <a:avLst/>
          </a:prstGeom>
        </p:spPr>
        <p:txBody>
          <a:bodyPr vert="horz" wrap="square" lIns="0" tIns="5461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lang="en-US" spc="-95" dirty="0"/>
              <a:t>Real Estate Professionals as </a:t>
            </a:r>
            <a:r>
              <a:rPr spc="-95" dirty="0"/>
              <a:t>Gatekeepers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352550"/>
            <a:ext cx="8524976" cy="354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7540">
              <a:lnSpc>
                <a:spcPct val="126099"/>
              </a:lnSpc>
              <a:spcBef>
                <a:spcPts val="100"/>
              </a:spcBef>
            </a:pP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187</a:t>
            </a:r>
            <a:r>
              <a:rPr sz="2400" spc="-75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testers</a:t>
            </a:r>
            <a:r>
              <a:rPr sz="2400" spc="-65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interacted</a:t>
            </a:r>
            <a:r>
              <a:rPr sz="2400" spc="-7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with</a:t>
            </a:r>
            <a:r>
              <a:rPr sz="2400" spc="-7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a</a:t>
            </a:r>
            <a:r>
              <a:rPr sz="2400" spc="-7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real</a:t>
            </a:r>
            <a:r>
              <a:rPr sz="2400" spc="-7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estate</a:t>
            </a:r>
            <a:r>
              <a:rPr sz="2400" spc="-7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1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/>
              </a:rPr>
              <a:t>professional </a:t>
            </a:r>
            <a:endParaRPr lang="en-US" sz="2400" spc="-10" dirty="0">
              <a:solidFill>
                <a:schemeClr val="accent6">
                  <a:lumMod val="50000"/>
                </a:schemeClr>
              </a:solidFill>
              <a:latin typeface="+mj-lt"/>
              <a:cs typeface="Arial"/>
            </a:endParaRPr>
          </a:p>
          <a:p>
            <a:pPr marL="12700" marR="637540">
              <a:lnSpc>
                <a:spcPct val="126099"/>
              </a:lnSpc>
              <a:spcBef>
                <a:spcPts val="100"/>
              </a:spcBef>
            </a:pP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14</a:t>
            </a:r>
            <a:r>
              <a:rPr sz="2400" spc="-8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testers</a:t>
            </a:r>
            <a:r>
              <a:rPr sz="2400" spc="-7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interacted</a:t>
            </a:r>
            <a:r>
              <a:rPr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with</a:t>
            </a:r>
            <a:r>
              <a:rPr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the</a:t>
            </a:r>
            <a:r>
              <a:rPr sz="2400" spc="-7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property</a:t>
            </a:r>
            <a:r>
              <a:rPr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owner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4</a:t>
            </a:r>
            <a:r>
              <a:rPr sz="2400" spc="-9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testers</a:t>
            </a:r>
            <a:r>
              <a:rPr sz="2400" spc="-9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interacted</a:t>
            </a:r>
            <a:r>
              <a:rPr sz="2400" spc="-9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with</a:t>
            </a:r>
            <a:r>
              <a:rPr sz="2400" spc="-9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property</a:t>
            </a:r>
            <a:r>
              <a:rPr sz="2400" spc="-9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management</a:t>
            </a:r>
            <a:r>
              <a:rPr sz="2400" spc="-9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personnel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R="5715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On</a:t>
            </a:r>
            <a:r>
              <a:rPr sz="2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paper,</a:t>
            </a:r>
            <a:r>
              <a:rPr sz="2400" b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all</a:t>
            </a:r>
            <a:r>
              <a:rPr sz="24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the</a:t>
            </a:r>
            <a:r>
              <a:rPr sz="24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spc="-9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testers</a:t>
            </a:r>
            <a:r>
              <a:rPr sz="24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were</a:t>
            </a:r>
            <a:r>
              <a:rPr sz="2400" b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spc="-10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equally</a:t>
            </a:r>
            <a:r>
              <a:rPr sz="2400" b="1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spc="-1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qualified</a:t>
            </a:r>
            <a:r>
              <a:rPr sz="24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to</a:t>
            </a:r>
            <a:r>
              <a:rPr sz="24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rent.</a:t>
            </a:r>
            <a:endParaRPr lang="en-US" sz="2400" b="1" spc="-1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R="57150" algn="ctr">
              <a:lnSpc>
                <a:spcPct val="100000"/>
              </a:lnSpc>
              <a:spcBef>
                <a:spcPts val="5"/>
              </a:spcBef>
            </a:pP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162560" marR="242570" indent="76200" algn="ctr">
              <a:lnSpc>
                <a:spcPts val="2480"/>
              </a:lnSpc>
              <a:spcBef>
                <a:spcPts val="1040"/>
              </a:spcBef>
            </a:pPr>
            <a:r>
              <a:rPr sz="2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Many</a:t>
            </a:r>
            <a:r>
              <a:rPr sz="24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9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testers</a:t>
            </a:r>
            <a:r>
              <a:rPr sz="2400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were</a:t>
            </a:r>
            <a:r>
              <a:rPr sz="2400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never</a:t>
            </a:r>
            <a:r>
              <a:rPr sz="2400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able</a:t>
            </a:r>
            <a:r>
              <a:rPr sz="2400" spc="-7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10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to</a:t>
            </a:r>
            <a:r>
              <a:rPr sz="24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demonstrate</a:t>
            </a:r>
            <a:r>
              <a:rPr sz="24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their </a:t>
            </a:r>
            <a:r>
              <a:rPr sz="2400" spc="-114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ability</a:t>
            </a:r>
            <a:r>
              <a:rPr sz="2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10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to</a:t>
            </a:r>
            <a:r>
              <a:rPr sz="24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rent </a:t>
            </a:r>
            <a:r>
              <a:rPr sz="24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the</a:t>
            </a:r>
            <a:r>
              <a:rPr sz="2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14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unit</a:t>
            </a:r>
            <a:r>
              <a:rPr sz="24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because</a:t>
            </a:r>
            <a:r>
              <a:rPr sz="2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9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they</a:t>
            </a:r>
            <a:r>
              <a:rPr sz="2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were </a:t>
            </a:r>
            <a:r>
              <a:rPr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screened</a:t>
            </a:r>
            <a:r>
              <a:rPr sz="24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out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early </a:t>
            </a:r>
            <a:r>
              <a:rPr sz="2400" spc="-1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in</a:t>
            </a:r>
            <a:r>
              <a:rPr sz="24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the</a:t>
            </a:r>
            <a:r>
              <a:rPr sz="2400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process.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399" y="209550"/>
            <a:ext cx="79038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45" dirty="0"/>
              <a:t>Best Practices</a:t>
            </a:r>
            <a:r>
              <a:rPr spc="-55" dirty="0"/>
              <a:t> </a:t>
            </a:r>
            <a:r>
              <a:rPr spc="-195" dirty="0"/>
              <a:t>for</a:t>
            </a:r>
            <a:r>
              <a:rPr spc="-50" dirty="0"/>
              <a:t> </a:t>
            </a:r>
            <a:r>
              <a:rPr spc="-185" dirty="0"/>
              <a:t>Housing</a:t>
            </a:r>
            <a:r>
              <a:rPr spc="-60" dirty="0"/>
              <a:t> </a:t>
            </a:r>
            <a:r>
              <a:rPr spc="-130" dirty="0"/>
              <a:t>Providers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047750"/>
            <a:ext cx="7903845" cy="400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checklist and team plan.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2">
              <a:spcBef>
                <a:spcPts val="100"/>
              </a:spcBef>
              <a:tabLst>
                <a:tab pos="3556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Checklists help you remain CONSISTENT and ensure you treat all prospective tenants the same.</a:t>
            </a:r>
          </a:p>
          <a:p>
            <a:pPr marL="12700" lvl="2">
              <a:spcBef>
                <a:spcPts val="100"/>
              </a:spcBef>
              <a:tabLst>
                <a:tab pos="3556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2">
              <a:spcBef>
                <a:spcPts val="100"/>
              </a:spcBef>
              <a:tabLst>
                <a:tab pos="3556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an order of operations will improve your customer service all around.</a:t>
            </a:r>
          </a:p>
          <a:p>
            <a:pPr marL="12700" lvl="2">
              <a:spcBef>
                <a:spcPts val="100"/>
              </a:spcBef>
              <a:tabLst>
                <a:tab pos="3556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2">
              <a:spcBef>
                <a:spcPts val="100"/>
              </a:spcBef>
              <a:tabLst>
                <a:tab pos="3556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all employees are on the same page, so prospective tenants or home purchasers aren’t receiving different service based on which agent they speak to.</a:t>
            </a:r>
          </a:p>
          <a:p>
            <a:pPr marL="12700" lvl="2">
              <a:spcBef>
                <a:spcPts val="100"/>
              </a:spcBef>
              <a:tabLst>
                <a:tab pos="3556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2">
              <a:spcBef>
                <a:spcPts val="100"/>
              </a:spcBef>
              <a:tabLst>
                <a:tab pos="3556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Remember, an agency can be held liable for the actions of an individual agent, and often will be.</a:t>
            </a:r>
          </a:p>
          <a:p>
            <a:pPr marL="12700" lvl="2">
              <a:spcBef>
                <a:spcPts val="100"/>
              </a:spcBef>
              <a:tabLst>
                <a:tab pos="3556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1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Presentation</a:t>
            </a:r>
            <a:r>
              <a:rPr spc="-65" dirty="0"/>
              <a:t> </a:t>
            </a:r>
            <a:r>
              <a:rPr spc="-12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724" y="1332096"/>
            <a:ext cx="67056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romanUcPeriod"/>
              <a:tabLst>
                <a:tab pos="354965" algn="l"/>
                <a:tab pos="355600" algn="l"/>
              </a:tabLst>
            </a:pPr>
            <a:r>
              <a:rPr lang="en-US" sz="2000" dirty="0">
                <a:solidFill>
                  <a:srgbClr val="695D46"/>
                </a:solidFill>
                <a:latin typeface="+mj-lt"/>
                <a:cs typeface="Arial"/>
              </a:rPr>
              <a:t>Overview of History, Laws, and Discriminatory Practices</a:t>
            </a:r>
            <a:endParaRPr sz="20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95D46"/>
              </a:buClr>
              <a:buFont typeface="Arial"/>
              <a:buAutoNum type="romanUcPeriod"/>
            </a:pPr>
            <a:endParaRPr sz="2000" dirty="0">
              <a:latin typeface="+mj-lt"/>
              <a:cs typeface="Arial"/>
            </a:endParaRPr>
          </a:p>
          <a:p>
            <a:pPr marL="354965" indent="-342265">
              <a:lnSpc>
                <a:spcPct val="100000"/>
              </a:lnSpc>
              <a:buAutoNum type="romanUcPeriod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695D46"/>
                </a:solidFill>
                <a:latin typeface="+mj-lt"/>
                <a:cs typeface="Arial"/>
              </a:rPr>
              <a:t>Fair</a:t>
            </a:r>
            <a:r>
              <a:rPr sz="2000" spc="-20" dirty="0">
                <a:solidFill>
                  <a:srgbClr val="695D46"/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rgbClr val="695D46"/>
                </a:solidFill>
                <a:latin typeface="+mj-lt"/>
                <a:cs typeface="Arial"/>
              </a:rPr>
              <a:t>Housing</a:t>
            </a:r>
            <a:r>
              <a:rPr sz="2000" spc="-15" dirty="0">
                <a:solidFill>
                  <a:srgbClr val="695D46"/>
                </a:solidFill>
                <a:latin typeface="+mj-lt"/>
                <a:cs typeface="Arial"/>
              </a:rPr>
              <a:t> </a:t>
            </a:r>
            <a:r>
              <a:rPr sz="2000" spc="-25" dirty="0">
                <a:solidFill>
                  <a:srgbClr val="695D46"/>
                </a:solidFill>
                <a:latin typeface="+mj-lt"/>
                <a:cs typeface="Arial"/>
              </a:rPr>
              <a:t>101</a:t>
            </a:r>
            <a:endParaRPr sz="20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695D46"/>
              </a:buClr>
              <a:buFont typeface="Arial"/>
              <a:buAutoNum type="romanUcPeriod"/>
            </a:pPr>
            <a:endParaRPr sz="2000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buAutoNum type="romanUcPeriod"/>
              <a:tabLst>
                <a:tab pos="355600" algn="l"/>
              </a:tabLst>
            </a:pPr>
            <a:r>
              <a:rPr lang="en-US" sz="2000" dirty="0">
                <a:solidFill>
                  <a:srgbClr val="695D46"/>
                </a:solidFill>
                <a:latin typeface="+mj-lt"/>
                <a:cs typeface="Arial"/>
              </a:rPr>
              <a:t>2020 Housing Discrimination Study</a:t>
            </a:r>
            <a:endParaRPr sz="20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95D46"/>
              </a:buClr>
              <a:buFont typeface="Arial"/>
              <a:buAutoNum type="romanUcPeriod"/>
            </a:pPr>
            <a:endParaRPr sz="2000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buAutoNum type="romanUcPeriod"/>
              <a:tabLst>
                <a:tab pos="355600" algn="l"/>
              </a:tabLst>
            </a:pPr>
            <a:r>
              <a:rPr lang="en-US" sz="2000" dirty="0">
                <a:solidFill>
                  <a:srgbClr val="695D46"/>
                </a:solidFill>
                <a:latin typeface="+mj-lt"/>
                <a:cs typeface="Arial"/>
              </a:rPr>
              <a:t>Best practices for real estate professionals</a:t>
            </a:r>
            <a:endParaRPr sz="20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695D46"/>
              </a:buClr>
              <a:buFont typeface="Arial"/>
              <a:buAutoNum type="romanUcPeriod"/>
            </a:pPr>
            <a:endParaRPr sz="2000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buAutoNum type="romanUcPeriod"/>
              <a:tabLst>
                <a:tab pos="355600" algn="l"/>
              </a:tabLst>
            </a:pPr>
            <a:r>
              <a:rPr sz="2000" spc="-25" dirty="0">
                <a:solidFill>
                  <a:srgbClr val="695D46"/>
                </a:solidFill>
                <a:latin typeface="+mj-lt"/>
                <a:cs typeface="Arial"/>
              </a:rPr>
              <a:t>Q&amp;A</a:t>
            </a:r>
            <a:endParaRPr sz="200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277DA-497A-4B66-B2B7-5C06F4A5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9550"/>
            <a:ext cx="9009099" cy="553998"/>
          </a:xfrm>
        </p:spPr>
        <p:txBody>
          <a:bodyPr/>
          <a:lstStyle/>
          <a:p>
            <a:r>
              <a:rPr lang="en-US" dirty="0"/>
              <a:t>Best Practices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D431C-E4E6-4A94-9A11-E6CA35A10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971550"/>
            <a:ext cx="8305799" cy="439864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template emails or other correspondence (like text messages)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One form of discrimination we often observe is where members of a protected class are not told about special deals, receive less information about available units, or are told about fewer units.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Templates ensure that everyone is getting the same information.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Using a template also helps avoid mistakes, forgotten info, etc.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aware that discrimination can occur at all steps of the process (touring, application, appraisals, etc.)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C825-D6C3-46E3-BE9B-16CD73E8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9550"/>
            <a:ext cx="9009099" cy="553998"/>
          </a:xfrm>
        </p:spPr>
        <p:txBody>
          <a:bodyPr/>
          <a:lstStyle/>
          <a:p>
            <a:r>
              <a:rPr lang="en-US" spc="-145" dirty="0"/>
              <a:t>Best Practices</a:t>
            </a:r>
            <a:r>
              <a:rPr lang="en-US" spc="-55" dirty="0"/>
              <a:t> </a:t>
            </a:r>
            <a:r>
              <a:rPr lang="en-US" spc="-195" dirty="0"/>
              <a:t>cont.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7C273-20C4-4DFD-B34D-1C17EE224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123950"/>
            <a:ext cx="7541538" cy="37338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credit checks OK – as long as EVERY APPLICANT is asked for the same information.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 of what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ask about: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1. If applicant has a disability or the nature or severity of disability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2. If the applicant has children or the age and genders of the children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3. The nature of the relationship between adult applicants, i.e., marital status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4. One’s sexual orientation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5. Age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6. Religion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8EF0-D82D-4708-9363-00E1BAD0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38150"/>
            <a:ext cx="9009099" cy="553998"/>
          </a:xfrm>
        </p:spPr>
        <p:txBody>
          <a:bodyPr/>
          <a:lstStyle/>
          <a:p>
            <a:r>
              <a:rPr lang="en-US" spc="-145" dirty="0"/>
              <a:t>Best Practices</a:t>
            </a:r>
            <a:r>
              <a:rPr lang="en-US" spc="-55" dirty="0"/>
              <a:t> </a:t>
            </a:r>
            <a:r>
              <a:rPr lang="en-US" spc="-195" dirty="0"/>
              <a:t>cont.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81970-E6BB-4432-84B4-FD4518B34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48283"/>
            <a:ext cx="7541538" cy="284693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a call log for people you communicate with.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prepared to communicate about re levant laws (be knowledgeable about your obligations as a realtor)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down. Engage in self-reflection.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 - Project Implicit, take implicit association tests at (https://implicit.harvard.edu/implicit/	)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57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8EF0-D82D-4708-9363-00E1BAD0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38150"/>
            <a:ext cx="9009099" cy="553998"/>
          </a:xfrm>
        </p:spPr>
        <p:txBody>
          <a:bodyPr/>
          <a:lstStyle/>
          <a:p>
            <a:r>
              <a:rPr lang="en-US" spc="-145" dirty="0"/>
              <a:t>Best Practices</a:t>
            </a:r>
            <a:r>
              <a:rPr lang="en-US" spc="-55" dirty="0"/>
              <a:t> </a:t>
            </a:r>
            <a:r>
              <a:rPr lang="en-US" spc="-195" dirty="0"/>
              <a:t>cont.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81970-E6BB-4432-84B4-FD4518B34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7696199" cy="284693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and attend regular fair housing trainings to keep aware of your legal obligations.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monitoring plan which ensures all prospective home purchasers and tenants are treated similarly and fairly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 for change! Join with real state professionals to fight for fair housing, and for changes which would benefit both buyers and sellers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housing is good business, it benefits EVERYONE!</a:t>
            </a:r>
          </a:p>
        </p:txBody>
      </p:sp>
    </p:spTree>
    <p:extLst>
      <p:ext uri="{BB962C8B-B14F-4D97-AF65-F5344CB8AC3E}">
        <p14:creationId xmlns:p14="http://schemas.microsoft.com/office/powerpoint/2010/main" val="2314938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0733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95"/>
              </a:spcBef>
            </a:pPr>
            <a:r>
              <a:rPr lang="en-US" spc="-65" dirty="0"/>
              <a:t>Want to dive deeper? History resources: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200150"/>
            <a:ext cx="8477783" cy="36365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004569" indent="-342265">
              <a:lnSpc>
                <a:spcPct val="108900"/>
              </a:lnSpc>
              <a:spcBef>
                <a:spcPts val="100"/>
              </a:spcBef>
              <a:buFont typeface="Times New Roman"/>
              <a:buChar char="●"/>
              <a:tabLst>
                <a:tab pos="354965" algn="l"/>
                <a:tab pos="355600" algn="l"/>
              </a:tabLs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Algorithms and protentional discrimination: </a:t>
            </a:r>
            <a:r>
              <a:rPr lang="en-US" sz="1800" u="sng" dirty="0">
                <a:hlinkClick r:id="rId2"/>
              </a:rPr>
              <a:t>https://www.justice.gov/usao-ma/pr/us-attorneys-office-files-statement-interest-fair-housing-act-case-alleging-unlawful</a:t>
            </a:r>
            <a:r>
              <a:rPr lang="en-US" sz="1800" dirty="0"/>
              <a:t>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  <a:p>
            <a:pPr marL="354965" marR="1004569" indent="-342265">
              <a:lnSpc>
                <a:spcPct val="108900"/>
              </a:lnSpc>
              <a:spcBef>
                <a:spcPts val="100"/>
              </a:spcBef>
              <a:buFont typeface="Times New Roman"/>
              <a:buChar char="●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Richard</a:t>
            </a:r>
            <a:r>
              <a:rPr sz="2000" spc="-9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Rothstein,</a:t>
            </a:r>
            <a:r>
              <a:rPr sz="2000" spc="37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The</a:t>
            </a:r>
            <a:r>
              <a:rPr sz="2000" i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Color</a:t>
            </a:r>
            <a:r>
              <a:rPr sz="2000" i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of</a:t>
            </a:r>
            <a:r>
              <a:rPr sz="2000" i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La</a:t>
            </a:r>
            <a:r>
              <a:rPr sz="2000" i="1" spc="-57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w</a:t>
            </a:r>
            <a:r>
              <a:rPr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:</a:t>
            </a:r>
            <a:r>
              <a:rPr sz="20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A</a:t>
            </a:r>
            <a:r>
              <a:rPr sz="2000" i="1" spc="-7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Forgotten</a:t>
            </a:r>
            <a:r>
              <a:rPr sz="2000" i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History</a:t>
            </a:r>
            <a:r>
              <a:rPr sz="2000" i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of</a:t>
            </a:r>
            <a:r>
              <a:rPr sz="2000" i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How</a:t>
            </a:r>
            <a:r>
              <a:rPr sz="2000" i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Our </a:t>
            </a:r>
            <a:r>
              <a:rPr sz="2000" i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Government</a:t>
            </a:r>
            <a:r>
              <a:rPr sz="2000" i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Segregated</a:t>
            </a:r>
            <a:r>
              <a:rPr sz="2000" i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America</a:t>
            </a:r>
            <a:r>
              <a:rPr sz="20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(1st.</a:t>
            </a:r>
            <a:r>
              <a:rPr sz="2000" spc="2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Ed.</a:t>
            </a:r>
            <a:r>
              <a:rPr sz="20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2017)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04"/>
              </a:spcBef>
              <a:buChar char="●"/>
              <a:tabLst>
                <a:tab pos="354965" algn="l"/>
                <a:tab pos="355600" algn="l"/>
              </a:tabLst>
            </a:pPr>
            <a:r>
              <a:rPr sz="2000" spc="-114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Ja</a:t>
            </a:r>
            <a:r>
              <a:rPr sz="2000" spc="-2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m</a:t>
            </a:r>
            <a:r>
              <a:rPr sz="2000" spc="-18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es</a:t>
            </a:r>
            <a:r>
              <a:rPr sz="20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W.</a:t>
            </a:r>
            <a:r>
              <a:rPr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Lo</a:t>
            </a:r>
            <a:r>
              <a:rPr sz="2000" spc="-27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ewen,</a:t>
            </a:r>
            <a:r>
              <a:rPr sz="20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i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Sundown</a:t>
            </a:r>
            <a:r>
              <a:rPr sz="2000" i="1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Towns:</a:t>
            </a:r>
            <a:r>
              <a:rPr sz="2000" i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A</a:t>
            </a:r>
            <a:r>
              <a:rPr sz="2000" i="1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Hidden</a:t>
            </a:r>
            <a:r>
              <a:rPr sz="2000" i="1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Dimension</a:t>
            </a:r>
            <a:r>
              <a:rPr sz="2000" i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of</a:t>
            </a:r>
            <a:r>
              <a:rPr sz="2000" i="1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American </a:t>
            </a:r>
            <a:r>
              <a:rPr sz="2000" i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Racism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305"/>
              </a:spcBef>
            </a:pPr>
            <a:r>
              <a:rPr sz="2000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(To</a:t>
            </a:r>
            <a:r>
              <a:rPr sz="2000" spc="-27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uchstone</a:t>
            </a:r>
            <a:r>
              <a:rPr sz="2000" spc="23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1st</a:t>
            </a:r>
            <a:r>
              <a:rPr sz="20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ed.</a:t>
            </a:r>
            <a:r>
              <a:rPr sz="20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2006)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endParaRPr>
          </a:p>
          <a:p>
            <a:pPr marL="354965" marR="373380" indent="-342900">
              <a:lnSpc>
                <a:spcPts val="2480"/>
              </a:lnSpc>
              <a:spcBef>
                <a:spcPts val="140"/>
              </a:spcBef>
              <a:buSzPct val="94736"/>
              <a:buFont typeface="Times New Roman"/>
              <a:buChar char="●"/>
              <a:tabLst>
                <a:tab pos="354965" algn="l"/>
                <a:tab pos="355600" algn="l"/>
              </a:tabLst>
            </a:pPr>
            <a:r>
              <a:rPr sz="2000" i="1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Segregated</a:t>
            </a:r>
            <a:r>
              <a:rPr sz="2000" i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by</a:t>
            </a:r>
            <a:r>
              <a:rPr sz="2000" i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Design</a:t>
            </a:r>
            <a:r>
              <a:rPr sz="2000" i="1" spc="-5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,</a:t>
            </a:r>
            <a:r>
              <a:rPr lang="en-US" sz="2000" i="1" spc="-56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    </a:t>
            </a:r>
            <a:r>
              <a:rPr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a</a:t>
            </a:r>
            <a:r>
              <a:rPr sz="2000" spc="-24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va</a:t>
            </a:r>
            <a:r>
              <a:rPr sz="2000" spc="-254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ilab</a:t>
            </a:r>
            <a:r>
              <a:rPr sz="2000" spc="-2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le</a:t>
            </a:r>
            <a:r>
              <a:rPr sz="2000" spc="204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at</a:t>
            </a:r>
            <a:r>
              <a:rPr sz="2000" spc="145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u="sng" spc="13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CE92D7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sz="2000" u="sng" spc="13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CE92D7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://www.segregatedb</a:t>
            </a:r>
            <a:r>
              <a:rPr sz="2000" u="sng" spc="-25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CE92D7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u="sng" spc="9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CE92D7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ydesign.com</a:t>
            </a:r>
            <a:r>
              <a:rPr sz="2000" u="sng" spc="-18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CE92D7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u="sng" spc="-5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CE92D7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(length</a:t>
            </a:r>
            <a:r>
              <a:rPr sz="20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-</a:t>
            </a:r>
            <a:r>
              <a:rPr sz="20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6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17</a:t>
            </a:r>
            <a:r>
              <a:rPr sz="20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m</a:t>
            </a:r>
            <a:r>
              <a:rPr sz="20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in</a:t>
            </a:r>
            <a:r>
              <a:rPr sz="2000" spc="-2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.</a:t>
            </a:r>
            <a:r>
              <a:rPr sz="2000" spc="2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6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42</a:t>
            </a:r>
            <a:r>
              <a:rPr sz="20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6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sec.)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90"/>
              </a:spcBef>
              <a:buSzPct val="94736"/>
              <a:buFont typeface="Times New Roman"/>
              <a:buChar char="●"/>
              <a:tabLst>
                <a:tab pos="354965" algn="l"/>
                <a:tab pos="355600" algn="l"/>
              </a:tabLst>
            </a:pPr>
            <a:r>
              <a:rPr sz="2000" i="1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This</a:t>
            </a:r>
            <a:r>
              <a:rPr sz="2000" i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American</a:t>
            </a:r>
            <a:r>
              <a:rPr sz="2000" i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Life:</a:t>
            </a:r>
            <a:r>
              <a:rPr sz="2000" i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512:</a:t>
            </a:r>
            <a:r>
              <a:rPr sz="2000" i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House</a:t>
            </a:r>
            <a:r>
              <a:rPr sz="2000" i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</a:t>
            </a:r>
            <a:r>
              <a:rPr sz="2000" i="1" spc="-4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Rul</a:t>
            </a:r>
            <a:r>
              <a:rPr sz="2000" i="1" spc="-6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e</a:t>
            </a:r>
            <a:r>
              <a:rPr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,</a:t>
            </a:r>
            <a:r>
              <a:rPr sz="2000" i="1" spc="-59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s</a:t>
            </a:r>
            <a:r>
              <a:rPr lang="en-US" sz="2000" i="1" spc="-59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   </a:t>
            </a:r>
            <a:r>
              <a:rPr sz="20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N</a:t>
            </a:r>
            <a:r>
              <a:rPr sz="20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o</a:t>
            </a:r>
            <a:r>
              <a:rPr sz="2000" spc="-27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v.</a:t>
            </a:r>
            <a:r>
              <a:rPr sz="2000" spc="2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22,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2013,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available</a:t>
            </a:r>
            <a:r>
              <a:rPr sz="2000" spc="19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a</a:t>
            </a:r>
            <a:r>
              <a:rPr sz="2000" spc="-2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t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305"/>
              </a:spcBef>
            </a:pPr>
            <a:r>
              <a:rPr sz="2000" u="sng" spc="11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CE92D7"/>
                  </a:solidFill>
                </a:uFill>
                <a:latin typeface="+mn-lt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</a:t>
            </a:r>
            <a:r>
              <a:rPr sz="2000" u="sng" spc="-24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CE92D7"/>
                  </a:solidFill>
                </a:uFill>
                <a:latin typeface="+mn-lt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u="sng" spc="8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CE92D7"/>
                  </a:solidFill>
                </a:uFill>
                <a:latin typeface="+mn-lt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isamerican</a:t>
            </a:r>
            <a:r>
              <a:rPr sz="2000" u="sng" spc="-24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CE92D7"/>
                  </a:solidFill>
                </a:uFill>
                <a:latin typeface="+mn-lt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u="sng" spc="11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CE92D7"/>
                  </a:solidFill>
                </a:uFill>
                <a:latin typeface="+mn-lt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life.org/512/house-</a:t>
            </a:r>
            <a:r>
              <a:rPr sz="2000" u="sng" spc="6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CE92D7"/>
                  </a:solidFill>
                </a:uFill>
                <a:latin typeface="+mn-lt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sz="2000" u="sng" spc="-24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CE92D7"/>
                  </a:solidFill>
                </a:uFill>
                <a:latin typeface="+mn-lt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u="sng" spc="5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CE92D7"/>
                  </a:solidFill>
                </a:uFill>
                <a:latin typeface="+mn-lt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</a:t>
            </a:r>
            <a:r>
              <a:rPr sz="2000" spc="19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(55</a:t>
            </a:r>
            <a:r>
              <a:rPr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m</a:t>
            </a:r>
            <a:r>
              <a:rPr sz="2000" spc="-17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in</a:t>
            </a:r>
            <a:r>
              <a:rPr sz="2000" spc="-24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.</a:t>
            </a:r>
            <a:r>
              <a:rPr sz="20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6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34</a:t>
            </a:r>
            <a:r>
              <a:rPr sz="20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 </a:t>
            </a:r>
            <a:r>
              <a:rPr sz="20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/>
              </a:rPr>
              <a:t>sec.)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124" y="-35557"/>
            <a:ext cx="9009099" cy="837826"/>
          </a:xfrm>
          <a:prstGeom prst="rect">
            <a:avLst/>
          </a:prstGeom>
        </p:spPr>
        <p:txBody>
          <a:bodyPr vert="horz" wrap="square" lIns="0" tIns="281083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lang="en-US" spc="-65" dirty="0"/>
              <a:t>Studies on Housing Discrimination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649" y="1472883"/>
            <a:ext cx="7903845" cy="2538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59815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full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report,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“Qualified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Renters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Apply”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Boston </a:t>
            </a:r>
            <a:r>
              <a:rPr sz="1800" dirty="0">
                <a:latin typeface="Arial"/>
                <a:cs typeface="Arial"/>
              </a:rPr>
              <a:t>Foundation’s </a:t>
            </a:r>
            <a:r>
              <a:rPr sz="1800" spc="-10" dirty="0">
                <a:latin typeface="Arial"/>
                <a:cs typeface="Arial"/>
              </a:rPr>
              <a:t>website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Additionally,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researchers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policy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advocates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convened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discussion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study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also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accessed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Boston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Foundation’s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website </a:t>
            </a:r>
            <a:r>
              <a:rPr sz="1800" dirty="0">
                <a:latin typeface="Arial"/>
                <a:cs typeface="Arial"/>
              </a:rPr>
              <a:t>(length: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60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min.)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1800" dirty="0">
                <a:latin typeface="Arial"/>
                <a:cs typeface="Arial"/>
              </a:rPr>
              <a:t>Newsday’s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study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900" i="1" spc="-60" dirty="0">
                <a:latin typeface="Arial"/>
                <a:cs typeface="Arial"/>
              </a:rPr>
              <a:t>Long</a:t>
            </a:r>
            <a:r>
              <a:rPr sz="1900" i="1" spc="-25" dirty="0">
                <a:latin typeface="Arial"/>
                <a:cs typeface="Arial"/>
              </a:rPr>
              <a:t> </a:t>
            </a:r>
            <a:r>
              <a:rPr sz="1900" i="1" spc="-50" dirty="0">
                <a:latin typeface="Arial"/>
                <a:cs typeface="Arial"/>
              </a:rPr>
              <a:t>Island</a:t>
            </a:r>
            <a:r>
              <a:rPr sz="1900" i="1" spc="-30" dirty="0">
                <a:latin typeface="Arial"/>
                <a:cs typeface="Arial"/>
              </a:rPr>
              <a:t> </a:t>
            </a:r>
            <a:r>
              <a:rPr sz="1900" i="1" spc="-95" dirty="0">
                <a:latin typeface="Arial"/>
                <a:cs typeface="Arial"/>
              </a:rPr>
              <a:t>Divided</a:t>
            </a:r>
            <a:r>
              <a:rPr sz="1800" spc="-95" dirty="0">
                <a:latin typeface="Times New Roman"/>
                <a:cs typeface="Times New Roman"/>
              </a:rPr>
              <a:t>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ava</a:t>
            </a:r>
            <a:r>
              <a:rPr sz="1800" spc="-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ilab</a:t>
            </a:r>
            <a:r>
              <a:rPr sz="1800" spc="-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at 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u="sng" spc="130" dirty="0">
                <a:solidFill>
                  <a:srgbClr val="CE92D7"/>
                </a:solidFill>
                <a:uFill>
                  <a:solidFill>
                    <a:srgbClr val="CE92D7"/>
                  </a:solidFill>
                </a:uFill>
                <a:latin typeface="Times New Roman"/>
                <a:cs typeface="Times New Roman"/>
                <a:hlinkClick r:id="rId2"/>
              </a:rPr>
              <a:t>https://projects.newsda</a:t>
            </a:r>
            <a:r>
              <a:rPr sz="1800" u="sng" spc="-210" dirty="0">
                <a:solidFill>
                  <a:srgbClr val="CE92D7"/>
                </a:solidFill>
                <a:uFill>
                  <a:solidFill>
                    <a:srgbClr val="CE92D7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800" u="sng" spc="50" dirty="0">
                <a:solidFill>
                  <a:srgbClr val="CE92D7"/>
                </a:solidFill>
                <a:uFill>
                  <a:solidFill>
                    <a:srgbClr val="CE92D7"/>
                  </a:solidFill>
                </a:uFill>
                <a:latin typeface="Times New Roman"/>
                <a:cs typeface="Times New Roman"/>
                <a:hlinkClick r:id="rId2"/>
              </a:rPr>
              <a:t>y.com</a:t>
            </a:r>
            <a:r>
              <a:rPr sz="1800" u="sng" spc="-135" dirty="0">
                <a:solidFill>
                  <a:srgbClr val="CE92D7"/>
                </a:solidFill>
                <a:uFill>
                  <a:solidFill>
                    <a:srgbClr val="CE92D7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800" u="sng" spc="90" dirty="0">
                <a:solidFill>
                  <a:srgbClr val="CE92D7"/>
                </a:solidFill>
                <a:uFill>
                  <a:solidFill>
                    <a:srgbClr val="CE92D7"/>
                  </a:solidFill>
                </a:uFill>
                <a:latin typeface="Times New Roman"/>
                <a:cs typeface="Times New Roman"/>
                <a:hlinkClick r:id="rId2"/>
              </a:rPr>
              <a:t>/long-</a:t>
            </a:r>
            <a:r>
              <a:rPr sz="1800" u="sng" spc="114" dirty="0">
                <a:solidFill>
                  <a:srgbClr val="CE92D7"/>
                </a:solidFill>
                <a:uFill>
                  <a:solidFill>
                    <a:srgbClr val="CE92D7"/>
                  </a:solidFill>
                </a:uFill>
                <a:latin typeface="Times New Roman"/>
                <a:cs typeface="Times New Roman"/>
                <a:hlinkClick r:id="rId2"/>
              </a:rPr>
              <a:t>island/rea</a:t>
            </a:r>
            <a:r>
              <a:rPr sz="1800" u="sng" spc="-204" dirty="0">
                <a:solidFill>
                  <a:srgbClr val="CE92D7"/>
                </a:solidFill>
                <a:uFill>
                  <a:solidFill>
                    <a:srgbClr val="CE92D7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800" u="sng" spc="-45" dirty="0">
                <a:solidFill>
                  <a:srgbClr val="CE92D7"/>
                </a:solidFill>
                <a:uFill>
                  <a:solidFill>
                    <a:srgbClr val="CE92D7"/>
                  </a:solidFill>
                </a:uFill>
                <a:latin typeface="Times New Roman"/>
                <a:cs typeface="Times New Roman"/>
                <a:hlinkClick r:id="rId2"/>
              </a:rPr>
              <a:t>l-</a:t>
            </a:r>
            <a:r>
              <a:rPr sz="1800" u="sng" spc="145" dirty="0">
                <a:solidFill>
                  <a:srgbClr val="CE92D7"/>
                </a:solidFill>
                <a:uFill>
                  <a:solidFill>
                    <a:srgbClr val="CE92D7"/>
                  </a:solidFill>
                </a:uFill>
                <a:latin typeface="Times New Roman"/>
                <a:cs typeface="Times New Roman"/>
                <a:hlinkClick r:id="rId2"/>
              </a:rPr>
              <a:t>estate-</a:t>
            </a:r>
            <a:r>
              <a:rPr sz="1800" u="sng" spc="90" dirty="0">
                <a:solidFill>
                  <a:srgbClr val="CE92D7"/>
                </a:solidFill>
                <a:uFill>
                  <a:solidFill>
                    <a:srgbClr val="CE92D7"/>
                  </a:solidFill>
                </a:uFill>
                <a:latin typeface="Times New Roman"/>
                <a:cs typeface="Times New Roman"/>
                <a:hlinkClick r:id="rId2"/>
              </a:rPr>
              <a:t>investigation-</a:t>
            </a:r>
            <a:r>
              <a:rPr sz="1800" u="sng" spc="85" dirty="0">
                <a:solidFill>
                  <a:srgbClr val="CE92D7"/>
                </a:solidFill>
                <a:uFill>
                  <a:solidFill>
                    <a:srgbClr val="CE92D7"/>
                  </a:solidFill>
                </a:uFill>
                <a:latin typeface="Times New Roman"/>
                <a:cs typeface="Times New Roman"/>
                <a:hlinkClick r:id="rId2"/>
              </a:rPr>
              <a:t>videos/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1210" y="1975224"/>
            <a:ext cx="1890395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dirty="0">
                <a:solidFill>
                  <a:srgbClr val="695D46"/>
                </a:solidFill>
                <a:latin typeface="Arial"/>
                <a:cs typeface="Arial"/>
              </a:rPr>
              <a:t>Q &amp; </a:t>
            </a:r>
            <a:r>
              <a:rPr sz="5500" spc="-50" dirty="0">
                <a:solidFill>
                  <a:srgbClr val="695D46"/>
                </a:solidFill>
                <a:latin typeface="Arial"/>
                <a:cs typeface="Arial"/>
              </a:rPr>
              <a:t>A</a:t>
            </a:r>
            <a:endParaRPr sz="5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1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lang="en-US" spc="-180" dirty="0"/>
              <a:t>Evolution of housing</a:t>
            </a:r>
            <a:endParaRPr spc="-190" dirty="0"/>
          </a:p>
        </p:txBody>
      </p:sp>
      <p:grpSp>
        <p:nvGrpSpPr>
          <p:cNvPr id="3" name="object 3"/>
          <p:cNvGrpSpPr/>
          <p:nvPr/>
        </p:nvGrpSpPr>
        <p:grpSpPr>
          <a:xfrm>
            <a:off x="867917" y="2807207"/>
            <a:ext cx="8276590" cy="691515"/>
            <a:chOff x="867917" y="2807207"/>
            <a:chExt cx="8276590" cy="691515"/>
          </a:xfrm>
        </p:grpSpPr>
        <p:sp>
          <p:nvSpPr>
            <p:cNvPr id="4" name="object 4"/>
            <p:cNvSpPr/>
            <p:nvPr/>
          </p:nvSpPr>
          <p:spPr>
            <a:xfrm>
              <a:off x="4836414" y="3086861"/>
              <a:ext cx="1958339" cy="133350"/>
            </a:xfrm>
            <a:custGeom>
              <a:avLst/>
              <a:gdLst/>
              <a:ahLst/>
              <a:cxnLst/>
              <a:rect l="l" t="t" r="r" b="b"/>
              <a:pathLst>
                <a:path w="1958340" h="133350">
                  <a:moveTo>
                    <a:pt x="1958339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958339" y="133350"/>
                  </a:lnTo>
                  <a:lnTo>
                    <a:pt x="1958339" y="0"/>
                  </a:lnTo>
                  <a:close/>
                </a:path>
              </a:pathLst>
            </a:custGeom>
            <a:solidFill>
              <a:srgbClr val="0E93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42128" y="2860166"/>
              <a:ext cx="0" cy="359410"/>
            </a:xfrm>
            <a:custGeom>
              <a:avLst/>
              <a:gdLst/>
              <a:ahLst/>
              <a:cxnLst/>
              <a:rect l="l" t="t" r="r" b="b"/>
              <a:pathLst>
                <a:path h="359410">
                  <a:moveTo>
                    <a:pt x="0" y="0"/>
                  </a:moveTo>
                  <a:lnTo>
                    <a:pt x="0" y="359397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5265" y="2807207"/>
              <a:ext cx="92201" cy="9220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794753" y="3086874"/>
              <a:ext cx="2349500" cy="133350"/>
            </a:xfrm>
            <a:custGeom>
              <a:avLst/>
              <a:gdLst/>
              <a:ahLst/>
              <a:cxnLst/>
              <a:rect l="l" t="t" r="r" b="b"/>
              <a:pathLst>
                <a:path w="2349500" h="133350">
                  <a:moveTo>
                    <a:pt x="2349246" y="0"/>
                  </a:moveTo>
                  <a:lnTo>
                    <a:pt x="0" y="0"/>
                  </a:lnTo>
                  <a:lnTo>
                    <a:pt x="0" y="133337"/>
                  </a:lnTo>
                  <a:lnTo>
                    <a:pt x="2349246" y="133337"/>
                  </a:lnTo>
                  <a:lnTo>
                    <a:pt x="2349246" y="0"/>
                  </a:lnTo>
                  <a:close/>
                </a:path>
              </a:pathLst>
            </a:custGeom>
            <a:solidFill>
              <a:srgbClr val="0755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93610" y="3087245"/>
              <a:ext cx="0" cy="359410"/>
            </a:xfrm>
            <a:custGeom>
              <a:avLst/>
              <a:gdLst/>
              <a:ahLst/>
              <a:cxnLst/>
              <a:rect l="l" t="t" r="r" b="b"/>
              <a:pathLst>
                <a:path h="359410">
                  <a:moveTo>
                    <a:pt x="0" y="359397"/>
                  </a:moveTo>
                  <a:lnTo>
                    <a:pt x="0" y="0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6747" y="3406139"/>
              <a:ext cx="92964" cy="9220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9733" y="3086861"/>
              <a:ext cx="1958339" cy="133350"/>
            </a:xfrm>
            <a:custGeom>
              <a:avLst/>
              <a:gdLst/>
              <a:ahLst/>
              <a:cxnLst/>
              <a:rect l="l" t="t" r="r" b="b"/>
              <a:pathLst>
                <a:path w="1958339" h="133350">
                  <a:moveTo>
                    <a:pt x="1958339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958339" y="133350"/>
                  </a:lnTo>
                  <a:lnTo>
                    <a:pt x="1958339" y="0"/>
                  </a:lnTo>
                  <a:close/>
                </a:path>
              </a:pathLst>
            </a:custGeom>
            <a:solidFill>
              <a:srgbClr val="0E93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780" y="2860166"/>
              <a:ext cx="0" cy="359410"/>
            </a:xfrm>
            <a:custGeom>
              <a:avLst/>
              <a:gdLst/>
              <a:ahLst/>
              <a:cxnLst/>
              <a:rect l="l" t="t" r="r" b="b"/>
              <a:pathLst>
                <a:path h="359410">
                  <a:moveTo>
                    <a:pt x="0" y="0"/>
                  </a:moveTo>
                  <a:lnTo>
                    <a:pt x="0" y="359397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7917" y="2807207"/>
              <a:ext cx="92202" cy="9220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78073" y="3086861"/>
              <a:ext cx="1958339" cy="133350"/>
            </a:xfrm>
            <a:custGeom>
              <a:avLst/>
              <a:gdLst/>
              <a:ahLst/>
              <a:cxnLst/>
              <a:rect l="l" t="t" r="r" b="b"/>
              <a:pathLst>
                <a:path w="1958339" h="133350">
                  <a:moveTo>
                    <a:pt x="1958339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958339" y="133350"/>
                  </a:lnTo>
                  <a:lnTo>
                    <a:pt x="1958339" y="0"/>
                  </a:lnTo>
                  <a:close/>
                </a:path>
              </a:pathLst>
            </a:custGeom>
            <a:solidFill>
              <a:srgbClr val="0755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83026" y="3087245"/>
              <a:ext cx="0" cy="359410"/>
            </a:xfrm>
            <a:custGeom>
              <a:avLst/>
              <a:gdLst/>
              <a:ahLst/>
              <a:cxnLst/>
              <a:rect l="l" t="t" r="r" b="b"/>
              <a:pathLst>
                <a:path h="359410">
                  <a:moveTo>
                    <a:pt x="0" y="359397"/>
                  </a:moveTo>
                  <a:lnTo>
                    <a:pt x="0" y="0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6163" y="3406139"/>
              <a:ext cx="92201" cy="9220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671865" y="3306438"/>
            <a:ext cx="364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1863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18997" y="1939079"/>
            <a:ext cx="125920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40" dirty="0">
                <a:latin typeface="Arial"/>
                <a:cs typeface="Arial"/>
              </a:rPr>
              <a:t>Emancipation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spc="-35" dirty="0">
                <a:latin typeface="Arial"/>
                <a:cs typeface="Arial"/>
              </a:rPr>
              <a:t>Proclamation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18997" y="2182919"/>
            <a:ext cx="203073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Arial"/>
                <a:cs typeface="Arial"/>
              </a:rPr>
              <a:t>January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1,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1863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Abraham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Lincoln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issued</a:t>
            </a:r>
            <a:r>
              <a:rPr sz="800" spc="-25" dirty="0">
                <a:latin typeface="Arial"/>
                <a:cs typeface="Arial"/>
              </a:rPr>
              <a:t> the</a:t>
            </a:r>
            <a:r>
              <a:rPr sz="800" spc="-10" dirty="0">
                <a:latin typeface="Arial"/>
                <a:cs typeface="Arial"/>
              </a:rPr>
              <a:t> proclamation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gave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people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who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were </a:t>
            </a:r>
            <a:r>
              <a:rPr sz="800" spc="-10" dirty="0">
                <a:latin typeface="Arial"/>
                <a:cs typeface="Arial"/>
              </a:rPr>
              <a:t>enslaved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rebel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states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freedom.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07988" y="2793780"/>
            <a:ext cx="364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1865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42548" y="3575729"/>
            <a:ext cx="7975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25" dirty="0">
                <a:latin typeface="Arial"/>
                <a:cs typeface="Arial"/>
              </a:rPr>
              <a:t>13th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-35" dirty="0">
                <a:latin typeface="Arial"/>
                <a:cs typeface="Arial"/>
              </a:rPr>
              <a:t>Amendment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42548" y="3819569"/>
            <a:ext cx="1968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Arial"/>
                <a:cs typeface="Arial"/>
              </a:rPr>
              <a:t>The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Constitutionally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mandated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end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enslaving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people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United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States.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0680" y="3306448"/>
            <a:ext cx="364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1619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8897" y="1939079"/>
            <a:ext cx="7975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40" dirty="0">
                <a:latin typeface="Arial"/>
                <a:cs typeface="Arial"/>
              </a:rPr>
              <a:t>Enslaving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people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8897" y="2182919"/>
            <a:ext cx="1851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latin typeface="Arial"/>
                <a:cs typeface="Arial"/>
              </a:rPr>
              <a:t>Considered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starting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point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the</a:t>
            </a:r>
            <a:r>
              <a:rPr sz="800" dirty="0">
                <a:latin typeface="Arial"/>
                <a:cs typeface="Arial"/>
              </a:rPr>
              <a:t> United</a:t>
            </a:r>
            <a:r>
              <a:rPr sz="800" spc="-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States.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97774" y="2793780"/>
            <a:ext cx="364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1808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39124" y="3575729"/>
            <a:ext cx="13722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40" dirty="0">
                <a:latin typeface="Arial"/>
                <a:cs typeface="Arial"/>
              </a:rPr>
              <a:t>African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Slave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Trade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Outlawed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39124" y="3819569"/>
            <a:ext cx="20027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Arial"/>
                <a:cs typeface="Arial"/>
              </a:rPr>
              <a:t>U.S.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Congress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outlawed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kidnapping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and</a:t>
            </a:r>
            <a:r>
              <a:rPr sz="800" spc="-10" dirty="0">
                <a:latin typeface="Arial"/>
                <a:cs typeface="Arial"/>
              </a:rPr>
              <a:t> enslaving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people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Africa.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1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lang="en-US" spc="-180" dirty="0"/>
              <a:t>Evolution of housing (cont.)</a:t>
            </a:r>
            <a:endParaRPr spc="-19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5265" y="2807207"/>
            <a:ext cx="92201" cy="922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18997" y="1939079"/>
            <a:ext cx="120332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45" dirty="0">
                <a:latin typeface="Arial"/>
                <a:cs typeface="Arial"/>
              </a:rPr>
              <a:t>Exclusionary</a:t>
            </a:r>
            <a:r>
              <a:rPr sz="800" b="1" spc="15" dirty="0">
                <a:latin typeface="Arial"/>
                <a:cs typeface="Arial"/>
              </a:rPr>
              <a:t> </a:t>
            </a:r>
            <a:r>
              <a:rPr sz="800" b="1" spc="-40" dirty="0">
                <a:latin typeface="Arial"/>
                <a:cs typeface="Arial"/>
              </a:rPr>
              <a:t>Zoning</a:t>
            </a:r>
            <a:r>
              <a:rPr sz="800" b="1" spc="1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Laws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8997" y="2182919"/>
            <a:ext cx="198628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Arial"/>
                <a:cs typeface="Arial"/>
              </a:rPr>
              <a:t>Ordinances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prevented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racial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ethnic </a:t>
            </a:r>
            <a:r>
              <a:rPr sz="800" dirty="0">
                <a:latin typeface="Arial"/>
                <a:cs typeface="Arial"/>
              </a:rPr>
              <a:t>minorities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from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moving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into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specific neighborhoods.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94754" y="3086874"/>
            <a:ext cx="2349500" cy="133350"/>
          </a:xfrm>
          <a:custGeom>
            <a:avLst/>
            <a:gdLst/>
            <a:ahLst/>
            <a:cxnLst/>
            <a:rect l="l" t="t" r="r" b="b"/>
            <a:pathLst>
              <a:path w="2349500" h="133350">
                <a:moveTo>
                  <a:pt x="2349246" y="0"/>
                </a:moveTo>
                <a:lnTo>
                  <a:pt x="0" y="0"/>
                </a:lnTo>
                <a:lnTo>
                  <a:pt x="0" y="133337"/>
                </a:lnTo>
                <a:lnTo>
                  <a:pt x="2349246" y="133337"/>
                </a:lnTo>
                <a:lnTo>
                  <a:pt x="2349246" y="0"/>
                </a:lnTo>
                <a:close/>
              </a:path>
            </a:pathLst>
          </a:custGeom>
          <a:solidFill>
            <a:srgbClr val="075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15430" y="2793784"/>
            <a:ext cx="927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1920s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1948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42548" y="3575729"/>
            <a:ext cx="1010919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40" dirty="0">
                <a:latin typeface="Arial"/>
                <a:cs typeface="Arial"/>
              </a:rPr>
              <a:t>Restrictive</a:t>
            </a:r>
            <a:r>
              <a:rPr sz="800" b="1" spc="1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Covenants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42548" y="3819569"/>
            <a:ext cx="1929764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Arial"/>
                <a:cs typeface="Arial"/>
              </a:rPr>
              <a:t>Forbade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sale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homes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based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race.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0680" y="330644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917" y="2807207"/>
            <a:ext cx="92202" cy="92201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09827" y="2860167"/>
          <a:ext cx="5880099" cy="585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060">
                <a:tc gridSpan="2">
                  <a:txBody>
                    <a:bodyPr/>
                    <a:lstStyle/>
                    <a:p>
                      <a:pPr marL="5715" algn="ctr">
                        <a:lnSpc>
                          <a:spcPts val="101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1890s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E935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75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E9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>
                        <a:lnSpc>
                          <a:spcPts val="905"/>
                        </a:lnSpc>
                        <a:spcBef>
                          <a:spcPts val="78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866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808480">
                        <a:lnSpc>
                          <a:spcPts val="905"/>
                        </a:lnSpc>
                        <a:spcBef>
                          <a:spcPts val="775"/>
                        </a:spcBef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Early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1900s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1917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6747" y="3406140"/>
            <a:ext cx="92964" cy="9220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88897" y="1939079"/>
            <a:ext cx="107315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40" dirty="0">
                <a:latin typeface="Arial"/>
                <a:cs typeface="Arial"/>
              </a:rPr>
              <a:t>Civil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45" dirty="0">
                <a:latin typeface="Arial"/>
                <a:cs typeface="Arial"/>
              </a:rPr>
              <a:t>Rights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50" dirty="0">
                <a:latin typeface="Arial"/>
                <a:cs typeface="Arial"/>
              </a:rPr>
              <a:t>Act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50" dirty="0">
                <a:latin typeface="Arial"/>
                <a:cs typeface="Arial"/>
              </a:rPr>
              <a:t>of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1866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8897" y="2182919"/>
            <a:ext cx="20529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00" spc="-45" dirty="0">
                <a:latin typeface="Arial"/>
                <a:cs typeface="Arial"/>
              </a:rPr>
              <a:t>Race-</a:t>
            </a:r>
            <a:r>
              <a:rPr sz="800" dirty="0">
                <a:latin typeface="Arial"/>
                <a:cs typeface="Arial"/>
              </a:rPr>
              <a:t>based </a:t>
            </a:r>
            <a:r>
              <a:rPr sz="800" spc="-10" dirty="0">
                <a:latin typeface="Arial"/>
                <a:cs typeface="Arial"/>
              </a:rPr>
              <a:t>discrimination</a:t>
            </a:r>
            <a:r>
              <a:rPr sz="800" dirty="0">
                <a:latin typeface="Arial"/>
                <a:cs typeface="Arial"/>
              </a:rPr>
              <a:t> in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housing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has</a:t>
            </a:r>
            <a:r>
              <a:rPr sz="800" dirty="0">
                <a:latin typeface="Arial"/>
                <a:cs typeface="Arial"/>
              </a:rPr>
              <a:t> been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illegal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since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law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was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passed; however,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law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specifically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excluded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Native Americans.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6164" y="3406140"/>
            <a:ext cx="92201" cy="9220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839124" y="3575729"/>
            <a:ext cx="7753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40" dirty="0">
                <a:latin typeface="Arial"/>
                <a:cs typeface="Arial"/>
              </a:rPr>
              <a:t>Sundown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30" dirty="0">
                <a:latin typeface="Arial"/>
                <a:cs typeface="Arial"/>
              </a:rPr>
              <a:t>Towns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39124" y="3819569"/>
            <a:ext cx="2053589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Arial"/>
                <a:cs typeface="Arial"/>
              </a:rPr>
              <a:t>Any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jurisdiction</a:t>
            </a:r>
            <a:r>
              <a:rPr sz="800" dirty="0">
                <a:latin typeface="Arial"/>
                <a:cs typeface="Arial"/>
              </a:rPr>
              <a:t> that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intentionally</a:t>
            </a:r>
            <a:r>
              <a:rPr sz="800" dirty="0">
                <a:latin typeface="Arial"/>
                <a:cs typeface="Arial"/>
              </a:rPr>
              <a:t> kept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African </a:t>
            </a:r>
            <a:r>
              <a:rPr sz="800" dirty="0">
                <a:latin typeface="Arial"/>
                <a:cs typeface="Arial"/>
              </a:rPr>
              <a:t>Americans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other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People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Color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out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and</a:t>
            </a:r>
            <a:r>
              <a:rPr sz="800" dirty="0">
                <a:latin typeface="Arial"/>
                <a:cs typeface="Arial"/>
              </a:rPr>
              <a:t> thus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all-</a:t>
            </a:r>
            <a:r>
              <a:rPr sz="800" dirty="0">
                <a:latin typeface="Arial"/>
                <a:cs typeface="Arial"/>
              </a:rPr>
              <a:t>White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purpose.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1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lang="en-US" spc="-180" dirty="0"/>
              <a:t>Evolution of housing (1930s)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90424" y="1353432"/>
            <a:ext cx="3969385" cy="3259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Federal</a:t>
            </a:r>
            <a:r>
              <a:rPr sz="24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Housing</a:t>
            </a:r>
            <a:r>
              <a:rPr sz="24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Administration</a:t>
            </a:r>
            <a:r>
              <a:rPr lang="en-US" sz="2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formed during FDR presidency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750"/>
              </a:spcBef>
              <a:buFont typeface="Arial" panose="020B0604020202020204" pitchFamily="34" charset="0"/>
              <a:buChar char="•"/>
            </a:pP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The</a:t>
            </a:r>
            <a:r>
              <a:rPr sz="2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New</a:t>
            </a:r>
            <a:r>
              <a:rPr sz="24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Deal</a:t>
            </a:r>
            <a:r>
              <a:rPr sz="24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-</a:t>
            </a:r>
            <a:r>
              <a:rPr sz="2400" spc="-7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more</a:t>
            </a:r>
            <a:r>
              <a:rPr sz="2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accessible</a:t>
            </a:r>
            <a:r>
              <a:rPr sz="24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home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loans</a:t>
            </a:r>
            <a:r>
              <a:rPr sz="24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</a:t>
            </a:r>
            <a:r>
              <a:rPr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(to</a:t>
            </a:r>
            <a:r>
              <a:rPr sz="2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 some)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endParaRPr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/>
              </a:rPr>
              <a:t>Redlining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266444"/>
            <a:ext cx="4351019" cy="35471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5008"/>
            <a:ext cx="9144000" cy="4699000"/>
            <a:chOff x="0" y="445008"/>
            <a:chExt cx="9144000" cy="4699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45008"/>
              <a:ext cx="4692395" cy="4698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5329" y="445008"/>
              <a:ext cx="4598669" cy="46984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4" y="497842"/>
            <a:ext cx="867737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80" dirty="0"/>
              <a:t>The Fair Housing Act of 1968 (amended 1988)</a:t>
            </a:r>
            <a:endParaRPr sz="3200" spc="-70" dirty="0"/>
          </a:p>
        </p:txBody>
      </p:sp>
      <p:sp>
        <p:nvSpPr>
          <p:cNvPr id="3" name="object 3"/>
          <p:cNvSpPr txBox="1"/>
          <p:nvPr/>
        </p:nvSpPr>
        <p:spPr>
          <a:xfrm>
            <a:off x="390424" y="1353432"/>
            <a:ext cx="8448776" cy="2964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91335">
              <a:lnSpc>
                <a:spcPts val="4090"/>
              </a:lnSpc>
              <a:spcBef>
                <a:spcPts val="445"/>
              </a:spcBef>
              <a:tabLst>
                <a:tab pos="5594985" algn="l"/>
              </a:tabLst>
            </a:pPr>
            <a:r>
              <a:rPr lang="en-US" sz="14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FHA o</a:t>
            </a:r>
            <a:r>
              <a:rPr sz="14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utlaws</a:t>
            </a:r>
            <a:r>
              <a:rPr lang="en-US" sz="14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 the following types of</a:t>
            </a:r>
            <a:r>
              <a:rPr sz="1400" u="sng" spc="-2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discrimination</a:t>
            </a:r>
            <a:r>
              <a:rPr sz="1400" u="sng" spc="-2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 </a:t>
            </a:r>
            <a:r>
              <a:rPr lang="en-US" sz="1400" u="sng" spc="-2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(</a:t>
            </a:r>
            <a:r>
              <a:rPr sz="14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based</a:t>
            </a:r>
            <a:r>
              <a:rPr sz="1400" u="sng" spc="-3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on</a:t>
            </a:r>
            <a:r>
              <a:rPr sz="1400" u="sng" spc="-2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7</a:t>
            </a:r>
            <a:r>
              <a:rPr sz="1400" u="sng" spc="-2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protected</a:t>
            </a:r>
            <a:r>
              <a:rPr lang="en-US" sz="1400" u="sng" spc="-25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1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classes</a:t>
            </a:r>
            <a:r>
              <a:rPr lang="en-US" sz="1400" u="sng" spc="-1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695D46"/>
                  </a:solidFill>
                </a:uFill>
                <a:latin typeface="Arial"/>
                <a:cs typeface="Arial"/>
              </a:rPr>
              <a:t>)</a:t>
            </a:r>
          </a:p>
          <a:p>
            <a:pPr marL="298450" marR="1791335" indent="-285750">
              <a:lnSpc>
                <a:spcPts val="4090"/>
              </a:lnSpc>
              <a:spcBef>
                <a:spcPts val="445"/>
              </a:spcBef>
              <a:buFont typeface="Arial" panose="020B0604020202020204" pitchFamily="34" charset="0"/>
              <a:buChar char="•"/>
              <a:tabLst>
                <a:tab pos="5594985" algn="l"/>
              </a:tabLst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Refus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al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rent,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sell,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negotiate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465"/>
              </a:spcBef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Making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housing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unavailable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or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denying</a:t>
            </a:r>
            <a:r>
              <a:rPr lang="en-US"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access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298450" marR="2621915" indent="-285750">
              <a:lnSpc>
                <a:spcPts val="3490"/>
              </a:lnSpc>
              <a:spcBef>
                <a:spcPts val="330"/>
              </a:spcBef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Setting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different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terms,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conditions,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privileges </a:t>
            </a:r>
            <a:endParaRPr lang="en-US" sz="1800" spc="-1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298450" marR="2621915" indent="-285750">
              <a:lnSpc>
                <a:spcPts val="3490"/>
              </a:lnSpc>
              <a:spcBef>
                <a:spcPts val="330"/>
              </a:spcBef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Providing</a:t>
            </a:r>
            <a:r>
              <a:rPr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different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housing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services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or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facilities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985"/>
              </a:spcBef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Falsely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denying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that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housing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available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for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inspection,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viewing,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rental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4" y="285750"/>
            <a:ext cx="4523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Fair</a:t>
            </a:r>
            <a:r>
              <a:rPr spc="-135" dirty="0"/>
              <a:t> </a:t>
            </a:r>
            <a:r>
              <a:rPr spc="-185" dirty="0"/>
              <a:t>Housing</a:t>
            </a:r>
            <a:r>
              <a:rPr spc="-65" dirty="0"/>
              <a:t> </a:t>
            </a:r>
            <a:r>
              <a:rPr spc="-195" dirty="0"/>
              <a:t>Act</a:t>
            </a:r>
            <a:r>
              <a:rPr spc="-55" dirty="0"/>
              <a:t> </a:t>
            </a:r>
            <a:r>
              <a:rPr spc="-110" dirty="0"/>
              <a:t>cont.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424" y="1047750"/>
            <a:ext cx="7889875" cy="37868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149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profit,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persuade,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try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persuade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homeowners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sell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by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suggesting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that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people</a:t>
            </a:r>
            <a:r>
              <a:rPr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particular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race,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etc.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have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are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about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move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into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neighborhood</a:t>
            </a:r>
            <a:r>
              <a:rPr sz="18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(blockbusting)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298450" marR="146050" indent="-285750">
              <a:lnSpc>
                <a:spcPct val="114999"/>
              </a:lnSpc>
              <a:spcBef>
                <a:spcPts val="1595"/>
              </a:spcBef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Deny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ing</a:t>
            </a:r>
            <a:r>
              <a:rPr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access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or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membership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participation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any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org.,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facility,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or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service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(such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as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Multiple Listing Service [MLS]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) related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 sale or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rental of</a:t>
            </a:r>
            <a:r>
              <a:rPr sz="18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dwellings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298450" marR="781050" indent="-285750">
              <a:lnSpc>
                <a:spcPct val="114999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make,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print,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or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publish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any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notice,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statement,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advertisement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that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indicates</a:t>
            </a:r>
            <a:r>
              <a:rPr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preference</a:t>
            </a:r>
            <a:r>
              <a:rPr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or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limitation</a:t>
            </a:r>
            <a:r>
              <a:rPr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based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on</a:t>
            </a:r>
            <a:r>
              <a:rPr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protected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class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298450" marR="260350" indent="-285750">
              <a:lnSpc>
                <a:spcPct val="114999"/>
              </a:lnSpc>
              <a:spcBef>
                <a:spcPts val="1605"/>
              </a:spcBef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Coerce,</a:t>
            </a:r>
            <a:r>
              <a:rPr sz="18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intimidate,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threaten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interfere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with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exercising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fair</a:t>
            </a:r>
            <a:r>
              <a:rPr sz="18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housing right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E92D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</TotalTime>
  <Words>2278</Words>
  <Application>Microsoft Macintosh PowerPoint</Application>
  <PresentationFormat>On-screen Show (16:9)</PresentationFormat>
  <Paragraphs>257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MS PGothic</vt:lpstr>
      <vt:lpstr>Arial</vt:lpstr>
      <vt:lpstr>Bahnschrift</vt:lpstr>
      <vt:lpstr>Calibri</vt:lpstr>
      <vt:lpstr>Times New Roman</vt:lpstr>
      <vt:lpstr>Office Theme</vt:lpstr>
      <vt:lpstr>Fair Housing 101:  Training for Real Estate Professionals</vt:lpstr>
      <vt:lpstr>PowerPoint Presentation</vt:lpstr>
      <vt:lpstr>Presentation Outline</vt:lpstr>
      <vt:lpstr>Evolution of housing</vt:lpstr>
      <vt:lpstr>Evolution of housing (cont.)</vt:lpstr>
      <vt:lpstr>Evolution of housing (1930s)</vt:lpstr>
      <vt:lpstr>PowerPoint Presentation</vt:lpstr>
      <vt:lpstr>The Fair Housing Act of 1968 (amended 1988)</vt:lpstr>
      <vt:lpstr>Fair Housing Act cont.</vt:lpstr>
      <vt:lpstr>What is a protected class?</vt:lpstr>
      <vt:lpstr>Protected Classes in Massachusetts</vt:lpstr>
      <vt:lpstr>Who must follow fair housing laws?</vt:lpstr>
      <vt:lpstr>Mass. Lead Law</vt:lpstr>
      <vt:lpstr>Disability  : Reasonable Accommodations &amp; Modification</vt:lpstr>
      <vt:lpstr>Housing Vouchers</vt:lpstr>
      <vt:lpstr>Exemptions</vt:lpstr>
      <vt:lpstr>Enforcement</vt:lpstr>
      <vt:lpstr>The Landscape Today</vt:lpstr>
      <vt:lpstr>PowerPoint Presentation</vt:lpstr>
      <vt:lpstr>Study Design</vt:lpstr>
      <vt:lpstr>Paired Testing</vt:lpstr>
      <vt:lpstr>Typical Business Practices</vt:lpstr>
      <vt:lpstr>What we found: Discrimination with a smile</vt:lpstr>
      <vt:lpstr>Ghosted by Housing Provider</vt:lpstr>
      <vt:lpstr>Touring the Unit</vt:lpstr>
      <vt:lpstr>Units Housing Providers Said were Availabl</vt:lpstr>
      <vt:lpstr>Units Shown to Testers</vt:lpstr>
      <vt:lpstr>Real Estate Professionals as Gatekeepers</vt:lpstr>
      <vt:lpstr>Best Practices for Housing Providers</vt:lpstr>
      <vt:lpstr>Best Practices cont.</vt:lpstr>
      <vt:lpstr>Best Practices cont.</vt:lpstr>
      <vt:lpstr>Best Practices cont.</vt:lpstr>
      <vt:lpstr>Best Practices cont.</vt:lpstr>
      <vt:lpstr>Want to dive deeper? History resources:</vt:lpstr>
      <vt:lpstr>Studies on Housing Discrimination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Housing Past to Present: Insights from the Field</dc:title>
  <dc:creator>Kelly F. Vieira</dc:creator>
  <cp:lastModifiedBy>Esther Schlorholtz</cp:lastModifiedBy>
  <cp:revision>64</cp:revision>
  <dcterms:created xsi:type="dcterms:W3CDTF">2023-01-04T16:50:32Z</dcterms:created>
  <dcterms:modified xsi:type="dcterms:W3CDTF">2023-01-23T15:21:35Z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2022-04-28T00:00:00Z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2023-01-04T00:00:00Z</vt:filetime>
  </property>
  <property fmtid="{D5CDD505-2E9C-101B-9397-08002B2CF9AE}" pid="5" name="Producer">
    <vt:lpwstr>Adobe PDF Library 22.1.149</vt:lpwstr>
  </property>
</Properties>
</file>