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932" r:id="rId3"/>
    <p:sldId id="939" r:id="rId4"/>
    <p:sldId id="940" r:id="rId5"/>
    <p:sldId id="351" r:id="rId6"/>
  </p:sldIdLst>
  <p:sldSz cx="13817600" cy="77724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9DC3E6"/>
    <a:srgbClr val="D5B8EA"/>
    <a:srgbClr val="E6E6E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4" autoAdjust="0"/>
    <p:restoredTop sz="94660"/>
  </p:normalViewPr>
  <p:slideViewPr>
    <p:cSldViewPr>
      <p:cViewPr varScale="1">
        <p:scale>
          <a:sx n="72" d="100"/>
          <a:sy n="72" d="100"/>
        </p:scale>
        <p:origin x="974" y="53"/>
      </p:cViewPr>
      <p:guideLst>
        <p:guide orient="horz" pos="1344"/>
        <p:guide pos="44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4202" cy="462419"/>
          </a:xfrm>
          <a:prstGeom prst="rect">
            <a:avLst/>
          </a:prstGeom>
        </p:spPr>
        <p:txBody>
          <a:bodyPr vert="horz" lIns="83029" tIns="41514" rIns="83029" bIns="4151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539" y="2"/>
            <a:ext cx="3014202" cy="462419"/>
          </a:xfrm>
          <a:prstGeom prst="rect">
            <a:avLst/>
          </a:prstGeom>
        </p:spPr>
        <p:txBody>
          <a:bodyPr vert="horz" lIns="83029" tIns="41514" rIns="83029" bIns="41514" rtlCol="0"/>
          <a:lstStyle>
            <a:lvl1pPr algn="r">
              <a:defRPr sz="1100"/>
            </a:lvl1pPr>
          </a:lstStyle>
          <a:p>
            <a:fld id="{7730374B-7364-4E08-8542-5FED1C8DEB2D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29" tIns="41514" rIns="83029" bIns="415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24" y="4446776"/>
            <a:ext cx="5562993" cy="3638957"/>
          </a:xfrm>
          <a:prstGeom prst="rect">
            <a:avLst/>
          </a:prstGeom>
        </p:spPr>
        <p:txBody>
          <a:bodyPr vert="horz" lIns="83029" tIns="41514" rIns="83029" bIns="415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8421"/>
            <a:ext cx="3014202" cy="462418"/>
          </a:xfrm>
          <a:prstGeom prst="rect">
            <a:avLst/>
          </a:prstGeom>
        </p:spPr>
        <p:txBody>
          <a:bodyPr vert="horz" lIns="83029" tIns="41514" rIns="83029" bIns="4151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539" y="8778421"/>
            <a:ext cx="3014202" cy="462418"/>
          </a:xfrm>
          <a:prstGeom prst="rect">
            <a:avLst/>
          </a:prstGeom>
        </p:spPr>
        <p:txBody>
          <a:bodyPr vert="horz" lIns="83029" tIns="41514" rIns="83029" bIns="41514" rtlCol="0" anchor="b"/>
          <a:lstStyle>
            <a:lvl1pPr algn="r">
              <a:defRPr sz="1100"/>
            </a:lvl1pPr>
          </a:lstStyle>
          <a:p>
            <a:fld id="{96A8E1ED-B5C7-4B89-B620-281F6AFBF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4"/>
            <a:ext cx="1174496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4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5408F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5408F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5408F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2712" y="3029541"/>
            <a:ext cx="11592177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5408F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2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2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5454" y="7206980"/>
            <a:ext cx="5992861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spcBef>
                <a:spcPts val="65"/>
              </a:spcBef>
            </a:pPr>
            <a:r>
              <a:rPr lang="en-US" dirty="0"/>
              <a:t>Bargmann Hendrie + Archetype 9 Channel Center Street </a:t>
            </a:r>
            <a:r>
              <a:rPr lang="en-US" spc="5" dirty="0"/>
              <a:t>Boston, </a:t>
            </a:r>
            <a:r>
              <a:rPr lang="en-US" spc="-5" dirty="0"/>
              <a:t>MA </a:t>
            </a:r>
            <a:r>
              <a:rPr lang="en-US" spc="5" dirty="0"/>
              <a:t>02210 Tel: </a:t>
            </a:r>
            <a:r>
              <a:rPr lang="en-US" dirty="0"/>
              <a:t>(617)</a:t>
            </a:r>
            <a:r>
              <a:rPr lang="en-US" spc="15" dirty="0"/>
              <a:t> </a:t>
            </a:r>
            <a:r>
              <a:rPr lang="en-US" dirty="0"/>
              <a:t>350-0450 </a:t>
            </a:r>
            <a:fld id="{81D60167-4931-47E6-BA6A-407CBD079E47}" type="slidenum">
              <a:rPr smtClean="0"/>
              <a:pPr marL="12700">
                <a:spcBef>
                  <a:spcPts val="65"/>
                </a:spcBef>
              </a:pPr>
              <a:t>‹#›</a:t>
            </a:fld>
            <a:r>
              <a:rPr dirty="0"/>
              <a:t>/13/2020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athpool@newtonma.gov" TargetMode="External"/><Relationship Id="rId2" Type="http://schemas.openxmlformats.org/officeDocument/2006/relationships/hyperlink" Target="mailto:GATHPOOL@NEWTONM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pdemorizi@newtonma.gov" TargetMode="External"/><Relationship Id="rId4" Type="http://schemas.openxmlformats.org/officeDocument/2006/relationships/hyperlink" Target="mailto:avalcarce@newtonm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7272FBC-24C3-90E6-BF16-5C4447670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61" y="622242"/>
            <a:ext cx="2341439" cy="1938534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D742394A-0224-4891-8994-B28C1BA9B726}"/>
              </a:ext>
            </a:extLst>
          </p:cNvPr>
          <p:cNvSpPr txBox="1"/>
          <p:nvPr/>
        </p:nvSpPr>
        <p:spPr>
          <a:xfrm>
            <a:off x="7670800" y="3962400"/>
            <a:ext cx="4690429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1765" algn="r">
              <a:spcBef>
                <a:spcPts val="120"/>
              </a:spcBef>
            </a:pPr>
            <a:endParaRPr lang="en-US" sz="2800" b="1" spc="-5" dirty="0">
              <a:solidFill>
                <a:schemeClr val="bg1"/>
              </a:solidFill>
              <a:latin typeface="Swis721 Cn BT"/>
              <a:cs typeface="Swis721 Cn B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96DA1-417F-4120-97DD-3CAF7E0A6106}"/>
              </a:ext>
            </a:extLst>
          </p:cNvPr>
          <p:cNvSpPr txBox="1"/>
          <p:nvPr/>
        </p:nvSpPr>
        <p:spPr>
          <a:xfrm>
            <a:off x="4775200" y="2895600"/>
            <a:ext cx="8461171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GATH POOL PROJECT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151765" algn="r">
              <a:spcBef>
                <a:spcPts val="120"/>
              </a:spcBef>
            </a:pPr>
            <a:r>
              <a:rPr lang="en-US" sz="2000" b="1" spc="-5" dirty="0">
                <a:solidFill>
                  <a:schemeClr val="bg1"/>
                </a:solidFill>
                <a:latin typeface="Swis721 Cn BT"/>
                <a:cs typeface="Swis721 Cn BT"/>
              </a:rPr>
              <a:t>City of Newton</a:t>
            </a:r>
          </a:p>
          <a:p>
            <a:pPr marL="151765" algn="r">
              <a:spcBef>
                <a:spcPts val="120"/>
              </a:spcBef>
            </a:pPr>
            <a:r>
              <a:rPr lang="en-US" sz="2000" b="1" spc="-5" dirty="0">
                <a:solidFill>
                  <a:schemeClr val="bg1"/>
                </a:solidFill>
                <a:latin typeface="Swis721 Cn BT"/>
                <a:cs typeface="Swis721 Cn BT"/>
              </a:rPr>
              <a:t>Parks &amp; Recreation Commission</a:t>
            </a:r>
          </a:p>
          <a:p>
            <a:pPr marL="151765" algn="r">
              <a:spcBef>
                <a:spcPts val="120"/>
              </a:spcBef>
            </a:pPr>
            <a:r>
              <a:rPr lang="en-US" sz="1600" spc="-5" dirty="0">
                <a:solidFill>
                  <a:schemeClr val="bg1"/>
                </a:solidFill>
                <a:latin typeface="Swis721 Cn BT"/>
              </a:rPr>
              <a:t>December 19, 2022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083A6F3-0EDB-4D4F-9CE6-DB6FB7041205}"/>
              </a:ext>
            </a:extLst>
          </p:cNvPr>
          <p:cNvSpPr/>
          <p:nvPr/>
        </p:nvSpPr>
        <p:spPr>
          <a:xfrm>
            <a:off x="11568432" y="5695765"/>
            <a:ext cx="1527994" cy="147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D504CDA-7BF1-430A-9C3E-5EDC6AEF7D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9800" y="37338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swimming pool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BC417CEA-AE4A-4305-85B7-AEAFF1486C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2522" r="25933" b="22275"/>
          <a:stretch/>
        </p:blipFill>
        <p:spPr>
          <a:xfrm>
            <a:off x="-1" y="0"/>
            <a:ext cx="7361977" cy="777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EB82D-910B-4E05-9D37-EDBF5E45F341}"/>
              </a:ext>
            </a:extLst>
          </p:cNvPr>
          <p:cNvSpPr txBox="1"/>
          <p:nvPr/>
        </p:nvSpPr>
        <p:spPr>
          <a:xfrm>
            <a:off x="6223000" y="228600"/>
            <a:ext cx="70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Overall  Plan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5B1DBD-CC6F-34BA-6B43-161367AB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9484" b="8822"/>
          <a:stretch/>
        </p:blipFill>
        <p:spPr>
          <a:xfrm>
            <a:off x="889000" y="990600"/>
            <a:ext cx="9525000" cy="63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EB82D-910B-4E05-9D37-EDBF5E45F341}"/>
              </a:ext>
            </a:extLst>
          </p:cNvPr>
          <p:cNvSpPr txBox="1"/>
          <p:nvPr/>
        </p:nvSpPr>
        <p:spPr>
          <a:xfrm>
            <a:off x="6223000" y="228600"/>
            <a:ext cx="70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Circulation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F75079E-D3BD-3F88-7E33-C11E4A758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8824" b="8824"/>
          <a:stretch/>
        </p:blipFill>
        <p:spPr>
          <a:xfrm>
            <a:off x="965200" y="1151238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EB82D-910B-4E05-9D37-EDBF5E45F341}"/>
              </a:ext>
            </a:extLst>
          </p:cNvPr>
          <p:cNvSpPr txBox="1"/>
          <p:nvPr/>
        </p:nvSpPr>
        <p:spPr>
          <a:xfrm>
            <a:off x="6223000" y="228600"/>
            <a:ext cx="709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BATH HOUSE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FC1AED7-6A22-C136-3EAB-69C447B22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23768"/>
          <a:stretch/>
        </p:blipFill>
        <p:spPr>
          <a:xfrm>
            <a:off x="533120" y="1066798"/>
            <a:ext cx="1263586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ABBBFF-31AA-45B7-B689-AFDF64EB264D}"/>
              </a:ext>
            </a:extLst>
          </p:cNvPr>
          <p:cNvSpPr txBox="1"/>
          <p:nvPr/>
        </p:nvSpPr>
        <p:spPr>
          <a:xfrm>
            <a:off x="4013200" y="3895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QUESTIONS &amp; COMMENTS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5555C-1DD4-4754-83EA-89EDB7E62644}"/>
              </a:ext>
            </a:extLst>
          </p:cNvPr>
          <p:cNvSpPr txBox="1"/>
          <p:nvPr/>
        </p:nvSpPr>
        <p:spPr>
          <a:xfrm>
            <a:off x="691322" y="4876800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welcome your thoughts and comments. Please feel free to email us at: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Project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email: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gathpool@newtonma.gov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Alejandro M. Valcarce, AIA:  </a:t>
            </a:r>
            <a:r>
              <a:rPr lang="en-US" sz="1600" u="sng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avalcarce@newtonma.gov</a:t>
            </a:r>
            <a:endParaRPr lang="en-US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Luis Perez Demorizi: </a:t>
            </a:r>
            <a:r>
              <a:rPr lang="en-US" sz="1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lpdemorizi@newtonma.gov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You can also visit the project website at:</a:t>
            </a:r>
          </a:p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www.newtonma.gov/gathpoolproject</a:t>
            </a:r>
          </a:p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82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 Narrow</vt:lpstr>
      <vt:lpstr>Calibri</vt:lpstr>
      <vt:lpstr>Swis721 Cn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NewCAL Design  Review Committee</dc:title>
  <dc:creator>Thornton, Jason</dc:creator>
  <cp:lastModifiedBy>Luis Perez Demorizi</cp:lastModifiedBy>
  <cp:revision>156</cp:revision>
  <cp:lastPrinted>2022-01-25T15:28:16Z</cp:lastPrinted>
  <dcterms:created xsi:type="dcterms:W3CDTF">2020-11-15T17:38:46Z</dcterms:created>
  <dcterms:modified xsi:type="dcterms:W3CDTF">2022-12-19T22:47:12Z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2020-11-15T00:00:00Z</vt:filetime>
  </property>
</Properties>
</file>